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handoutMasterIdLst>
    <p:handoutMasterId r:id="rId78"/>
  </p:handoutMasterIdLst>
  <p:sldIdLst>
    <p:sldId id="256" r:id="rId2"/>
    <p:sldId id="288" r:id="rId3"/>
    <p:sldId id="263" r:id="rId4"/>
    <p:sldId id="257" r:id="rId5"/>
    <p:sldId id="258" r:id="rId6"/>
    <p:sldId id="259" r:id="rId7"/>
    <p:sldId id="260" r:id="rId8"/>
    <p:sldId id="268" r:id="rId9"/>
    <p:sldId id="265" r:id="rId10"/>
    <p:sldId id="269" r:id="rId11"/>
    <p:sldId id="266" r:id="rId12"/>
    <p:sldId id="270" r:id="rId13"/>
    <p:sldId id="267" r:id="rId14"/>
    <p:sldId id="289" r:id="rId15"/>
    <p:sldId id="290" r:id="rId16"/>
    <p:sldId id="261" r:id="rId17"/>
    <p:sldId id="262" r:id="rId18"/>
    <p:sldId id="271" r:id="rId19"/>
    <p:sldId id="275" r:id="rId20"/>
    <p:sldId id="272" r:id="rId21"/>
    <p:sldId id="276" r:id="rId22"/>
    <p:sldId id="277" r:id="rId23"/>
    <p:sldId id="278" r:id="rId24"/>
    <p:sldId id="279" r:id="rId25"/>
    <p:sldId id="291" r:id="rId26"/>
    <p:sldId id="273" r:id="rId27"/>
    <p:sldId id="280" r:id="rId28"/>
    <p:sldId id="281" r:id="rId29"/>
    <p:sldId id="282" r:id="rId30"/>
    <p:sldId id="283" r:id="rId31"/>
    <p:sldId id="286" r:id="rId32"/>
    <p:sldId id="284" r:id="rId33"/>
    <p:sldId id="285" r:id="rId34"/>
    <p:sldId id="287" r:id="rId35"/>
    <p:sldId id="292" r:id="rId36"/>
    <p:sldId id="264" r:id="rId37"/>
    <p:sldId id="294" r:id="rId38"/>
    <p:sldId id="296" r:id="rId39"/>
    <p:sldId id="297" r:id="rId40"/>
    <p:sldId id="298" r:id="rId41"/>
    <p:sldId id="299" r:id="rId42"/>
    <p:sldId id="300" r:id="rId43"/>
    <p:sldId id="301" r:id="rId44"/>
    <p:sldId id="302" r:id="rId45"/>
    <p:sldId id="303" r:id="rId46"/>
    <p:sldId id="304" r:id="rId47"/>
    <p:sldId id="317" r:id="rId48"/>
    <p:sldId id="318" r:id="rId49"/>
    <p:sldId id="305" r:id="rId50"/>
    <p:sldId id="306" r:id="rId51"/>
    <p:sldId id="336" r:id="rId52"/>
    <p:sldId id="307" r:id="rId53"/>
    <p:sldId id="308" r:id="rId54"/>
    <p:sldId id="309" r:id="rId55"/>
    <p:sldId id="319" r:id="rId56"/>
    <p:sldId id="335" r:id="rId57"/>
    <p:sldId id="320" r:id="rId58"/>
    <p:sldId id="321"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10" r:id="rId72"/>
    <p:sldId id="311" r:id="rId73"/>
    <p:sldId id="312" r:id="rId74"/>
    <p:sldId id="313" r:id="rId75"/>
    <p:sldId id="314" r:id="rId76"/>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99FF33"/>
    <a:srgbClr val="FF7C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94665" autoAdjust="0"/>
  </p:normalViewPr>
  <p:slideViewPr>
    <p:cSldViewPr>
      <p:cViewPr varScale="1">
        <p:scale>
          <a:sx n="107" d="100"/>
          <a:sy n="107" d="100"/>
        </p:scale>
        <p:origin x="-120" y="-90"/>
      </p:cViewPr>
      <p:guideLst>
        <p:guide orient="horz" pos="2160"/>
        <p:guide pos="2880"/>
      </p:guideLst>
    </p:cSldViewPr>
  </p:slideViewPr>
  <p:notesTextViewPr>
    <p:cViewPr>
      <p:scale>
        <a:sx n="100" d="100"/>
        <a:sy n="100" d="100"/>
      </p:scale>
      <p:origin x="0" y="0"/>
    </p:cViewPr>
  </p:notesTextViewPr>
  <p:sorterViewPr>
    <p:cViewPr>
      <p:scale>
        <a:sx n="87" d="100"/>
        <a:sy n="87" d="100"/>
      </p:scale>
      <p:origin x="0" y="582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A787259-8A2E-4A1A-8CA0-B03CF29A24A5}" type="datetimeFigureOut">
              <a:rPr lang="cs-CZ"/>
              <a:pPr>
                <a:defRPr/>
              </a:pPr>
              <a:t>5. 1. 2015</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A674ADB-5A01-4E9B-9DC4-23F0C2D194B9}" type="slidenum">
              <a:rPr lang="cs-CZ"/>
              <a:pPr>
                <a:defRPr/>
              </a:pPr>
              <a:t>‹#›</a:t>
            </a:fld>
            <a:endParaRPr 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0146DA1-AA7D-4356-91AE-34B9ED565DAC}" type="datetimeFigureOut">
              <a:rPr lang="cs-CZ"/>
              <a:pPr>
                <a:defRPr/>
              </a:pPr>
              <a:t>5. 1. 2015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smtClean="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FB06392-467A-48E8-9036-D6321861D908}"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993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9940"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DDBD82-B6EC-47F6-A1A5-D1C65C376D65}" type="slidenum">
              <a:rPr lang="cs-CZ"/>
              <a:pPr fontAlgn="base">
                <a:spcBef>
                  <a:spcPct val="0"/>
                </a:spcBef>
                <a:spcAft>
                  <a:spcPct val="0"/>
                </a:spcAft>
              </a:pPr>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4915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9156"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50A96A-CBF4-4232-94D5-DF0B09AA0FE3}" type="slidenum">
              <a:rPr lang="cs-CZ"/>
              <a:pPr fontAlgn="base">
                <a:spcBef>
                  <a:spcPct val="0"/>
                </a:spcBef>
                <a:spcAft>
                  <a:spcPct val="0"/>
                </a:spcAft>
              </a:pPr>
              <a:t>10</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5017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0180"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E76F40-C0C3-4A09-84C2-5A30E919D9A0}" type="slidenum">
              <a:rPr lang="cs-CZ"/>
              <a:pPr fontAlgn="base">
                <a:spcBef>
                  <a:spcPct val="0"/>
                </a:spcBef>
                <a:spcAft>
                  <a:spcPct val="0"/>
                </a:spcAft>
              </a:pPr>
              <a:t>11</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5120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1204"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61C99C-63AE-41F2-9622-01FA6B71ED59}" type="slidenum">
              <a:rPr lang="cs-CZ"/>
              <a:pPr fontAlgn="base">
                <a:spcBef>
                  <a:spcPct val="0"/>
                </a:spcBef>
                <a:spcAft>
                  <a:spcPct val="0"/>
                </a:spcAft>
              </a:pPr>
              <a:t>12</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5222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222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44FD13-04DB-44D6-AE36-C591B50729E6}" type="slidenum">
              <a:rPr lang="cs-CZ"/>
              <a:pPr fontAlgn="base">
                <a:spcBef>
                  <a:spcPct val="0"/>
                </a:spcBef>
                <a:spcAft>
                  <a:spcPct val="0"/>
                </a:spcAft>
              </a:pPr>
              <a:t>13</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53251"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3252"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7FF431-3F23-452C-82F9-10F4DC8D7EA1}" type="slidenum">
              <a:rPr lang="cs-CZ"/>
              <a:pPr fontAlgn="base">
                <a:spcBef>
                  <a:spcPct val="0"/>
                </a:spcBef>
                <a:spcAft>
                  <a:spcPct val="0"/>
                </a:spcAft>
              </a:pPr>
              <a:t>14</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542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4276"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12D4F2-5DCD-4BF0-BEAC-CDBEC6F340C6}" type="slidenum">
              <a:rPr lang="cs-CZ"/>
              <a:pPr fontAlgn="base">
                <a:spcBef>
                  <a:spcPct val="0"/>
                </a:spcBef>
                <a:spcAft>
                  <a:spcPct val="0"/>
                </a:spcAft>
              </a:pPr>
              <a:t>15</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552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5300"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1DF166-E3EA-4AA2-ABDA-16EA87CD81A4}" type="slidenum">
              <a:rPr lang="cs-CZ"/>
              <a:pPr fontAlgn="base">
                <a:spcBef>
                  <a:spcPct val="0"/>
                </a:spcBef>
                <a:spcAft>
                  <a:spcPct val="0"/>
                </a:spcAft>
              </a:pPr>
              <a:t>16</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5632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6324"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03DF55-5B44-48AB-8A9C-6A9F4073EF10}" type="slidenum">
              <a:rPr lang="cs-CZ"/>
              <a:pPr fontAlgn="base">
                <a:spcBef>
                  <a:spcPct val="0"/>
                </a:spcBef>
                <a:spcAft>
                  <a:spcPct val="0"/>
                </a:spcAft>
              </a:pPr>
              <a:t>17</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573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734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53EB3C-8220-498E-9960-B9242C488837}" type="slidenum">
              <a:rPr lang="cs-CZ"/>
              <a:pPr fontAlgn="base">
                <a:spcBef>
                  <a:spcPct val="0"/>
                </a:spcBef>
                <a:spcAft>
                  <a:spcPct val="0"/>
                </a:spcAft>
              </a:pPr>
              <a:t>18</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58371"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8372"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E4A32E-2FF5-4B48-9538-0E3C2134C93C}" type="slidenum">
              <a:rPr lang="cs-CZ"/>
              <a:pPr fontAlgn="base">
                <a:spcBef>
                  <a:spcPct val="0"/>
                </a:spcBef>
                <a:spcAft>
                  <a:spcPct val="0"/>
                </a:spcAft>
              </a:pPr>
              <a:t>19</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4096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0964"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D9D3C6-4EA3-4EC4-ACD5-3D05206C25F4}" type="slidenum">
              <a:rPr lang="cs-CZ"/>
              <a:pPr fontAlgn="base">
                <a:spcBef>
                  <a:spcPct val="0"/>
                </a:spcBef>
                <a:spcAft>
                  <a:spcPct val="0"/>
                </a:spcAft>
              </a:pPr>
              <a:t>2</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5939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9396"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522B26-AA24-4CF1-BB9F-3B393E1A025C}" type="slidenum">
              <a:rPr lang="cs-CZ"/>
              <a:pPr fontAlgn="base">
                <a:spcBef>
                  <a:spcPct val="0"/>
                </a:spcBef>
                <a:spcAft>
                  <a:spcPct val="0"/>
                </a:spcAft>
              </a:pPr>
              <a:t>20</a:t>
            </a:fld>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041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60420"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45307E-9AE2-4367-AD99-240F01366225}" type="slidenum">
              <a:rPr lang="cs-CZ"/>
              <a:pPr fontAlgn="base">
                <a:spcBef>
                  <a:spcPct val="0"/>
                </a:spcBef>
                <a:spcAft>
                  <a:spcPct val="0"/>
                </a:spcAft>
              </a:pPr>
              <a:t>21</a:t>
            </a:fld>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144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61444"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F69794-ACDE-4339-835B-8A7DD17759A8}" type="slidenum">
              <a:rPr lang="cs-CZ"/>
              <a:pPr fontAlgn="base">
                <a:spcBef>
                  <a:spcPct val="0"/>
                </a:spcBef>
                <a:spcAft>
                  <a:spcPct val="0"/>
                </a:spcAft>
              </a:pPr>
              <a:t>22</a:t>
            </a:fld>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246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6246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46B35E-7F23-4620-8DBC-28EBA63C7418}" type="slidenum">
              <a:rPr lang="cs-CZ"/>
              <a:pPr fontAlgn="base">
                <a:spcBef>
                  <a:spcPct val="0"/>
                </a:spcBef>
                <a:spcAft>
                  <a:spcPct val="0"/>
                </a:spcAft>
              </a:pPr>
              <a:t>23</a:t>
            </a:fld>
            <a:endParaRPr 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3491"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63492"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0C20CA-113B-4A71-9AA6-268692D8C400}" type="slidenum">
              <a:rPr lang="cs-CZ"/>
              <a:pPr fontAlgn="base">
                <a:spcBef>
                  <a:spcPct val="0"/>
                </a:spcBef>
                <a:spcAft>
                  <a:spcPct val="0"/>
                </a:spcAft>
              </a:pPr>
              <a:t>24</a:t>
            </a:fld>
            <a:endParaRPr 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451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64516"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7108B5-6221-478B-A534-455118E09C03}" type="slidenum">
              <a:rPr lang="cs-CZ"/>
              <a:pPr fontAlgn="base">
                <a:spcBef>
                  <a:spcPct val="0"/>
                </a:spcBef>
                <a:spcAft>
                  <a:spcPct val="0"/>
                </a:spcAft>
              </a:pPr>
              <a:t>25</a:t>
            </a:fld>
            <a:endParaRPr 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553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65540"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C5FD77-1358-4F51-8495-E11C19B462A9}" type="slidenum">
              <a:rPr lang="cs-CZ"/>
              <a:pPr fontAlgn="base">
                <a:spcBef>
                  <a:spcPct val="0"/>
                </a:spcBef>
                <a:spcAft>
                  <a:spcPct val="0"/>
                </a:spcAft>
              </a:pPr>
              <a:t>26</a:t>
            </a:fld>
            <a:endParaRPr 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656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66564"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B6019B-87C8-49CF-AE53-B4FE2F63D450}" type="slidenum">
              <a:rPr lang="cs-CZ"/>
              <a:pPr fontAlgn="base">
                <a:spcBef>
                  <a:spcPct val="0"/>
                </a:spcBef>
                <a:spcAft>
                  <a:spcPct val="0"/>
                </a:spcAft>
              </a:pPr>
              <a:t>27</a:t>
            </a:fld>
            <a:endParaRPr 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758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6758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2DDA7B-7698-49B0-BA65-C10C52DE787D}" type="slidenum">
              <a:rPr lang="cs-CZ"/>
              <a:pPr fontAlgn="base">
                <a:spcBef>
                  <a:spcPct val="0"/>
                </a:spcBef>
                <a:spcAft>
                  <a:spcPct val="0"/>
                </a:spcAft>
              </a:pPr>
              <a:t>28</a:t>
            </a:fld>
            <a:endParaRPr 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8611"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68612"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05C382-54CE-4B4B-9F2E-4DD391A36B93}" type="slidenum">
              <a:rPr lang="cs-CZ"/>
              <a:pPr fontAlgn="base">
                <a:spcBef>
                  <a:spcPct val="0"/>
                </a:spcBef>
                <a:spcAft>
                  <a:spcPct val="0"/>
                </a:spcAft>
              </a:pPr>
              <a:t>29</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4198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198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8F7145-76E4-432C-A189-6E88E462FB04}" type="slidenum">
              <a:rPr lang="cs-CZ"/>
              <a:pPr fontAlgn="base">
                <a:spcBef>
                  <a:spcPct val="0"/>
                </a:spcBef>
                <a:spcAft>
                  <a:spcPct val="0"/>
                </a:spcAft>
              </a:pPr>
              <a:t>3</a:t>
            </a:fld>
            <a:endParaRPr 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963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69636"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2ACF0E-D48E-4C1E-8AC9-B9B4E2A170DA}" type="slidenum">
              <a:rPr lang="cs-CZ"/>
              <a:pPr fontAlgn="base">
                <a:spcBef>
                  <a:spcPct val="0"/>
                </a:spcBef>
                <a:spcAft>
                  <a:spcPct val="0"/>
                </a:spcAft>
              </a:pPr>
              <a:t>30</a:t>
            </a:fld>
            <a:endParaRPr lang="cs-C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7065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70660"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81534F-0B64-4767-AF94-5564FFA9D7EF}" type="slidenum">
              <a:rPr lang="cs-CZ"/>
              <a:pPr fontAlgn="base">
                <a:spcBef>
                  <a:spcPct val="0"/>
                </a:spcBef>
                <a:spcAft>
                  <a:spcPct val="0"/>
                </a:spcAft>
              </a:pPr>
              <a:t>31</a:t>
            </a:fld>
            <a:endParaRPr lang="cs-CZ"/>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7168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71684"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7D00D5-3F8C-44A0-A8E2-C274ABAAD038}" type="slidenum">
              <a:rPr lang="cs-CZ"/>
              <a:pPr fontAlgn="base">
                <a:spcBef>
                  <a:spcPct val="0"/>
                </a:spcBef>
                <a:spcAft>
                  <a:spcPct val="0"/>
                </a:spcAft>
              </a:pPr>
              <a:t>32</a:t>
            </a:fld>
            <a:endParaRPr lang="cs-CZ"/>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7270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7270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421A21-ABF4-485B-B2A2-F7000E71355A}" type="slidenum">
              <a:rPr lang="cs-CZ"/>
              <a:pPr fontAlgn="base">
                <a:spcBef>
                  <a:spcPct val="0"/>
                </a:spcBef>
                <a:spcAft>
                  <a:spcPct val="0"/>
                </a:spcAft>
              </a:pPr>
              <a:t>33</a:t>
            </a:fld>
            <a:endParaRPr lang="cs-CZ"/>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73731"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73732"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32A945-BCB2-4F65-8833-5905C5E6CA6C}" type="slidenum">
              <a:rPr lang="cs-CZ"/>
              <a:pPr fontAlgn="base">
                <a:spcBef>
                  <a:spcPct val="0"/>
                </a:spcBef>
                <a:spcAft>
                  <a:spcPct val="0"/>
                </a:spcAft>
              </a:pPr>
              <a:t>34</a:t>
            </a:fld>
            <a:endParaRPr lang="cs-CZ"/>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7475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74756"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53BE5D-00C7-44B8-A82A-6B2CD18F61E8}" type="slidenum">
              <a:rPr lang="cs-CZ"/>
              <a:pPr fontAlgn="base">
                <a:spcBef>
                  <a:spcPct val="0"/>
                </a:spcBef>
                <a:spcAft>
                  <a:spcPct val="0"/>
                </a:spcAft>
              </a:pPr>
              <a:t>35</a:t>
            </a:fld>
            <a:endParaRPr lang="cs-CZ"/>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7577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75780"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DEEAB9-5CF6-46E9-8959-344F0CC9E2E7}" type="slidenum">
              <a:rPr lang="cs-CZ"/>
              <a:pPr fontAlgn="base">
                <a:spcBef>
                  <a:spcPct val="0"/>
                </a:spcBef>
                <a:spcAft>
                  <a:spcPct val="0"/>
                </a:spcAft>
              </a:pPr>
              <a:t>36</a:t>
            </a:fld>
            <a:endParaRPr lang="cs-CZ"/>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43000" y="685800"/>
            <a:ext cx="4572000" cy="3429000"/>
          </a:xfrm>
          <a:ln/>
        </p:spPr>
      </p:sp>
      <p:sp>
        <p:nvSpPr>
          <p:cNvPr id="28675" name="Notes Placeholder 2"/>
          <p:cNvSpPr>
            <a:spLocks noGrp="1"/>
          </p:cNvSpPr>
          <p:nvPr>
            <p:ph type="body" idx="1"/>
          </p:nvPr>
        </p:nvSpPr>
        <p:spPr>
          <a:noFill/>
          <a:ln/>
        </p:spPr>
        <p:txBody>
          <a:bodyPr lIns="87151" tIns="43576" rIns="87151" bIns="43576"/>
          <a:lstStyle/>
          <a:p>
            <a:pPr>
              <a:lnSpc>
                <a:spcPct val="80000"/>
              </a:lnSpc>
            </a:pPr>
            <a:r>
              <a:rPr lang="en-GB" sz="900" smtClean="0"/>
              <a:t>At the European Summit in Gothenburg in 2001, the EU set itself the goal “</a:t>
            </a:r>
            <a:r>
              <a:rPr lang="en-GB" sz="900" i="1" smtClean="0"/>
              <a:t>to halt the loss of biodiversity in the EU by 2010</a:t>
            </a:r>
            <a:r>
              <a:rPr lang="en-GB" sz="900" smtClean="0"/>
              <a:t>”. This commitment is firmly embedded in all aspects of EU policy and is identified as one of the key operational objectives of the Sustainable Development Strategy (SDS) and the Lisbon partnership for growth and jobs. It is also a priority of the EU’s 6</a:t>
            </a:r>
            <a:r>
              <a:rPr lang="en-GB" sz="900" baseline="30000" smtClean="0"/>
              <a:t>th</a:t>
            </a:r>
            <a:r>
              <a:rPr lang="en-GB" sz="900" smtClean="0"/>
              <a:t> Environment Action Programme, which sets out the framework for environmental policy-making in the EU for the period 2002-2012.</a:t>
            </a:r>
          </a:p>
          <a:p>
            <a:pPr>
              <a:lnSpc>
                <a:spcPct val="80000"/>
              </a:lnSpc>
            </a:pPr>
            <a:endParaRPr lang="en-GB" sz="900" smtClean="0"/>
          </a:p>
          <a:p>
            <a:pPr>
              <a:lnSpc>
                <a:spcPct val="80000"/>
              </a:lnSpc>
            </a:pPr>
            <a:r>
              <a:rPr lang="en-GB" sz="900" smtClean="0"/>
              <a:t>The 2006 Communication identified 2 key threats: 1) pressues from land-use and development, and 2) impacts of climate change. It recognised EU impacts on global biodiversity and the need to step up efforts to protect global biodiversity through development assistance, trade relations and international governance. It was accompanied by a Biodiversity Action Plan that addressed all the relevant economic sectors and policy areas for the first time in a single strategy document and apportioned them each a share of the responsibility in its implementation. </a:t>
            </a:r>
            <a:br>
              <a:rPr lang="en-GB" sz="900" smtClean="0"/>
            </a:br>
            <a:endParaRPr lang="en-GB" sz="900" smtClean="0"/>
          </a:p>
          <a:p>
            <a:pPr>
              <a:lnSpc>
                <a:spcPct val="80000"/>
              </a:lnSpc>
            </a:pPr>
            <a:r>
              <a:rPr lang="en-GB" sz="900" smtClean="0"/>
              <a:t>The BAP was reviewed in 2008. [</a:t>
            </a:r>
            <a:r>
              <a:rPr lang="en-GB" sz="900" i="1" smtClean="0"/>
              <a:t>NB:</a:t>
            </a:r>
            <a:r>
              <a:rPr lang="en-GB" sz="900" smtClean="0"/>
              <a:t> </a:t>
            </a:r>
            <a:r>
              <a:rPr lang="en-GB" sz="900" i="1" smtClean="0"/>
              <a:t>A separate slide summarises the results of this review</a:t>
            </a:r>
            <a:r>
              <a:rPr lang="en-GB" sz="900" smtClean="0"/>
              <a:t>]</a:t>
            </a:r>
          </a:p>
          <a:p>
            <a:pPr>
              <a:lnSpc>
                <a:spcPct val="80000"/>
              </a:lnSpc>
            </a:pPr>
            <a:r>
              <a:rPr lang="en-GB" sz="900" smtClean="0"/>
              <a:t>In 2009, the first ever systematic assessment of the conservation status of Europe’s most endangered habitats and species has been carried out by the Member States, as part of the regular reporting on the implementation of the EU Habitats Directive. This “Health Check”, covering 2001-2006, shows that only a small proportion of the habitats and species of Community interest are in a favourable conservation status. only 17% of habitats and species assessments show a favourable condition; while 18% of habitats and</a:t>
            </a:r>
          </a:p>
          <a:p>
            <a:pPr>
              <a:lnSpc>
                <a:spcPct val="80000"/>
              </a:lnSpc>
            </a:pPr>
            <a:r>
              <a:rPr lang="en-GB" sz="900" smtClean="0"/>
              <a:t>31% of species assessments are classified as ‘unknown’ due to a lack of information. </a:t>
            </a:r>
          </a:p>
          <a:p>
            <a:pPr>
              <a:lnSpc>
                <a:spcPct val="80000"/>
              </a:lnSpc>
            </a:pPr>
            <a:endParaRPr lang="en-GB" sz="900" smtClean="0"/>
          </a:p>
          <a:p>
            <a:pPr>
              <a:lnSpc>
                <a:spcPct val="80000"/>
              </a:lnSpc>
            </a:pPr>
            <a:r>
              <a:rPr lang="en-GB" sz="900" smtClean="0"/>
              <a:t>[You will speak about recent developments in more detail later during the presentation, but just point out that we are now developing a post-2010 biodiversity policy for the EU in light of the fact that the 2010 target will expire at the end of the year, and at the global level a new global policy framework for biodiversity will also be developed under the auspices of the UN Convention on Biological Diversity….].</a:t>
            </a:r>
          </a:p>
        </p:txBody>
      </p:sp>
      <p:sp>
        <p:nvSpPr>
          <p:cNvPr id="28676" name="Slide Number Placeholder 3"/>
          <p:cNvSpPr txBox="1">
            <a:spLocks noGrp="1"/>
          </p:cNvSpPr>
          <p:nvPr/>
        </p:nvSpPr>
        <p:spPr bwMode="auto">
          <a:xfrm>
            <a:off x="3883852" y="8684826"/>
            <a:ext cx="2972547" cy="457711"/>
          </a:xfrm>
          <a:prstGeom prst="rect">
            <a:avLst/>
          </a:prstGeom>
          <a:noFill/>
          <a:ln w="9525">
            <a:noFill/>
            <a:miter lim="800000"/>
            <a:headEnd/>
            <a:tailEnd/>
          </a:ln>
        </p:spPr>
        <p:txBody>
          <a:bodyPr lIns="87151" tIns="43576" rIns="87151" bIns="43576" anchor="b"/>
          <a:lstStyle/>
          <a:p>
            <a:pPr algn="r" defTabSz="871538"/>
            <a:fld id="{4C86C3B3-39D3-46AA-99F6-E8D9A1710757}" type="slidenum">
              <a:rPr lang="pl-PL" sz="1100"/>
              <a:pPr algn="r" defTabSz="871538"/>
              <a:t>39</a:t>
            </a:fld>
            <a:endParaRPr lang="pl-PL" sz="11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143000" y="685800"/>
            <a:ext cx="4572000" cy="3429000"/>
          </a:xfrm>
          <a:ln/>
        </p:spPr>
      </p:sp>
      <p:sp>
        <p:nvSpPr>
          <p:cNvPr id="29699" name="Notes Placeholder 2"/>
          <p:cNvSpPr>
            <a:spLocks noGrp="1"/>
          </p:cNvSpPr>
          <p:nvPr>
            <p:ph type="body" idx="1"/>
          </p:nvPr>
        </p:nvSpPr>
        <p:spPr>
          <a:noFill/>
          <a:ln/>
        </p:spPr>
        <p:txBody>
          <a:bodyPr/>
          <a:lstStyle/>
          <a:p>
            <a:endParaRPr lang="fr-FR" smtClean="0"/>
          </a:p>
        </p:txBody>
      </p:sp>
      <p:sp>
        <p:nvSpPr>
          <p:cNvPr id="29700" name="Slide Number Placeholder 3"/>
          <p:cNvSpPr>
            <a:spLocks noGrp="1"/>
          </p:cNvSpPr>
          <p:nvPr>
            <p:ph type="sldNum" sz="quarter" idx="5"/>
          </p:nvPr>
        </p:nvSpPr>
        <p:spPr>
          <a:noFill/>
        </p:spPr>
        <p:txBody>
          <a:bodyPr/>
          <a:lstStyle/>
          <a:p>
            <a:fld id="{6A930C0D-C2E1-4B9A-9882-055C20919539}" type="slidenum">
              <a:rPr lang="en-GB" smtClean="0"/>
              <a:pPr/>
              <a:t>50</a:t>
            </a:fld>
            <a:endParaRPr lang="en-GB"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143000" y="685800"/>
            <a:ext cx="4572000" cy="3429000"/>
          </a:xfrm>
          <a:ln/>
        </p:spPr>
      </p:sp>
      <p:sp>
        <p:nvSpPr>
          <p:cNvPr id="29699" name="Notes Placeholder 2"/>
          <p:cNvSpPr>
            <a:spLocks noGrp="1"/>
          </p:cNvSpPr>
          <p:nvPr>
            <p:ph type="body" idx="1"/>
          </p:nvPr>
        </p:nvSpPr>
        <p:spPr>
          <a:noFill/>
          <a:ln/>
        </p:spPr>
        <p:txBody>
          <a:bodyPr/>
          <a:lstStyle/>
          <a:p>
            <a:endParaRPr lang="fr-FR" smtClean="0"/>
          </a:p>
        </p:txBody>
      </p:sp>
      <p:sp>
        <p:nvSpPr>
          <p:cNvPr id="29700" name="Slide Number Placeholder 3"/>
          <p:cNvSpPr>
            <a:spLocks noGrp="1"/>
          </p:cNvSpPr>
          <p:nvPr>
            <p:ph type="sldNum" sz="quarter" idx="5"/>
          </p:nvPr>
        </p:nvSpPr>
        <p:spPr>
          <a:noFill/>
        </p:spPr>
        <p:txBody>
          <a:bodyPr/>
          <a:lstStyle/>
          <a:p>
            <a:fld id="{6A930C0D-C2E1-4B9A-9882-055C20919539}" type="slidenum">
              <a:rPr lang="en-GB" smtClean="0"/>
              <a:pPr/>
              <a:t>51</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43011"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3012"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7451E4-B805-4013-9E8D-A4FC40C59766}" type="slidenum">
              <a:rPr lang="cs-CZ"/>
              <a:pPr fontAlgn="base">
                <a:spcBef>
                  <a:spcPct val="0"/>
                </a:spcBef>
                <a:spcAft>
                  <a:spcPct val="0"/>
                </a:spcAft>
              </a:pPr>
              <a:t>4</a:t>
            </a:fld>
            <a:endParaRPr lang="cs-CZ"/>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216565E2-3D68-4270-BB3E-D707C559542D}" type="slidenum">
              <a:rPr lang="en-GB" smtClean="0"/>
              <a:pPr/>
              <a:t>55</a:t>
            </a:fld>
            <a:endParaRPr lang="en-GB" smtClean="0"/>
          </a:p>
        </p:txBody>
      </p:sp>
      <p:sp>
        <p:nvSpPr>
          <p:cNvPr id="54275" name="Slide Image Placeholder 1"/>
          <p:cNvSpPr>
            <a:spLocks noGrp="1" noRot="1" noChangeAspect="1" noTextEdit="1"/>
          </p:cNvSpPr>
          <p:nvPr>
            <p:ph type="sldImg"/>
          </p:nvPr>
        </p:nvSpPr>
        <p:spPr>
          <a:xfrm>
            <a:off x="1143000" y="685800"/>
            <a:ext cx="4572000" cy="3429000"/>
          </a:xfrm>
          <a:ln/>
        </p:spPr>
      </p:sp>
      <p:sp>
        <p:nvSpPr>
          <p:cNvPr id="54276" name="Notes Placeholder 2"/>
          <p:cNvSpPr>
            <a:spLocks noGrp="1"/>
          </p:cNvSpPr>
          <p:nvPr>
            <p:ph type="body" idx="1"/>
          </p:nvPr>
        </p:nvSpPr>
        <p:spPr>
          <a:noFill/>
          <a:ln/>
        </p:spPr>
        <p:txBody>
          <a:bodyPr lIns="87142" tIns="43571" rIns="87142" bIns="43571"/>
          <a:lstStyle/>
          <a:p>
            <a:pPr eaLnBrk="1" hangingPunct="1"/>
            <a:endParaRPr lang="fr-FR" smtClean="0"/>
          </a:p>
        </p:txBody>
      </p:sp>
      <p:sp>
        <p:nvSpPr>
          <p:cNvPr id="54277" name="Slide Number Placeholder 3"/>
          <p:cNvSpPr txBox="1">
            <a:spLocks noGrp="1"/>
          </p:cNvSpPr>
          <p:nvPr/>
        </p:nvSpPr>
        <p:spPr bwMode="auto">
          <a:xfrm>
            <a:off x="3883852" y="8684826"/>
            <a:ext cx="2972547" cy="457711"/>
          </a:xfrm>
          <a:prstGeom prst="rect">
            <a:avLst/>
          </a:prstGeom>
          <a:noFill/>
          <a:ln w="9525">
            <a:noFill/>
            <a:miter lim="800000"/>
            <a:headEnd/>
            <a:tailEnd/>
          </a:ln>
        </p:spPr>
        <p:txBody>
          <a:bodyPr lIns="87142" tIns="43571" rIns="87142" bIns="43571" anchor="b"/>
          <a:lstStyle/>
          <a:p>
            <a:pPr defTabSz="871538"/>
            <a:fld id="{F4C1FAA3-399F-475C-884E-DD499FACA622}" type="slidenum">
              <a:rPr lang="pl-PL" sz="1100"/>
              <a:pPr defTabSz="871538"/>
              <a:t>55</a:t>
            </a:fld>
            <a:endParaRPr lang="pl-PL" sz="11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81180D9-8B3C-40BB-9F86-B63AEF9277C0}" type="slidenum">
              <a:rPr lang="en-GB" smtClean="0"/>
              <a:pPr/>
              <a:t>58</a:t>
            </a:fld>
            <a:endParaRPr lang="en-GB" smtClean="0"/>
          </a:p>
        </p:txBody>
      </p:sp>
      <p:sp>
        <p:nvSpPr>
          <p:cNvPr id="55299" name="Rectangle 2"/>
          <p:cNvSpPr>
            <a:spLocks noGrp="1" noRot="1" noChangeAspect="1" noChangeArrowheads="1" noTextEdit="1"/>
          </p:cNvSpPr>
          <p:nvPr>
            <p:ph type="sldImg"/>
          </p:nvPr>
        </p:nvSpPr>
        <p:spPr>
          <a:xfrm>
            <a:off x="1143000" y="685800"/>
            <a:ext cx="4572000" cy="3429000"/>
          </a:xfrm>
          <a:ln/>
        </p:spPr>
      </p:sp>
      <p:sp>
        <p:nvSpPr>
          <p:cNvPr id="55300" name="Rectangle 3"/>
          <p:cNvSpPr>
            <a:spLocks noGrp="1" noChangeArrowheads="1"/>
          </p:cNvSpPr>
          <p:nvPr>
            <p:ph type="body" idx="1"/>
          </p:nvPr>
        </p:nvSpPr>
        <p:spPr>
          <a:noFill/>
          <a:ln/>
        </p:spPr>
        <p:txBody>
          <a:bodyPr/>
          <a:lstStyle/>
          <a:p>
            <a:pPr lvl="1" eaLnBrk="1" hangingPunct="1"/>
            <a:r>
              <a:rPr lang="en-GB" smtClean="0"/>
              <a:t>KEY GLOBAL TARGETS ADOPTED IN NAGOYA:</a:t>
            </a:r>
          </a:p>
          <a:p>
            <a:pPr lvl="1" eaLnBrk="1" hangingPunct="1"/>
            <a:r>
              <a:rPr lang="en-GB" smtClean="0"/>
              <a:t>Target 2: valuation/national accounts</a:t>
            </a:r>
          </a:p>
          <a:p>
            <a:pPr lvl="1" eaLnBrk="1" hangingPunct="1"/>
            <a:r>
              <a:rPr lang="en-GB" smtClean="0"/>
              <a:t>Target  3: incentives/subsidies</a:t>
            </a:r>
          </a:p>
          <a:p>
            <a:pPr lvl="1" eaLnBrk="1" hangingPunct="1"/>
            <a:r>
              <a:rPr lang="en-GB" smtClean="0"/>
              <a:t>Target 5: halving and, where feasible, bringing close to zero the rate of loss of natural habitats, </a:t>
            </a:r>
            <a:r>
              <a:rPr lang="en-GB" i="1" smtClean="0"/>
              <a:t>including forests</a:t>
            </a:r>
            <a:r>
              <a:rPr lang="en-GB" smtClean="0"/>
              <a:t> + significantly reducing fragmentation and degradation</a:t>
            </a:r>
          </a:p>
          <a:p>
            <a:pPr lvl="1" eaLnBrk="1" hangingPunct="1"/>
            <a:r>
              <a:rPr lang="en-GB" smtClean="0"/>
              <a:t>Target 6: fishing within safe ecological limits/avoid overfishing</a:t>
            </a:r>
          </a:p>
          <a:p>
            <a:pPr lvl="1" eaLnBrk="1" hangingPunct="1"/>
            <a:r>
              <a:rPr lang="en-GB" smtClean="0"/>
              <a:t>Target 11: Protected areas = 17% - 10%</a:t>
            </a:r>
          </a:p>
          <a:p>
            <a:pPr lvl="1" eaLnBrk="1" hangingPunct="1"/>
            <a:r>
              <a:rPr lang="en-GB" smtClean="0"/>
              <a:t>Target 15: restoration of 15% of degraded ecosystems</a:t>
            </a:r>
          </a:p>
          <a:p>
            <a:pPr lvl="1" eaLnBrk="1" hangingPunct="1"/>
            <a:r>
              <a:rPr lang="en-GB" smtClean="0"/>
              <a:t>Target 20: substantial increase in financial resources </a:t>
            </a:r>
            <a:r>
              <a:rPr lang="en-GB" i="1" smtClean="0"/>
              <a:t>from all sources</a:t>
            </a:r>
            <a:endParaRPr lang="en-GB" sz="700" i="1" smtClean="0"/>
          </a:p>
          <a:p>
            <a:pPr eaLnBrk="1" hangingPunct="1"/>
            <a:endParaRPr lang="en-GB"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A48AAA0-B6F7-4AF8-9C7C-802EEF60C600}" type="slidenum">
              <a:rPr lang="en-GB" smtClean="0"/>
              <a:pPr/>
              <a:t>69</a:t>
            </a:fld>
            <a:endParaRPr lang="en-GB" smtClean="0"/>
          </a:p>
        </p:txBody>
      </p:sp>
      <p:sp>
        <p:nvSpPr>
          <p:cNvPr id="57347" name="Slide Image Placeholder 1"/>
          <p:cNvSpPr>
            <a:spLocks noGrp="1" noRot="1" noChangeAspect="1" noTextEdit="1"/>
          </p:cNvSpPr>
          <p:nvPr>
            <p:ph type="sldImg"/>
          </p:nvPr>
        </p:nvSpPr>
        <p:spPr>
          <a:xfrm>
            <a:off x="1143000" y="685800"/>
            <a:ext cx="4572000" cy="3429000"/>
          </a:xfrm>
          <a:ln/>
        </p:spPr>
      </p:sp>
      <p:sp>
        <p:nvSpPr>
          <p:cNvPr id="57348" name="Notes Placeholder 2"/>
          <p:cNvSpPr>
            <a:spLocks noGrp="1"/>
          </p:cNvSpPr>
          <p:nvPr>
            <p:ph type="body" idx="1"/>
          </p:nvPr>
        </p:nvSpPr>
        <p:spPr>
          <a:noFill/>
          <a:ln/>
        </p:spPr>
        <p:txBody>
          <a:bodyPr lIns="87142" tIns="43571" rIns="87142" bIns="43571"/>
          <a:lstStyle/>
          <a:p>
            <a:pPr eaLnBrk="1" hangingPunct="1"/>
            <a:endParaRPr lang="fr-FR" smtClean="0"/>
          </a:p>
        </p:txBody>
      </p:sp>
      <p:sp>
        <p:nvSpPr>
          <p:cNvPr id="57349" name="Slide Number Placeholder 3"/>
          <p:cNvSpPr txBox="1">
            <a:spLocks noGrp="1"/>
          </p:cNvSpPr>
          <p:nvPr/>
        </p:nvSpPr>
        <p:spPr bwMode="auto">
          <a:xfrm>
            <a:off x="3883852" y="8684826"/>
            <a:ext cx="2972547" cy="457711"/>
          </a:xfrm>
          <a:prstGeom prst="rect">
            <a:avLst/>
          </a:prstGeom>
          <a:noFill/>
          <a:ln w="9525">
            <a:noFill/>
            <a:miter lim="800000"/>
            <a:headEnd/>
            <a:tailEnd/>
          </a:ln>
        </p:spPr>
        <p:txBody>
          <a:bodyPr lIns="87142" tIns="43571" rIns="87142" bIns="43571" anchor="b"/>
          <a:lstStyle/>
          <a:p>
            <a:pPr defTabSz="871538"/>
            <a:fld id="{CEB0442E-D492-4D68-8BA5-22C478B013C3}" type="slidenum">
              <a:rPr lang="pl-PL" sz="1100"/>
              <a:pPr defTabSz="871538"/>
              <a:t>69</a:t>
            </a:fld>
            <a:endParaRPr lang="pl-PL" sz="11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4403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4036"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1C24BE-5C90-4335-98F8-8C818B6FAB62}" type="slidenum">
              <a:rPr lang="cs-CZ"/>
              <a:pPr fontAlgn="base">
                <a:spcBef>
                  <a:spcPct val="0"/>
                </a:spcBef>
                <a:spcAft>
                  <a:spcPct val="0"/>
                </a:spcAft>
              </a:pPr>
              <a:t>5</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4505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5060"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CCCA50-23E3-4DF7-A0EC-26AA7C97DE87}" type="slidenum">
              <a:rPr lang="cs-CZ"/>
              <a:pPr fontAlgn="base">
                <a:spcBef>
                  <a:spcPct val="0"/>
                </a:spcBef>
                <a:spcAft>
                  <a:spcPct val="0"/>
                </a:spcAft>
              </a:pPr>
              <a:t>6</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4608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6084"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5A9F66-958B-4636-9554-0ED05A7B8350}" type="slidenum">
              <a:rPr lang="cs-CZ"/>
              <a:pPr fontAlgn="base">
                <a:spcBef>
                  <a:spcPct val="0"/>
                </a:spcBef>
                <a:spcAft>
                  <a:spcPct val="0"/>
                </a:spcAft>
              </a:pPr>
              <a:t>7</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4710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710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87E91A-8108-4DA2-B0FA-F6E5B1CB1AB2}" type="slidenum">
              <a:rPr lang="cs-CZ"/>
              <a:pPr fontAlgn="base">
                <a:spcBef>
                  <a:spcPct val="0"/>
                </a:spcBef>
                <a:spcAft>
                  <a:spcPct val="0"/>
                </a:spcAft>
              </a:pPr>
              <a:t>8</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48131"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8132"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27117E-70EC-4045-B47D-7FEE7C97F3ED}" type="slidenum">
              <a:rPr lang="cs-CZ"/>
              <a:pPr fontAlgn="base">
                <a:spcBef>
                  <a:spcPct val="0"/>
                </a:spcBef>
                <a:spcAft>
                  <a:spcPct val="0"/>
                </a:spcAft>
              </a:pPr>
              <a:t>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lvl1pPr>
              <a:defRPr/>
            </a:lvl1pPr>
          </a:lstStyle>
          <a:p>
            <a:pPr>
              <a:defRPr/>
            </a:pPr>
            <a:fld id="{E74D2EEC-D600-4EBA-ADFD-D250259BD664}" type="datetimeFigureOut">
              <a:rPr lang="cs-CZ"/>
              <a:pPr>
                <a:defRPr/>
              </a:pPr>
              <a:t>5. 1. 2015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B8124F2D-1BF0-47CB-A895-9C56F4BFF61D}" type="slidenum">
              <a:rPr lang="cs-CZ"/>
              <a:pPr>
                <a:defRPr/>
              </a:pPr>
              <a:t>‹#›</a:t>
            </a:fld>
            <a:endParaRPr lang="cs-CZ"/>
          </a:p>
        </p:txBody>
      </p:sp>
    </p:spTree>
  </p:cSld>
  <p:clrMapOvr>
    <a:masterClrMapping/>
  </p:clrMapOvr>
  <p:transition spd="slow">
    <p:cut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5A1BAF00-ADD9-4E9E-A532-22CF289100EF}" type="datetimeFigureOut">
              <a:rPr lang="cs-CZ"/>
              <a:pPr>
                <a:defRPr/>
              </a:pPr>
              <a:t>5. 1. 2015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9B8B6D42-E9F2-4A86-A7FD-F13003614188}" type="slidenum">
              <a:rPr lang="cs-CZ"/>
              <a:pPr>
                <a:defRPr/>
              </a:pPr>
              <a:t>‹#›</a:t>
            </a:fld>
            <a:endParaRPr lang="cs-CZ"/>
          </a:p>
        </p:txBody>
      </p:sp>
    </p:spTree>
  </p:cSld>
  <p:clrMapOvr>
    <a:masterClrMapping/>
  </p:clrMapOvr>
  <p:transition spd="slow">
    <p:cut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576311BB-A59F-4292-B047-6FED1610630C}" type="datetimeFigureOut">
              <a:rPr lang="cs-CZ"/>
              <a:pPr>
                <a:defRPr/>
              </a:pPr>
              <a:t>5. 1. 2015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DC1BF64-2F24-4C11-A618-6CB08E04C1A7}" type="slidenum">
              <a:rPr lang="cs-CZ"/>
              <a:pPr>
                <a:defRPr/>
              </a:pPr>
              <a:t>‹#›</a:t>
            </a:fld>
            <a:endParaRPr lang="cs-CZ"/>
          </a:p>
        </p:txBody>
      </p:sp>
    </p:spTree>
  </p:cSld>
  <p:clrMapOvr>
    <a:masterClrMapping/>
  </p:clrMapOvr>
  <p:transition spd="slow">
    <p:cut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457200" y="1600200"/>
            <a:ext cx="4038600" cy="452596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34" charset="0"/>
              </a:defRPr>
            </a:lvl1pPr>
          </a:lstStyle>
          <a:p>
            <a:pPr>
              <a:defRPr/>
            </a:pPr>
            <a:endParaRPr lang="cs-CZ"/>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pitchFamily="34" charset="0"/>
              </a:defRPr>
            </a:lvl1pPr>
          </a:lstStyle>
          <a:p>
            <a:pPr>
              <a:defRPr/>
            </a:pPr>
            <a:endParaRPr lang="cs-CZ"/>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pitchFamily="34" charset="0"/>
              </a:defRPr>
            </a:lvl1pPr>
          </a:lstStyle>
          <a:p>
            <a:pPr>
              <a:defRPr/>
            </a:pPr>
            <a:fld id="{D528A9C8-829B-42BD-B7A8-E6DC42F4C4F0}" type="slidenum">
              <a:rPr lang="cs-CZ"/>
              <a:pPr>
                <a:defRPr/>
              </a:pPr>
              <a:t>‹#›</a:t>
            </a:fld>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Nadpis a text nad obsah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457200" y="1600200"/>
            <a:ext cx="8229600" cy="2185988"/>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57200" y="3938588"/>
            <a:ext cx="8229600" cy="218757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34" charset="0"/>
              </a:defRPr>
            </a:lvl1pPr>
          </a:lstStyle>
          <a:p>
            <a:pPr>
              <a:defRPr/>
            </a:pPr>
            <a:endParaRPr lang="cs-CZ"/>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pitchFamily="34" charset="0"/>
              </a:defRPr>
            </a:lvl1pPr>
          </a:lstStyle>
          <a:p>
            <a:pPr>
              <a:defRPr/>
            </a:pPr>
            <a:endParaRPr lang="cs-CZ"/>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pitchFamily="34" charset="0"/>
              </a:defRPr>
            </a:lvl1pPr>
          </a:lstStyle>
          <a:p>
            <a:pPr>
              <a:defRPr/>
            </a:pPr>
            <a:fld id="{1E9677B5-23ED-406E-864C-F73F0F8A42C2}" type="slidenum">
              <a:rPr lang="cs-CZ"/>
              <a:pPr>
                <a:defRPr/>
              </a:pPr>
              <a:t>‹#›</a:t>
            </a:fld>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GB"/>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GB"/>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5EE2E2C0-4447-4D6C-BD81-AFCEEA04EDE5}"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3DEC2E38-B22C-4842-B03D-04641A9E3701}" type="datetimeFigureOut">
              <a:rPr lang="cs-CZ"/>
              <a:pPr>
                <a:defRPr/>
              </a:pPr>
              <a:t>5. 1. 2015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DA806C54-62F0-4340-994D-4CFEE042D543}" type="slidenum">
              <a:rPr lang="cs-CZ"/>
              <a:pPr>
                <a:defRPr/>
              </a:pPr>
              <a:t>‹#›</a:t>
            </a:fld>
            <a:endParaRPr lang="cs-CZ"/>
          </a:p>
        </p:txBody>
      </p:sp>
    </p:spTree>
  </p:cSld>
  <p:clrMapOvr>
    <a:masterClrMapping/>
  </p:clrMapOvr>
  <p:transition spd="slow">
    <p:cut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8F65864A-68A0-4649-A24E-CE291BD0346B}" type="datetimeFigureOut">
              <a:rPr lang="cs-CZ"/>
              <a:pPr>
                <a:defRPr/>
              </a:pPr>
              <a:t>5. 1. 2015</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DC2573A6-870D-4F02-9988-48781AAA9F0B}" type="slidenum">
              <a:rPr lang="cs-CZ"/>
              <a:pPr>
                <a:defRPr/>
              </a:pPr>
              <a:t>‹#›</a:t>
            </a:fld>
            <a:endParaRPr lang="cs-CZ"/>
          </a:p>
        </p:txBody>
      </p:sp>
    </p:spTree>
  </p:cSld>
  <p:clrMapOvr>
    <a:masterClrMapping/>
  </p:clrMapOvr>
  <p:transition spd="slow">
    <p:cut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2DBD0973-B70A-45DA-BC3B-D37A467CDC81}" type="datetimeFigureOut">
              <a:rPr lang="cs-CZ"/>
              <a:pPr>
                <a:defRPr/>
              </a:pPr>
              <a:t>5. 1. 2015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16FC9275-B4F3-4780-BCF8-0BD8ECCC3B54}" type="slidenum">
              <a:rPr lang="cs-CZ"/>
              <a:pPr>
                <a:defRPr/>
              </a:pPr>
              <a:t>‹#›</a:t>
            </a:fld>
            <a:endParaRPr lang="cs-CZ"/>
          </a:p>
        </p:txBody>
      </p:sp>
    </p:spTree>
  </p:cSld>
  <p:clrMapOvr>
    <a:masterClrMapping/>
  </p:clrMapOvr>
  <p:transition spd="slow">
    <p:cut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2F79F965-9847-4045-84E5-20D8F4624BF9}" type="datetimeFigureOut">
              <a:rPr lang="cs-CZ"/>
              <a:pPr>
                <a:defRPr/>
              </a:pPr>
              <a:t>5. 1. 2015</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644271A2-B91E-4AED-83F4-EF82B0D02F3A}" type="slidenum">
              <a:rPr lang="cs-CZ"/>
              <a:pPr>
                <a:defRPr/>
              </a:pPr>
              <a:t>‹#›</a:t>
            </a:fld>
            <a:endParaRPr lang="cs-CZ"/>
          </a:p>
        </p:txBody>
      </p:sp>
    </p:spTree>
  </p:cSld>
  <p:clrMapOvr>
    <a:masterClrMapping/>
  </p:clrMapOvr>
  <p:transition spd="slow">
    <p:cut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3"/>
          <p:cNvSpPr>
            <a:spLocks noGrp="1"/>
          </p:cNvSpPr>
          <p:nvPr>
            <p:ph type="dt" sz="half" idx="10"/>
          </p:nvPr>
        </p:nvSpPr>
        <p:spPr/>
        <p:txBody>
          <a:bodyPr/>
          <a:lstStyle>
            <a:lvl1pPr>
              <a:defRPr/>
            </a:lvl1pPr>
          </a:lstStyle>
          <a:p>
            <a:pPr>
              <a:defRPr/>
            </a:pPr>
            <a:fld id="{8B7DDD00-942C-4404-B9B1-F884E90288DD}" type="datetimeFigureOut">
              <a:rPr lang="cs-CZ"/>
              <a:pPr>
                <a:defRPr/>
              </a:pPr>
              <a:t>5. 1. 2015</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8034D924-42BA-41CD-A43A-1DBFC57A3854}" type="slidenum">
              <a:rPr lang="cs-CZ"/>
              <a:pPr>
                <a:defRPr/>
              </a:pPr>
              <a:t>‹#›</a:t>
            </a:fld>
            <a:endParaRPr lang="cs-CZ"/>
          </a:p>
        </p:txBody>
      </p:sp>
    </p:spTree>
  </p:cSld>
  <p:clrMapOvr>
    <a:masterClrMapping/>
  </p:clrMapOvr>
  <p:transition spd="slow">
    <p:cut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12645DB2-B4CF-4CBD-9284-99FF747B5A59}" type="datetimeFigureOut">
              <a:rPr lang="cs-CZ"/>
              <a:pPr>
                <a:defRPr/>
              </a:pPr>
              <a:t>5. 1. 2015</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CB4C1F90-44A3-48AA-A941-A6B8FA1C0AD8}" type="slidenum">
              <a:rPr lang="cs-CZ"/>
              <a:pPr>
                <a:defRPr/>
              </a:pPr>
              <a:t>‹#›</a:t>
            </a:fld>
            <a:endParaRPr lang="cs-CZ"/>
          </a:p>
        </p:txBody>
      </p:sp>
    </p:spTree>
  </p:cSld>
  <p:clrMapOvr>
    <a:masterClrMapping/>
  </p:clrMapOvr>
  <p:transition spd="slow">
    <p:cut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C412AB90-B388-4750-A6E8-E8CFC994EAB6}" type="datetimeFigureOut">
              <a:rPr lang="cs-CZ"/>
              <a:pPr>
                <a:defRPr/>
              </a:pPr>
              <a:t>5. 1. 2015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DA645E2-A63C-4C1C-B107-BC5961FAD856}" type="slidenum">
              <a:rPr lang="cs-CZ"/>
              <a:pPr>
                <a:defRPr/>
              </a:pPr>
              <a:t>‹#›</a:t>
            </a:fld>
            <a:endParaRPr lang="cs-CZ"/>
          </a:p>
        </p:txBody>
      </p:sp>
    </p:spTree>
  </p:cSld>
  <p:clrMapOvr>
    <a:masterClrMapping/>
  </p:clrMapOvr>
  <p:transition spd="slow">
    <p:cut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38848BAF-5919-4882-B48B-3D5FC379C446}" type="datetimeFigureOut">
              <a:rPr lang="cs-CZ"/>
              <a:pPr>
                <a:defRPr/>
              </a:pPr>
              <a:t>5. 1. 2015</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76E5DB9E-23A9-4131-A745-A510649D07EB}" type="slidenum">
              <a:rPr lang="cs-CZ"/>
              <a:pPr>
                <a:defRPr/>
              </a:pPr>
              <a:t>‹#›</a:t>
            </a:fld>
            <a:endParaRPr lang="cs-CZ"/>
          </a:p>
        </p:txBody>
      </p:sp>
    </p:spTree>
  </p:cSld>
  <p:clrMapOvr>
    <a:masterClrMapping/>
  </p:clrMapOvr>
  <p:transition spd="slow">
    <p:cut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D626286-08C1-45A8-BFB4-18B3A596BC7C}" type="datetimeFigureOut">
              <a:rPr lang="cs-CZ"/>
              <a:pPr>
                <a:defRPr/>
              </a:pPr>
              <a:t>5. 1. 2015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04A9FB1-62E5-4B03-BD19-20753AD21DC2}"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 id="2147483661" r:id="rId13"/>
    <p:sldLayoutId id="2147483662" r:id="rId14"/>
  </p:sldLayoutIdLst>
  <p:transition spd="slow">
    <p:cut thruBlk="1"/>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biodiversity.europa.eu/"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eea.europa.eu/publications/10-messages-for-2010/resolveuid/16ce7230dd34d999655b59641de848bc" TargetMode="Externa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www.eea.europa.eu/publications/eu-2010-biodiversity-baseline"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785938"/>
            <a:ext cx="8029575" cy="2571750"/>
          </a:xfrm>
        </p:spPr>
        <p:txBody>
          <a:bodyPr rtlCol="0">
            <a:normAutofit fontScale="90000"/>
          </a:bodyPr>
          <a:lstStyle/>
          <a:p>
            <a:pPr fontAlgn="auto">
              <a:spcAft>
                <a:spcPts val="0"/>
              </a:spcAft>
              <a:defRPr/>
            </a:pPr>
            <a:r>
              <a:rPr lang="cs-CZ" sz="4800" b="1" dirty="0" smtClean="0"/>
              <a:t>Vybrané aspekty (evropské) environmentální politiky</a:t>
            </a:r>
            <a:br>
              <a:rPr lang="cs-CZ" sz="4800" b="1" dirty="0" smtClean="0"/>
            </a:br>
            <a:r>
              <a:rPr lang="cs-CZ" sz="4800" b="1" dirty="0" smtClean="0"/>
              <a:t>s důrazem na ochranu přírody</a:t>
            </a:r>
            <a:r>
              <a:rPr lang="cs-CZ" dirty="0" smtClean="0"/>
              <a:t/>
            </a:r>
            <a:br>
              <a:rPr lang="cs-CZ" dirty="0" smtClean="0"/>
            </a:br>
            <a:r>
              <a:rPr lang="cs-CZ" dirty="0" smtClean="0"/>
              <a:t>(+ teorie a praxe rozhodování)</a:t>
            </a:r>
          </a:p>
        </p:txBody>
      </p:sp>
      <p:sp>
        <p:nvSpPr>
          <p:cNvPr id="2051" name="Podnadpis 2"/>
          <p:cNvSpPr>
            <a:spLocks noGrp="1"/>
          </p:cNvSpPr>
          <p:nvPr>
            <p:ph type="subTitle" idx="1"/>
          </p:nvPr>
        </p:nvSpPr>
        <p:spPr>
          <a:xfrm>
            <a:off x="785813" y="4643438"/>
            <a:ext cx="7786687" cy="1752600"/>
          </a:xfrm>
        </p:spPr>
        <p:txBody>
          <a:bodyPr/>
          <a:lstStyle/>
          <a:p>
            <a:r>
              <a:rPr lang="cs-CZ" smtClean="0">
                <a:solidFill>
                  <a:srgbClr val="0070C0"/>
                </a:solidFill>
              </a:rPr>
              <a:t>Doc. RNDr. Ladislav MIKO</a:t>
            </a:r>
          </a:p>
          <a:p>
            <a:r>
              <a:rPr lang="cs-CZ" sz="2400" smtClean="0">
                <a:solidFill>
                  <a:srgbClr val="0070C0"/>
                </a:solidFill>
              </a:rPr>
              <a:t>Ředitel, Ochrana přírody, </a:t>
            </a:r>
          </a:p>
          <a:p>
            <a:r>
              <a:rPr lang="cs-CZ" sz="2400" smtClean="0">
                <a:solidFill>
                  <a:srgbClr val="0070C0"/>
                </a:solidFill>
              </a:rPr>
              <a:t>DG Environment, Evropská Komise Brusel</a:t>
            </a:r>
          </a:p>
        </p:txBody>
      </p:sp>
    </p:spTree>
  </p:cSld>
  <p:clrMapOvr>
    <a:masterClrMapping/>
  </p:clrMapOvr>
  <p:transition spd="slow">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fontScale="90000"/>
          </a:bodyPr>
          <a:lstStyle/>
          <a:p>
            <a:pPr algn="l" fontAlgn="auto">
              <a:spcAft>
                <a:spcPts val="0"/>
              </a:spcAft>
              <a:defRPr/>
            </a:pPr>
            <a:r>
              <a:rPr lang="cs-CZ" dirty="0" smtClean="0"/>
              <a:t>Environmentální politika – základy (8)</a:t>
            </a:r>
          </a:p>
        </p:txBody>
      </p:sp>
      <p:sp>
        <p:nvSpPr>
          <p:cNvPr id="4" name="Zástupný symbol pro obsah 3"/>
          <p:cNvSpPr>
            <a:spLocks noGrp="1"/>
          </p:cNvSpPr>
          <p:nvPr>
            <p:ph sz="half" idx="1"/>
          </p:nvPr>
        </p:nvSpPr>
        <p:spPr>
          <a:xfrm>
            <a:off x="457200" y="1600200"/>
            <a:ext cx="4038600" cy="4829175"/>
          </a:xfrm>
          <a:solidFill>
            <a:schemeClr val="accent2">
              <a:lumMod val="20000"/>
              <a:lumOff val="80000"/>
            </a:schemeClr>
          </a:solidFill>
        </p:spPr>
        <p:txBody>
          <a:bodyPr rtlCol="0">
            <a:normAutofit lnSpcReduction="10000"/>
          </a:bodyPr>
          <a:lstStyle/>
          <a:p>
            <a:pPr fontAlgn="auto">
              <a:spcAft>
                <a:spcPts val="0"/>
              </a:spcAft>
              <a:buFont typeface="Arial" pitchFamily="34" charset="0"/>
              <a:buNone/>
              <a:defRPr/>
            </a:pPr>
            <a:r>
              <a:rPr lang="cs-CZ" b="1" dirty="0" smtClean="0"/>
              <a:t>Při tvorbě cílů důležité:</a:t>
            </a:r>
          </a:p>
          <a:p>
            <a:pPr fontAlgn="auto">
              <a:spcAft>
                <a:spcPts val="0"/>
              </a:spcAft>
              <a:buFont typeface="Arial" pitchFamily="34" charset="0"/>
              <a:buChar char="•"/>
              <a:defRPr/>
            </a:pPr>
            <a:r>
              <a:rPr lang="cs-CZ" dirty="0" smtClean="0"/>
              <a:t>znalost filtrů – využití tlaku veřejnosti, módních trendů, médií atd.</a:t>
            </a:r>
          </a:p>
          <a:p>
            <a:pPr fontAlgn="auto">
              <a:spcAft>
                <a:spcPts val="0"/>
              </a:spcAft>
              <a:buFont typeface="Arial" pitchFamily="34" charset="0"/>
              <a:buChar char="•"/>
              <a:defRPr/>
            </a:pPr>
            <a:r>
              <a:rPr lang="cs-CZ" dirty="0" smtClean="0"/>
              <a:t>eliminace/využití lobbingu</a:t>
            </a:r>
          </a:p>
          <a:p>
            <a:pPr fontAlgn="auto">
              <a:spcAft>
                <a:spcPts val="0"/>
              </a:spcAft>
              <a:buFont typeface="Arial" pitchFamily="34" charset="0"/>
              <a:buChar char="•"/>
              <a:defRPr/>
            </a:pPr>
            <a:r>
              <a:rPr lang="cs-CZ" dirty="0" smtClean="0"/>
              <a:t>podpora (značné části) veřejnosti</a:t>
            </a:r>
          </a:p>
          <a:p>
            <a:pPr fontAlgn="auto">
              <a:spcAft>
                <a:spcPts val="0"/>
              </a:spcAft>
              <a:buFont typeface="Arial" pitchFamily="34" charset="0"/>
              <a:buChar char="•"/>
              <a:defRPr/>
            </a:pPr>
            <a:r>
              <a:rPr lang="cs-CZ" dirty="0" smtClean="0"/>
              <a:t>podpora/kontrola administrativy</a:t>
            </a:r>
          </a:p>
          <a:p>
            <a:pPr fontAlgn="auto">
              <a:spcAft>
                <a:spcPts val="0"/>
              </a:spcAft>
              <a:buFont typeface="Arial" pitchFamily="34" charset="0"/>
              <a:buNone/>
              <a:defRPr/>
            </a:pPr>
            <a:endParaRPr lang="cs-CZ" dirty="0" smtClean="0"/>
          </a:p>
        </p:txBody>
      </p:sp>
      <p:sp>
        <p:nvSpPr>
          <p:cNvPr id="5" name="Zástupný symbol pro obsah 4"/>
          <p:cNvSpPr>
            <a:spLocks noGrp="1"/>
          </p:cNvSpPr>
          <p:nvPr>
            <p:ph sz="half" idx="2"/>
          </p:nvPr>
        </p:nvSpPr>
        <p:spPr>
          <a:xfrm>
            <a:off x="4500563" y="1600200"/>
            <a:ext cx="4429125" cy="4829175"/>
          </a:xfrm>
          <a:solidFill>
            <a:srgbClr val="FFFF00"/>
          </a:solidFill>
        </p:spPr>
        <p:txBody>
          <a:bodyPr rtlCol="0">
            <a:normAutofit lnSpcReduction="10000"/>
          </a:bodyPr>
          <a:lstStyle/>
          <a:p>
            <a:pPr fontAlgn="auto">
              <a:spcAft>
                <a:spcPts val="0"/>
              </a:spcAft>
              <a:buFont typeface="Arial" pitchFamily="34" charset="0"/>
              <a:buNone/>
              <a:defRPr/>
            </a:pPr>
            <a:r>
              <a:rPr lang="cs-CZ" b="1" dirty="0" smtClean="0"/>
              <a:t>Při tvorbě nástrojů důležité:</a:t>
            </a:r>
          </a:p>
          <a:p>
            <a:pPr fontAlgn="auto">
              <a:spcAft>
                <a:spcPts val="0"/>
              </a:spcAft>
              <a:buFont typeface="Arial" pitchFamily="34" charset="0"/>
              <a:buChar char="•"/>
              <a:defRPr/>
            </a:pPr>
            <a:r>
              <a:rPr lang="cs-CZ" dirty="0" smtClean="0"/>
              <a:t>typ nástroje (primární vs. sekundární legislativa, „soft“ nástroje</a:t>
            </a:r>
          </a:p>
          <a:p>
            <a:pPr fontAlgn="auto">
              <a:spcAft>
                <a:spcPts val="0"/>
              </a:spcAft>
              <a:buFont typeface="Arial" pitchFamily="34" charset="0"/>
              <a:buChar char="•"/>
              <a:defRPr/>
            </a:pPr>
            <a:r>
              <a:rPr lang="cs-CZ" dirty="0" smtClean="0"/>
              <a:t>znalost/soulad s nadnárodními pravidly</a:t>
            </a:r>
          </a:p>
          <a:p>
            <a:pPr fontAlgn="auto">
              <a:spcAft>
                <a:spcPts val="0"/>
              </a:spcAft>
              <a:buFont typeface="Arial" pitchFamily="34" charset="0"/>
              <a:buChar char="•"/>
              <a:defRPr/>
            </a:pPr>
            <a:r>
              <a:rPr lang="cs-CZ" dirty="0" smtClean="0"/>
              <a:t>eliminace/využití lobbingu</a:t>
            </a:r>
          </a:p>
          <a:p>
            <a:pPr fontAlgn="auto">
              <a:spcAft>
                <a:spcPts val="0"/>
              </a:spcAft>
              <a:buFont typeface="Arial" pitchFamily="34" charset="0"/>
              <a:buChar char="•"/>
              <a:defRPr/>
            </a:pPr>
            <a:r>
              <a:rPr lang="cs-CZ" dirty="0" smtClean="0"/>
              <a:t>silný mandát (reálná moc)</a:t>
            </a:r>
          </a:p>
          <a:p>
            <a:pPr fontAlgn="auto">
              <a:spcAft>
                <a:spcPts val="0"/>
              </a:spcAft>
              <a:buFont typeface="Arial" pitchFamily="34" charset="0"/>
              <a:buChar char="•"/>
              <a:defRPr/>
            </a:pPr>
            <a:endParaRPr lang="cs-CZ" dirty="0" smtClean="0"/>
          </a:p>
        </p:txBody>
      </p:sp>
    </p:spTree>
  </p:cSld>
  <p:clrMapOvr>
    <a:masterClrMapping/>
  </p:clrMapOvr>
  <p:transition spd="slow">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ovéPole 70"/>
          <p:cNvSpPr txBox="1"/>
          <p:nvPr/>
        </p:nvSpPr>
        <p:spPr>
          <a:xfrm>
            <a:off x="357188" y="4214813"/>
            <a:ext cx="2786062" cy="2616200"/>
          </a:xfrm>
          <a:prstGeom prst="rect">
            <a:avLst/>
          </a:prstGeom>
          <a:solidFill>
            <a:schemeClr val="accent5">
              <a:lumMod val="40000"/>
              <a:lumOff val="60000"/>
            </a:schemeClr>
          </a:solidFill>
        </p:spPr>
        <p:txBody>
          <a:bodyPr>
            <a:spAutoFit/>
          </a:bodyPr>
          <a:lstStyle/>
          <a:p>
            <a:pPr fontAlgn="auto">
              <a:spcBef>
                <a:spcPts val="0"/>
              </a:spcBef>
              <a:spcAft>
                <a:spcPts val="0"/>
              </a:spcAft>
              <a:defRPr/>
            </a:pPr>
            <a:r>
              <a:rPr lang="cs-CZ" sz="2400" b="1" dirty="0">
                <a:solidFill>
                  <a:schemeClr val="tx2">
                    <a:lumMod val="75000"/>
                  </a:schemeClr>
                </a:solidFill>
                <a:latin typeface="+mn-lt"/>
                <a:cs typeface="+mn-cs"/>
              </a:rPr>
              <a:t>Z toho plyne:</a:t>
            </a:r>
          </a:p>
          <a:p>
            <a:pPr fontAlgn="auto">
              <a:spcBef>
                <a:spcPts val="0"/>
              </a:spcBef>
              <a:spcAft>
                <a:spcPts val="0"/>
              </a:spcAft>
              <a:defRPr/>
            </a:pPr>
            <a:r>
              <a:rPr lang="cs-CZ" sz="2000" b="1" u="sng" dirty="0">
                <a:solidFill>
                  <a:schemeClr val="tx2">
                    <a:lumMod val="75000"/>
                  </a:schemeClr>
                </a:solidFill>
                <a:latin typeface="+mn-lt"/>
                <a:cs typeface="+mn-cs"/>
              </a:rPr>
              <a:t>Snaha o ovládnutí </a:t>
            </a:r>
            <a:r>
              <a:rPr lang="cs-CZ" sz="2000" b="1" dirty="0">
                <a:solidFill>
                  <a:schemeClr val="tx2">
                    <a:lumMod val="75000"/>
                  </a:schemeClr>
                </a:solidFill>
                <a:latin typeface="+mn-lt"/>
                <a:cs typeface="+mn-cs"/>
              </a:rPr>
              <a:t>– dosazení politických pracovníků (ministr, náměstci, ředitelé,…</a:t>
            </a:r>
          </a:p>
          <a:p>
            <a:pPr fontAlgn="auto">
              <a:spcBef>
                <a:spcPts val="0"/>
              </a:spcBef>
              <a:spcAft>
                <a:spcPts val="0"/>
              </a:spcAft>
              <a:defRPr/>
            </a:pPr>
            <a:r>
              <a:rPr lang="cs-CZ" sz="2000" b="1" u="sng" dirty="0">
                <a:solidFill>
                  <a:schemeClr val="tx2">
                    <a:lumMod val="75000"/>
                  </a:schemeClr>
                </a:solidFill>
                <a:latin typeface="+mn-lt"/>
                <a:cs typeface="+mn-cs"/>
              </a:rPr>
              <a:t>Snaha o stabilitu </a:t>
            </a:r>
            <a:r>
              <a:rPr lang="cs-CZ" sz="2000" b="1" dirty="0">
                <a:solidFill>
                  <a:schemeClr val="tx2">
                    <a:lumMod val="75000"/>
                  </a:schemeClr>
                </a:solidFill>
                <a:latin typeface="+mn-lt"/>
                <a:cs typeface="+mn-cs"/>
              </a:rPr>
              <a:t>– potřeba státního tajemníka, definitiva…</a:t>
            </a:r>
          </a:p>
        </p:txBody>
      </p:sp>
      <p:sp>
        <p:nvSpPr>
          <p:cNvPr id="2" name="Nadpis 1"/>
          <p:cNvSpPr>
            <a:spLocks noGrp="1"/>
          </p:cNvSpPr>
          <p:nvPr>
            <p:ph type="title"/>
          </p:nvPr>
        </p:nvSpPr>
        <p:spPr>
          <a:xfrm>
            <a:off x="457200" y="274638"/>
            <a:ext cx="8229600" cy="868362"/>
          </a:xfrm>
        </p:spPr>
        <p:txBody>
          <a:bodyPr rtlCol="0">
            <a:normAutofit fontScale="90000"/>
          </a:bodyPr>
          <a:lstStyle/>
          <a:p>
            <a:pPr algn="l" fontAlgn="auto">
              <a:spcAft>
                <a:spcPts val="0"/>
              </a:spcAft>
              <a:defRPr/>
            </a:pPr>
            <a:r>
              <a:rPr lang="cs-CZ" dirty="0" smtClean="0"/>
              <a:t>Environmentální politika – základy (9)</a:t>
            </a:r>
          </a:p>
        </p:txBody>
      </p:sp>
      <p:grpSp>
        <p:nvGrpSpPr>
          <p:cNvPr id="12292" name="Skupina 58"/>
          <p:cNvGrpSpPr>
            <a:grpSpLocks/>
          </p:cNvGrpSpPr>
          <p:nvPr/>
        </p:nvGrpSpPr>
        <p:grpSpPr bwMode="auto">
          <a:xfrm>
            <a:off x="2928938" y="4000500"/>
            <a:ext cx="6215062" cy="2571750"/>
            <a:chOff x="2123882" y="3756734"/>
            <a:chExt cx="6162894" cy="2247423"/>
          </a:xfrm>
        </p:grpSpPr>
        <p:sp>
          <p:nvSpPr>
            <p:cNvPr id="12297" name="TextovéPole 6"/>
            <p:cNvSpPr txBox="1">
              <a:spLocks noChangeArrowheads="1"/>
            </p:cNvSpPr>
            <p:nvPr/>
          </p:nvSpPr>
          <p:spPr bwMode="auto">
            <a:xfrm>
              <a:off x="5500694" y="3929066"/>
              <a:ext cx="1857388" cy="369332"/>
            </a:xfrm>
            <a:prstGeom prst="rect">
              <a:avLst/>
            </a:prstGeom>
            <a:solidFill>
              <a:srgbClr val="FFFF00"/>
            </a:solidFill>
            <a:ln w="9525">
              <a:solidFill>
                <a:schemeClr val="tx1"/>
              </a:solidFill>
              <a:miter lim="800000"/>
              <a:headEnd/>
              <a:tailEnd/>
            </a:ln>
          </p:spPr>
          <p:txBody>
            <a:bodyPr>
              <a:spAutoFit/>
            </a:bodyPr>
            <a:lstStyle/>
            <a:p>
              <a:r>
                <a:rPr lang="cs-CZ">
                  <a:latin typeface="Calibri" pitchFamily="34" charset="0"/>
                </a:rPr>
                <a:t>IMPLEMENTACE</a:t>
              </a:r>
            </a:p>
          </p:txBody>
        </p:sp>
        <p:sp>
          <p:nvSpPr>
            <p:cNvPr id="8" name="TextovéPole 7"/>
            <p:cNvSpPr txBox="1"/>
            <p:nvPr/>
          </p:nvSpPr>
          <p:spPr>
            <a:xfrm>
              <a:off x="5245470" y="5357676"/>
              <a:ext cx="1358513" cy="646481"/>
            </a:xfrm>
            <a:prstGeom prst="rect">
              <a:avLst/>
            </a:prstGeom>
            <a:solidFill>
              <a:schemeClr val="bg1">
                <a:lumMod val="85000"/>
              </a:schemeClr>
            </a:solidFill>
            <a:ln>
              <a:solidFill>
                <a:schemeClr val="tx1"/>
              </a:solidFill>
            </a:ln>
          </p:spPr>
          <p:txBody>
            <a:bodyPr>
              <a:spAutoFit/>
            </a:bodyPr>
            <a:lstStyle/>
            <a:p>
              <a:pPr fontAlgn="auto">
                <a:spcBef>
                  <a:spcPts val="0"/>
                </a:spcBef>
                <a:spcAft>
                  <a:spcPts val="0"/>
                </a:spcAft>
                <a:defRPr/>
              </a:pPr>
              <a:r>
                <a:rPr lang="cs-CZ" dirty="0">
                  <a:latin typeface="+mn-lt"/>
                  <a:cs typeface="+mn-cs"/>
                </a:rPr>
                <a:t>KONTROLA , VYMÁHÁNÍ</a:t>
              </a:r>
            </a:p>
          </p:txBody>
        </p:sp>
        <p:sp>
          <p:nvSpPr>
            <p:cNvPr id="12299" name="TextovéPole 8"/>
            <p:cNvSpPr txBox="1">
              <a:spLocks noChangeArrowheads="1"/>
            </p:cNvSpPr>
            <p:nvPr/>
          </p:nvSpPr>
          <p:spPr bwMode="auto">
            <a:xfrm>
              <a:off x="2571736" y="5357826"/>
              <a:ext cx="1714512" cy="646331"/>
            </a:xfrm>
            <a:prstGeom prst="rect">
              <a:avLst/>
            </a:prstGeom>
            <a:solidFill>
              <a:srgbClr val="FFFF00"/>
            </a:solidFill>
            <a:ln w="9525">
              <a:solidFill>
                <a:schemeClr val="tx1"/>
              </a:solidFill>
              <a:miter lim="800000"/>
              <a:headEnd/>
              <a:tailEnd/>
            </a:ln>
          </p:spPr>
          <p:txBody>
            <a:bodyPr>
              <a:spAutoFit/>
            </a:bodyPr>
            <a:lstStyle/>
            <a:p>
              <a:r>
                <a:rPr lang="cs-CZ">
                  <a:latin typeface="Calibri" pitchFamily="34" charset="0"/>
                </a:rPr>
                <a:t>VYHODNOCENÍ, REPORTING</a:t>
              </a:r>
            </a:p>
          </p:txBody>
        </p:sp>
        <p:sp>
          <p:nvSpPr>
            <p:cNvPr id="12300" name="TextovéPole 9"/>
            <p:cNvSpPr txBox="1">
              <a:spLocks noChangeArrowheads="1"/>
            </p:cNvSpPr>
            <p:nvPr/>
          </p:nvSpPr>
          <p:spPr bwMode="auto">
            <a:xfrm>
              <a:off x="3428992" y="4214818"/>
              <a:ext cx="1476558" cy="646331"/>
            </a:xfrm>
            <a:prstGeom prst="rect">
              <a:avLst/>
            </a:prstGeom>
            <a:solidFill>
              <a:srgbClr val="FFC000"/>
            </a:solidFill>
            <a:ln w="9525">
              <a:solidFill>
                <a:schemeClr val="tx1"/>
              </a:solidFill>
              <a:miter lim="800000"/>
              <a:headEnd/>
              <a:tailEnd/>
            </a:ln>
          </p:spPr>
          <p:txBody>
            <a:bodyPr wrap="none">
              <a:spAutoFit/>
            </a:bodyPr>
            <a:lstStyle/>
            <a:p>
              <a:r>
                <a:rPr lang="cs-CZ">
                  <a:latin typeface="Calibri" pitchFamily="34" charset="0"/>
                </a:rPr>
                <a:t>SBĚR DAT, </a:t>
              </a:r>
            </a:p>
            <a:p>
              <a:r>
                <a:rPr lang="cs-CZ">
                  <a:latin typeface="Calibri" pitchFamily="34" charset="0"/>
                </a:rPr>
                <a:t>MONITORING</a:t>
              </a:r>
            </a:p>
          </p:txBody>
        </p:sp>
        <p:sp>
          <p:nvSpPr>
            <p:cNvPr id="15" name="Šipka doprava 14"/>
            <p:cNvSpPr/>
            <p:nvPr/>
          </p:nvSpPr>
          <p:spPr>
            <a:xfrm rot="10800000">
              <a:off x="4357636" y="5500568"/>
              <a:ext cx="785514" cy="500814"/>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7" name="Šipka doprava 16"/>
            <p:cNvSpPr/>
            <p:nvPr/>
          </p:nvSpPr>
          <p:spPr>
            <a:xfrm>
              <a:off x="7428851" y="3817775"/>
              <a:ext cx="857925" cy="642319"/>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a:t>VÝST.</a:t>
              </a:r>
            </a:p>
          </p:txBody>
        </p:sp>
        <p:cxnSp>
          <p:nvCxnSpPr>
            <p:cNvPr id="31" name="Pravoúhlá spojovací čára 30"/>
            <p:cNvCxnSpPr/>
            <p:nvPr/>
          </p:nvCxnSpPr>
          <p:spPr>
            <a:xfrm rot="10800000" flipV="1">
              <a:off x="4929062" y="4143791"/>
              <a:ext cx="571425" cy="285783"/>
            </a:xfrm>
            <a:prstGeom prst="bentConnector3">
              <a:avLst>
                <a:gd name="adj1" fmla="val 33729"/>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8" name="Pravoúhlá spojovací čára 37"/>
            <p:cNvCxnSpPr/>
            <p:nvPr/>
          </p:nvCxnSpPr>
          <p:spPr>
            <a:xfrm rot="10800000" flipV="1">
              <a:off x="4929062" y="4357435"/>
              <a:ext cx="2929539" cy="357923"/>
            </a:xfrm>
            <a:prstGeom prst="bentConnector3">
              <a:avLst>
                <a:gd name="adj1" fmla="val -268"/>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4" name="Šipka doprava 13"/>
            <p:cNvSpPr/>
            <p:nvPr/>
          </p:nvSpPr>
          <p:spPr>
            <a:xfrm rot="6942522">
              <a:off x="5554903" y="4619643"/>
              <a:ext cx="1018277" cy="4439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6" name="Šipka doprava 15"/>
            <p:cNvSpPr/>
            <p:nvPr/>
          </p:nvSpPr>
          <p:spPr>
            <a:xfrm rot="14131850">
              <a:off x="2441035" y="4586786"/>
              <a:ext cx="922554" cy="483272"/>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cxnSp>
          <p:nvCxnSpPr>
            <p:cNvPr id="56" name="Pravoúhlá spojovací čára 55"/>
            <p:cNvCxnSpPr/>
            <p:nvPr/>
          </p:nvCxnSpPr>
          <p:spPr>
            <a:xfrm rot="10800000">
              <a:off x="4428474" y="4858249"/>
              <a:ext cx="810700" cy="571567"/>
            </a:xfrm>
            <a:prstGeom prst="bentConnector3">
              <a:avLst>
                <a:gd name="adj1" fmla="val 9978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1" name="Šipka dolů 60"/>
            <p:cNvSpPr/>
            <p:nvPr/>
          </p:nvSpPr>
          <p:spPr>
            <a:xfrm>
              <a:off x="3642960" y="4929001"/>
              <a:ext cx="357338" cy="42867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2" name="Šipka dolů 61"/>
            <p:cNvSpPr/>
            <p:nvPr/>
          </p:nvSpPr>
          <p:spPr>
            <a:xfrm rot="12357405">
              <a:off x="6433973" y="4318590"/>
              <a:ext cx="218810" cy="968334"/>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3" name="Šipka dolů 62"/>
            <p:cNvSpPr/>
            <p:nvPr/>
          </p:nvSpPr>
          <p:spPr>
            <a:xfrm rot="7763345">
              <a:off x="3170146" y="3962645"/>
              <a:ext cx="295494" cy="247145"/>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4" name="Šipka dolů 63"/>
            <p:cNvSpPr/>
            <p:nvPr/>
          </p:nvSpPr>
          <p:spPr>
            <a:xfrm rot="18615006">
              <a:off x="4882740" y="4860774"/>
              <a:ext cx="270524" cy="565129"/>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6" name="Elipsa 65"/>
            <p:cNvSpPr/>
            <p:nvPr/>
          </p:nvSpPr>
          <p:spPr>
            <a:xfrm rot="20289503">
              <a:off x="2123882" y="3756734"/>
              <a:ext cx="5596191" cy="1957478"/>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grpSp>
      <p:grpSp>
        <p:nvGrpSpPr>
          <p:cNvPr id="4" name="Skupina 32"/>
          <p:cNvGrpSpPr/>
          <p:nvPr/>
        </p:nvGrpSpPr>
        <p:grpSpPr>
          <a:xfrm>
            <a:off x="6357950" y="1357298"/>
            <a:ext cx="2571768" cy="1214445"/>
            <a:chOff x="285720" y="2714620"/>
            <a:chExt cx="8572560" cy="3289537"/>
          </a:xfrm>
          <a:solidFill>
            <a:schemeClr val="bg1">
              <a:lumMod val="85000"/>
            </a:schemeClr>
          </a:solidFill>
        </p:grpSpPr>
        <p:sp>
          <p:nvSpPr>
            <p:cNvPr id="34" name="TextovéPole 33"/>
            <p:cNvSpPr txBox="1"/>
            <p:nvPr/>
          </p:nvSpPr>
          <p:spPr>
            <a:xfrm>
              <a:off x="1928794" y="3643314"/>
              <a:ext cx="1071570" cy="646331"/>
            </a:xfrm>
            <a:prstGeom prst="rect">
              <a:avLst/>
            </a:prstGeom>
            <a:grpFill/>
            <a:ln>
              <a:solidFill>
                <a:schemeClr val="tx1"/>
              </a:solidFill>
            </a:ln>
          </p:spPr>
          <p:txBody>
            <a:bodyPr>
              <a:spAutoFit/>
            </a:bodyPr>
            <a:lstStyle/>
            <a:p>
              <a:pPr fontAlgn="auto">
                <a:spcBef>
                  <a:spcPts val="0"/>
                </a:spcBef>
                <a:spcAft>
                  <a:spcPts val="0"/>
                </a:spcAft>
                <a:defRPr/>
              </a:pPr>
              <a:endParaRPr lang="cs-CZ" dirty="0">
                <a:latin typeface="+mn-lt"/>
                <a:cs typeface="+mn-cs"/>
              </a:endParaRPr>
            </a:p>
            <a:p>
              <a:pPr fontAlgn="auto">
                <a:spcBef>
                  <a:spcPts val="0"/>
                </a:spcBef>
                <a:spcAft>
                  <a:spcPts val="0"/>
                </a:spcAft>
                <a:defRPr/>
              </a:pPr>
              <a:endParaRPr lang="cs-CZ" dirty="0">
                <a:latin typeface="+mn-lt"/>
                <a:cs typeface="+mn-cs"/>
              </a:endParaRPr>
            </a:p>
          </p:txBody>
        </p:sp>
        <p:sp>
          <p:nvSpPr>
            <p:cNvPr id="35" name="TextovéPole 34"/>
            <p:cNvSpPr txBox="1"/>
            <p:nvPr/>
          </p:nvSpPr>
          <p:spPr>
            <a:xfrm>
              <a:off x="3428992" y="2714620"/>
              <a:ext cx="1500198" cy="646331"/>
            </a:xfrm>
            <a:prstGeom prst="rect">
              <a:avLst/>
            </a:prstGeom>
            <a:grpFill/>
            <a:ln>
              <a:solidFill>
                <a:schemeClr val="tx1"/>
              </a:solidFill>
            </a:ln>
          </p:spPr>
          <p:txBody>
            <a:bodyPr>
              <a:spAutoFit/>
            </a:bodyPr>
            <a:lstStyle/>
            <a:p>
              <a:pPr fontAlgn="auto">
                <a:spcBef>
                  <a:spcPts val="0"/>
                </a:spcBef>
                <a:spcAft>
                  <a:spcPts val="0"/>
                </a:spcAft>
                <a:defRPr/>
              </a:pPr>
              <a:endParaRPr lang="cs-CZ" dirty="0">
                <a:latin typeface="+mn-lt"/>
                <a:cs typeface="+mn-cs"/>
              </a:endParaRPr>
            </a:p>
            <a:p>
              <a:pPr fontAlgn="auto">
                <a:spcBef>
                  <a:spcPts val="0"/>
                </a:spcBef>
                <a:spcAft>
                  <a:spcPts val="0"/>
                </a:spcAft>
                <a:defRPr/>
              </a:pPr>
              <a:endParaRPr lang="cs-CZ" dirty="0">
                <a:latin typeface="+mn-lt"/>
                <a:cs typeface="+mn-cs"/>
              </a:endParaRPr>
            </a:p>
          </p:txBody>
        </p:sp>
        <p:sp>
          <p:nvSpPr>
            <p:cNvPr id="36" name="TextovéPole 35"/>
            <p:cNvSpPr txBox="1"/>
            <p:nvPr/>
          </p:nvSpPr>
          <p:spPr>
            <a:xfrm>
              <a:off x="5500694" y="3929066"/>
              <a:ext cx="1857388" cy="369332"/>
            </a:xfrm>
            <a:prstGeom prst="rect">
              <a:avLst/>
            </a:prstGeom>
            <a:grpFill/>
            <a:ln>
              <a:solidFill>
                <a:schemeClr val="tx1"/>
              </a:solidFill>
            </a:ln>
          </p:spPr>
          <p:txBody>
            <a:bodyPr>
              <a:spAutoFit/>
            </a:bodyPr>
            <a:lstStyle/>
            <a:p>
              <a:pPr fontAlgn="auto">
                <a:spcBef>
                  <a:spcPts val="0"/>
                </a:spcBef>
                <a:spcAft>
                  <a:spcPts val="0"/>
                </a:spcAft>
                <a:defRPr/>
              </a:pPr>
              <a:endParaRPr lang="cs-CZ" dirty="0">
                <a:latin typeface="+mn-lt"/>
                <a:cs typeface="+mn-cs"/>
              </a:endParaRPr>
            </a:p>
          </p:txBody>
        </p:sp>
        <p:sp>
          <p:nvSpPr>
            <p:cNvPr id="37" name="TextovéPole 36"/>
            <p:cNvSpPr txBox="1"/>
            <p:nvPr/>
          </p:nvSpPr>
          <p:spPr>
            <a:xfrm>
              <a:off x="5245938" y="5357826"/>
              <a:ext cx="1357322" cy="646331"/>
            </a:xfrm>
            <a:prstGeom prst="rect">
              <a:avLst/>
            </a:prstGeom>
            <a:grpFill/>
            <a:ln>
              <a:solidFill>
                <a:schemeClr val="tx1"/>
              </a:solidFill>
            </a:ln>
          </p:spPr>
          <p:txBody>
            <a:bodyPr>
              <a:spAutoFit/>
            </a:bodyPr>
            <a:lstStyle/>
            <a:p>
              <a:pPr fontAlgn="auto">
                <a:spcBef>
                  <a:spcPts val="0"/>
                </a:spcBef>
                <a:spcAft>
                  <a:spcPts val="0"/>
                </a:spcAft>
                <a:defRPr/>
              </a:pPr>
              <a:endParaRPr lang="cs-CZ" dirty="0">
                <a:latin typeface="+mn-lt"/>
                <a:cs typeface="+mn-cs"/>
              </a:endParaRPr>
            </a:p>
            <a:p>
              <a:pPr fontAlgn="auto">
                <a:spcBef>
                  <a:spcPts val="0"/>
                </a:spcBef>
                <a:spcAft>
                  <a:spcPts val="0"/>
                </a:spcAft>
                <a:defRPr/>
              </a:pPr>
              <a:endParaRPr lang="cs-CZ" dirty="0">
                <a:latin typeface="+mn-lt"/>
                <a:cs typeface="+mn-cs"/>
              </a:endParaRPr>
            </a:p>
          </p:txBody>
        </p:sp>
        <p:sp>
          <p:nvSpPr>
            <p:cNvPr id="39" name="TextovéPole 38"/>
            <p:cNvSpPr txBox="1"/>
            <p:nvPr/>
          </p:nvSpPr>
          <p:spPr>
            <a:xfrm>
              <a:off x="2571736" y="5357826"/>
              <a:ext cx="1714512" cy="646331"/>
            </a:xfrm>
            <a:prstGeom prst="rect">
              <a:avLst/>
            </a:prstGeom>
            <a:grpFill/>
            <a:ln>
              <a:solidFill>
                <a:schemeClr val="tx1"/>
              </a:solidFill>
            </a:ln>
          </p:spPr>
          <p:txBody>
            <a:bodyPr>
              <a:spAutoFit/>
            </a:bodyPr>
            <a:lstStyle/>
            <a:p>
              <a:pPr fontAlgn="auto">
                <a:spcBef>
                  <a:spcPts val="0"/>
                </a:spcBef>
                <a:spcAft>
                  <a:spcPts val="0"/>
                </a:spcAft>
                <a:defRPr/>
              </a:pPr>
              <a:endParaRPr lang="cs-CZ" dirty="0">
                <a:latin typeface="+mn-lt"/>
                <a:cs typeface="+mn-cs"/>
              </a:endParaRPr>
            </a:p>
            <a:p>
              <a:pPr fontAlgn="auto">
                <a:spcBef>
                  <a:spcPts val="0"/>
                </a:spcBef>
                <a:spcAft>
                  <a:spcPts val="0"/>
                </a:spcAft>
                <a:defRPr/>
              </a:pPr>
              <a:endParaRPr lang="cs-CZ" dirty="0">
                <a:latin typeface="+mn-lt"/>
                <a:cs typeface="+mn-cs"/>
              </a:endParaRPr>
            </a:p>
          </p:txBody>
        </p:sp>
        <p:sp>
          <p:nvSpPr>
            <p:cNvPr id="40" name="TextovéPole 39"/>
            <p:cNvSpPr txBox="1"/>
            <p:nvPr/>
          </p:nvSpPr>
          <p:spPr>
            <a:xfrm>
              <a:off x="3428992" y="4214818"/>
              <a:ext cx="1454244" cy="646331"/>
            </a:xfrm>
            <a:prstGeom prst="rect">
              <a:avLst/>
            </a:prstGeom>
            <a:grpFill/>
            <a:ln>
              <a:solidFill>
                <a:schemeClr val="tx1"/>
              </a:solidFill>
            </a:ln>
          </p:spPr>
          <p:txBody>
            <a:bodyPr wrap="none">
              <a:spAutoFit/>
            </a:bodyPr>
            <a:lstStyle/>
            <a:p>
              <a:pPr fontAlgn="auto">
                <a:spcBef>
                  <a:spcPts val="0"/>
                </a:spcBef>
                <a:spcAft>
                  <a:spcPts val="0"/>
                </a:spcAft>
                <a:defRPr/>
              </a:pPr>
              <a:r>
                <a:rPr lang="cs-CZ" dirty="0">
                  <a:latin typeface="+mn-lt"/>
                  <a:cs typeface="+mn-cs"/>
                </a:rPr>
                <a:t>                        </a:t>
              </a:r>
            </a:p>
            <a:p>
              <a:pPr fontAlgn="auto">
                <a:spcBef>
                  <a:spcPts val="0"/>
                </a:spcBef>
                <a:spcAft>
                  <a:spcPts val="0"/>
                </a:spcAft>
                <a:defRPr/>
              </a:pPr>
              <a:endParaRPr lang="cs-CZ" dirty="0">
                <a:latin typeface="+mn-lt"/>
                <a:cs typeface="+mn-cs"/>
              </a:endParaRPr>
            </a:p>
          </p:txBody>
        </p:sp>
        <p:sp>
          <p:nvSpPr>
            <p:cNvPr id="41" name="Šipka doprava 40"/>
            <p:cNvSpPr/>
            <p:nvPr/>
          </p:nvSpPr>
          <p:spPr>
            <a:xfrm>
              <a:off x="285720" y="3714752"/>
              <a:ext cx="1500198" cy="57150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dirty="0"/>
            </a:p>
          </p:txBody>
        </p:sp>
        <p:sp>
          <p:nvSpPr>
            <p:cNvPr id="42" name="Šipka doprava 41"/>
            <p:cNvSpPr/>
            <p:nvPr/>
          </p:nvSpPr>
          <p:spPr>
            <a:xfrm rot="19444326">
              <a:off x="2563815" y="2996430"/>
              <a:ext cx="829979" cy="485601"/>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43" name="Šipka doprava 42"/>
            <p:cNvSpPr/>
            <p:nvPr/>
          </p:nvSpPr>
          <p:spPr>
            <a:xfrm rot="2261563">
              <a:off x="4945465" y="3171579"/>
              <a:ext cx="1189646" cy="475406"/>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44" name="Šipka doprava 43"/>
            <p:cNvSpPr/>
            <p:nvPr/>
          </p:nvSpPr>
          <p:spPr>
            <a:xfrm rot="10800000">
              <a:off x="4357686" y="5500702"/>
              <a:ext cx="785818" cy="500066"/>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45" name="Šipka doprava 44"/>
            <p:cNvSpPr/>
            <p:nvPr/>
          </p:nvSpPr>
          <p:spPr>
            <a:xfrm>
              <a:off x="7429520" y="3857628"/>
              <a:ext cx="1428760" cy="642942"/>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dirty="0"/>
            </a:p>
          </p:txBody>
        </p:sp>
        <p:cxnSp>
          <p:nvCxnSpPr>
            <p:cNvPr id="46" name="Pravoúhlá spojovací čára 45"/>
            <p:cNvCxnSpPr/>
            <p:nvPr/>
          </p:nvCxnSpPr>
          <p:spPr>
            <a:xfrm rot="10800000" flipV="1">
              <a:off x="4929190" y="4143380"/>
              <a:ext cx="571504" cy="285752"/>
            </a:xfrm>
            <a:prstGeom prst="bentConnector3">
              <a:avLst>
                <a:gd name="adj1" fmla="val 33729"/>
              </a:avLst>
            </a:prstGeom>
            <a:grpFill/>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7" name="Pravoúhlá spojovací čára 46"/>
            <p:cNvCxnSpPr/>
            <p:nvPr/>
          </p:nvCxnSpPr>
          <p:spPr>
            <a:xfrm rot="10800000" flipV="1">
              <a:off x="4929190" y="4357694"/>
              <a:ext cx="2928958" cy="357190"/>
            </a:xfrm>
            <a:prstGeom prst="bentConnector3">
              <a:avLst>
                <a:gd name="adj1" fmla="val -268"/>
              </a:avLst>
            </a:prstGeom>
            <a:grpFill/>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9" name="Šipka doprava 48"/>
            <p:cNvSpPr/>
            <p:nvPr/>
          </p:nvSpPr>
          <p:spPr>
            <a:xfrm rot="6942522">
              <a:off x="5555471" y="4619106"/>
              <a:ext cx="1017925" cy="444118"/>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cxnSp>
          <p:nvCxnSpPr>
            <p:cNvPr id="50" name="Pravoúhlá spojovací čára 49"/>
            <p:cNvCxnSpPr/>
            <p:nvPr/>
          </p:nvCxnSpPr>
          <p:spPr>
            <a:xfrm>
              <a:off x="785786" y="4214818"/>
              <a:ext cx="2643206" cy="500066"/>
            </a:xfrm>
            <a:prstGeom prst="bentConnector3">
              <a:avLst>
                <a:gd name="adj1" fmla="val -426"/>
              </a:avLst>
            </a:prstGeom>
            <a:grpFill/>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1" name="Šipka doprava 50"/>
            <p:cNvSpPr/>
            <p:nvPr/>
          </p:nvSpPr>
          <p:spPr>
            <a:xfrm rot="14131850">
              <a:off x="2326768" y="4529397"/>
              <a:ext cx="1061440" cy="484452"/>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cxnSp>
          <p:nvCxnSpPr>
            <p:cNvPr id="52" name="Pravoúhlá spojovací čára 51"/>
            <p:cNvCxnSpPr/>
            <p:nvPr/>
          </p:nvCxnSpPr>
          <p:spPr>
            <a:xfrm rot="10800000">
              <a:off x="4429124" y="4857760"/>
              <a:ext cx="809458" cy="571504"/>
            </a:xfrm>
            <a:prstGeom prst="bentConnector3">
              <a:avLst>
                <a:gd name="adj1" fmla="val 99781"/>
              </a:avLst>
            </a:prstGeom>
            <a:grpFill/>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3" name="Šipka dolů 52"/>
            <p:cNvSpPr/>
            <p:nvPr/>
          </p:nvSpPr>
          <p:spPr>
            <a:xfrm>
              <a:off x="3643306" y="4929198"/>
              <a:ext cx="357190" cy="428628"/>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54" name="Šipka dolů 53"/>
            <p:cNvSpPr/>
            <p:nvPr/>
          </p:nvSpPr>
          <p:spPr>
            <a:xfrm rot="12357405">
              <a:off x="6433498" y="4318867"/>
              <a:ext cx="218875" cy="968467"/>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55" name="Šipka dolů 54"/>
            <p:cNvSpPr/>
            <p:nvPr/>
          </p:nvSpPr>
          <p:spPr>
            <a:xfrm rot="7763345">
              <a:off x="3115156" y="3815297"/>
              <a:ext cx="277902" cy="428455"/>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57" name="Šipka dolů 56"/>
            <p:cNvSpPr/>
            <p:nvPr/>
          </p:nvSpPr>
          <p:spPr>
            <a:xfrm rot="18615006">
              <a:off x="4883209" y="4860467"/>
              <a:ext cx="269563" cy="566091"/>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grpSp>
      <p:sp>
        <p:nvSpPr>
          <p:cNvPr id="58" name="Elipsa 57"/>
          <p:cNvSpPr/>
          <p:nvPr/>
        </p:nvSpPr>
        <p:spPr>
          <a:xfrm rot="20289503">
            <a:off x="6559550" y="1809750"/>
            <a:ext cx="2190750" cy="738188"/>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2295" name="TextovéPole 59"/>
          <p:cNvSpPr txBox="1">
            <a:spLocks noChangeArrowheads="1"/>
          </p:cNvSpPr>
          <p:nvPr/>
        </p:nvSpPr>
        <p:spPr bwMode="auto">
          <a:xfrm>
            <a:off x="285750" y="1285875"/>
            <a:ext cx="6072188" cy="2954338"/>
          </a:xfrm>
          <a:prstGeom prst="rect">
            <a:avLst/>
          </a:prstGeom>
          <a:noFill/>
          <a:ln w="9525">
            <a:noFill/>
            <a:miter lim="800000"/>
            <a:headEnd/>
            <a:tailEnd/>
          </a:ln>
        </p:spPr>
        <p:txBody>
          <a:bodyPr>
            <a:spAutoFit/>
          </a:bodyPr>
          <a:lstStyle/>
          <a:p>
            <a:r>
              <a:rPr lang="cs-CZ" sz="2600" b="1">
                <a:latin typeface="Calibri" pitchFamily="34" charset="0"/>
              </a:rPr>
              <a:t>Administrativní část – zvláštnosti:</a:t>
            </a:r>
          </a:p>
          <a:p>
            <a:pPr>
              <a:buFont typeface="Arial" charset="0"/>
              <a:buChar char="•"/>
            </a:pPr>
            <a:r>
              <a:rPr lang="cs-CZ" sz="2000" b="1">
                <a:latin typeface="Calibri" pitchFamily="34" charset="0"/>
              </a:rPr>
              <a:t> nezbytnost pro realizaci politiky (výkonná složka)</a:t>
            </a:r>
          </a:p>
          <a:p>
            <a:pPr>
              <a:buFont typeface="Arial" charset="0"/>
              <a:buChar char="•"/>
            </a:pPr>
            <a:r>
              <a:rPr lang="cs-CZ" sz="2000" b="1">
                <a:latin typeface="Calibri" pitchFamily="34" charset="0"/>
              </a:rPr>
              <a:t> nezbytnost pro korekci  politických rozhodnutí</a:t>
            </a:r>
          </a:p>
          <a:p>
            <a:pPr lvl="1">
              <a:buFont typeface="Arial" charset="0"/>
              <a:buChar char="•"/>
            </a:pPr>
            <a:r>
              <a:rPr lang="cs-CZ" sz="2000" b="1">
                <a:latin typeface="Calibri" pitchFamily="34" charset="0"/>
              </a:rPr>
              <a:t> odbornost (resp. přístup k odborné podpoře)</a:t>
            </a:r>
          </a:p>
          <a:p>
            <a:pPr lvl="1">
              <a:buFont typeface="Arial" charset="0"/>
              <a:buChar char="•"/>
            </a:pPr>
            <a:r>
              <a:rPr lang="cs-CZ" sz="2000" b="1">
                <a:latin typeface="Calibri" pitchFamily="34" charset="0"/>
              </a:rPr>
              <a:t> znalost praxe: „reality check“</a:t>
            </a:r>
          </a:p>
          <a:p>
            <a:pPr>
              <a:buFont typeface="Arial" charset="0"/>
              <a:buChar char="•"/>
            </a:pPr>
            <a:r>
              <a:rPr lang="cs-CZ" sz="2000" b="1">
                <a:latin typeface="Calibri" pitchFamily="34" charset="0"/>
              </a:rPr>
              <a:t> zachování kontinuity</a:t>
            </a:r>
          </a:p>
          <a:p>
            <a:r>
              <a:rPr lang="cs-CZ" sz="2000" b="1">
                <a:latin typeface="Calibri" pitchFamily="34" charset="0"/>
              </a:rPr>
              <a:t>ALE také</a:t>
            </a:r>
          </a:p>
          <a:p>
            <a:pPr>
              <a:buFont typeface="Arial" charset="0"/>
              <a:buChar char="•"/>
            </a:pPr>
            <a:r>
              <a:rPr lang="cs-CZ" sz="2000" b="1">
                <a:latin typeface="Calibri" pitchFamily="34" charset="0"/>
              </a:rPr>
              <a:t> možnost ovlivnění cílů (“úředníci si dělají co chtějí“)</a:t>
            </a:r>
          </a:p>
          <a:p>
            <a:pPr>
              <a:buFont typeface="Arial" charset="0"/>
              <a:buChar char="•"/>
            </a:pPr>
            <a:r>
              <a:rPr lang="cs-CZ" sz="2000" b="1">
                <a:latin typeface="Calibri" pitchFamily="34" charset="0"/>
              </a:rPr>
              <a:t> možnost ovlivnění výstupů/implementace  (-“-)</a:t>
            </a:r>
          </a:p>
        </p:txBody>
      </p:sp>
      <p:sp>
        <p:nvSpPr>
          <p:cNvPr id="72" name="Šipka dolů 71"/>
          <p:cNvSpPr/>
          <p:nvPr/>
        </p:nvSpPr>
        <p:spPr>
          <a:xfrm>
            <a:off x="7000875" y="2786063"/>
            <a:ext cx="142875" cy="714375"/>
          </a:xfrm>
          <a:prstGeom prst="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fontScale="90000"/>
          </a:bodyPr>
          <a:lstStyle/>
          <a:p>
            <a:pPr algn="l" fontAlgn="auto">
              <a:spcAft>
                <a:spcPts val="0"/>
              </a:spcAft>
              <a:defRPr/>
            </a:pPr>
            <a:r>
              <a:rPr lang="cs-CZ" dirty="0" smtClean="0"/>
              <a:t>Environmentální politika – základy (10)</a:t>
            </a:r>
          </a:p>
        </p:txBody>
      </p:sp>
      <p:sp>
        <p:nvSpPr>
          <p:cNvPr id="4" name="Zástupný symbol pro obsah 3"/>
          <p:cNvSpPr>
            <a:spLocks noGrp="1"/>
          </p:cNvSpPr>
          <p:nvPr>
            <p:ph sz="half" idx="1"/>
          </p:nvPr>
        </p:nvSpPr>
        <p:spPr>
          <a:xfrm>
            <a:off x="285750" y="1600200"/>
            <a:ext cx="4286250" cy="4829175"/>
          </a:xfrm>
          <a:solidFill>
            <a:schemeClr val="accent6">
              <a:lumMod val="60000"/>
              <a:lumOff val="40000"/>
            </a:schemeClr>
          </a:solidFill>
        </p:spPr>
        <p:txBody>
          <a:bodyPr rtlCol="0">
            <a:normAutofit fontScale="92500" lnSpcReduction="10000"/>
          </a:bodyPr>
          <a:lstStyle/>
          <a:p>
            <a:pPr fontAlgn="auto">
              <a:spcAft>
                <a:spcPts val="0"/>
              </a:spcAft>
              <a:buFont typeface="Arial" pitchFamily="34" charset="0"/>
              <a:buNone/>
              <a:defRPr/>
            </a:pPr>
            <a:r>
              <a:rPr lang="cs-CZ" b="1" dirty="0" smtClean="0"/>
              <a:t>Při implementaci a reportingu důležité:</a:t>
            </a:r>
          </a:p>
          <a:p>
            <a:pPr fontAlgn="auto">
              <a:spcAft>
                <a:spcPts val="0"/>
              </a:spcAft>
              <a:buFont typeface="Arial" pitchFamily="34" charset="0"/>
              <a:buChar char="•"/>
              <a:defRPr/>
            </a:pPr>
            <a:r>
              <a:rPr lang="cs-CZ" dirty="0" smtClean="0"/>
              <a:t>personální stabilita</a:t>
            </a:r>
          </a:p>
          <a:p>
            <a:pPr fontAlgn="auto">
              <a:spcAft>
                <a:spcPts val="0"/>
              </a:spcAft>
              <a:buFont typeface="Arial" pitchFamily="34" charset="0"/>
              <a:buChar char="•"/>
              <a:defRPr/>
            </a:pPr>
            <a:r>
              <a:rPr lang="cs-CZ" dirty="0" smtClean="0"/>
              <a:t>koordinace</a:t>
            </a:r>
          </a:p>
          <a:p>
            <a:pPr fontAlgn="auto">
              <a:spcAft>
                <a:spcPts val="0"/>
              </a:spcAft>
              <a:buFont typeface="Arial" pitchFamily="34" charset="0"/>
              <a:buChar char="•"/>
              <a:defRPr/>
            </a:pPr>
            <a:r>
              <a:rPr lang="cs-CZ" dirty="0" smtClean="0"/>
              <a:t>kontinuita</a:t>
            </a:r>
          </a:p>
          <a:p>
            <a:pPr fontAlgn="auto">
              <a:spcAft>
                <a:spcPts val="0"/>
              </a:spcAft>
              <a:buFont typeface="Arial" pitchFamily="34" charset="0"/>
              <a:buChar char="•"/>
              <a:defRPr/>
            </a:pPr>
            <a:r>
              <a:rPr lang="cs-CZ" dirty="0" smtClean="0"/>
              <a:t>zkušenost</a:t>
            </a:r>
          </a:p>
          <a:p>
            <a:pPr fontAlgn="auto">
              <a:spcAft>
                <a:spcPts val="0"/>
              </a:spcAft>
              <a:buFont typeface="Arial" pitchFamily="34" charset="0"/>
              <a:buChar char="•"/>
              <a:defRPr/>
            </a:pPr>
            <a:r>
              <a:rPr lang="cs-CZ" dirty="0" smtClean="0"/>
              <a:t>praxe/respekt</a:t>
            </a:r>
          </a:p>
          <a:p>
            <a:pPr fontAlgn="auto">
              <a:spcAft>
                <a:spcPts val="0"/>
              </a:spcAft>
              <a:buFont typeface="Arial" pitchFamily="34" charset="0"/>
              <a:buChar char="•"/>
              <a:defRPr/>
            </a:pPr>
            <a:r>
              <a:rPr lang="cs-CZ" dirty="0" smtClean="0"/>
              <a:t>komunikace</a:t>
            </a:r>
          </a:p>
          <a:p>
            <a:pPr fontAlgn="auto">
              <a:spcAft>
                <a:spcPts val="0"/>
              </a:spcAft>
              <a:buFont typeface="Arial" pitchFamily="34" charset="0"/>
              <a:buChar char="•"/>
              <a:defRPr/>
            </a:pPr>
            <a:r>
              <a:rPr lang="cs-CZ" dirty="0" smtClean="0"/>
              <a:t>adaptabilita a flexibilita</a:t>
            </a:r>
          </a:p>
          <a:p>
            <a:pPr fontAlgn="auto">
              <a:spcAft>
                <a:spcPts val="0"/>
              </a:spcAft>
              <a:buFont typeface="Arial" pitchFamily="34" charset="0"/>
              <a:buChar char="•"/>
              <a:defRPr/>
            </a:pPr>
            <a:r>
              <a:rPr lang="cs-CZ" dirty="0" smtClean="0"/>
              <a:t>odolnost vůči lobbingu a korupci</a:t>
            </a:r>
          </a:p>
        </p:txBody>
      </p:sp>
      <p:sp>
        <p:nvSpPr>
          <p:cNvPr id="5" name="Zástupný symbol pro obsah 4"/>
          <p:cNvSpPr>
            <a:spLocks noGrp="1"/>
          </p:cNvSpPr>
          <p:nvPr>
            <p:ph sz="half" idx="2"/>
          </p:nvPr>
        </p:nvSpPr>
        <p:spPr>
          <a:xfrm>
            <a:off x="4643438" y="1600200"/>
            <a:ext cx="4286250" cy="4829175"/>
          </a:xfrm>
          <a:solidFill>
            <a:srgbClr val="FFFF00"/>
          </a:solidFill>
        </p:spPr>
        <p:txBody>
          <a:bodyPr rtlCol="0">
            <a:normAutofit fontScale="92500" lnSpcReduction="10000"/>
          </a:bodyPr>
          <a:lstStyle/>
          <a:p>
            <a:pPr fontAlgn="auto">
              <a:spcAft>
                <a:spcPts val="0"/>
              </a:spcAft>
              <a:buFont typeface="Arial" pitchFamily="34" charset="0"/>
              <a:buNone/>
              <a:defRPr/>
            </a:pPr>
            <a:r>
              <a:rPr lang="cs-CZ" b="1" dirty="0" smtClean="0"/>
              <a:t>Při sběru dat/monitoringu důležité:</a:t>
            </a:r>
          </a:p>
          <a:p>
            <a:pPr fontAlgn="auto">
              <a:spcAft>
                <a:spcPts val="0"/>
              </a:spcAft>
              <a:buFont typeface="Arial" pitchFamily="34" charset="0"/>
              <a:buChar char="•"/>
              <a:defRPr/>
            </a:pPr>
            <a:r>
              <a:rPr lang="cs-CZ" dirty="0" smtClean="0"/>
              <a:t>nezávislost</a:t>
            </a:r>
          </a:p>
          <a:p>
            <a:pPr fontAlgn="auto">
              <a:spcAft>
                <a:spcPts val="0"/>
              </a:spcAft>
              <a:buFont typeface="Arial" pitchFamily="34" charset="0"/>
              <a:buChar char="•"/>
              <a:defRPr/>
            </a:pPr>
            <a:r>
              <a:rPr lang="cs-CZ" dirty="0" smtClean="0"/>
              <a:t>kontinuita</a:t>
            </a:r>
          </a:p>
          <a:p>
            <a:pPr fontAlgn="auto">
              <a:spcAft>
                <a:spcPts val="0"/>
              </a:spcAft>
              <a:buFont typeface="Arial" pitchFamily="34" charset="0"/>
              <a:buChar char="•"/>
              <a:defRPr/>
            </a:pPr>
            <a:r>
              <a:rPr lang="cs-CZ" dirty="0" smtClean="0"/>
              <a:t>odbornost</a:t>
            </a:r>
          </a:p>
          <a:p>
            <a:pPr fontAlgn="auto">
              <a:spcAft>
                <a:spcPts val="0"/>
              </a:spcAft>
              <a:buFont typeface="Arial" pitchFamily="34" charset="0"/>
              <a:buChar char="•"/>
              <a:defRPr/>
            </a:pPr>
            <a:r>
              <a:rPr lang="cs-CZ" dirty="0" smtClean="0"/>
              <a:t>finanční stabilita</a:t>
            </a:r>
          </a:p>
          <a:p>
            <a:pPr fontAlgn="auto">
              <a:spcAft>
                <a:spcPts val="0"/>
              </a:spcAft>
              <a:buFont typeface="Arial" pitchFamily="34" charset="0"/>
              <a:buChar char="•"/>
              <a:defRPr/>
            </a:pPr>
            <a:r>
              <a:rPr lang="cs-CZ" dirty="0" smtClean="0"/>
              <a:t>stanovení priorit, indikátorů</a:t>
            </a:r>
          </a:p>
          <a:p>
            <a:pPr fontAlgn="auto">
              <a:spcAft>
                <a:spcPts val="0"/>
              </a:spcAft>
              <a:buFont typeface="Arial" pitchFamily="34" charset="0"/>
              <a:buChar char="•"/>
              <a:defRPr/>
            </a:pPr>
            <a:r>
              <a:rPr lang="cs-CZ" dirty="0" smtClean="0"/>
              <a:t>eliminace překryvů a duplicit</a:t>
            </a:r>
          </a:p>
          <a:p>
            <a:pPr fontAlgn="auto">
              <a:spcAft>
                <a:spcPts val="0"/>
              </a:spcAft>
              <a:buFont typeface="Arial" pitchFamily="34" charset="0"/>
              <a:buChar char="•"/>
              <a:defRPr/>
            </a:pPr>
            <a:r>
              <a:rPr lang="cs-CZ" dirty="0" smtClean="0"/>
              <a:t>standardizace v nadnárodním kontextu</a:t>
            </a:r>
          </a:p>
          <a:p>
            <a:pPr fontAlgn="auto">
              <a:spcAft>
                <a:spcPts val="0"/>
              </a:spcAft>
              <a:buFont typeface="Arial" pitchFamily="34" charset="0"/>
              <a:buChar char="•"/>
              <a:defRPr/>
            </a:pPr>
            <a:endParaRPr lang="cs-CZ" dirty="0" smtClean="0"/>
          </a:p>
        </p:txBody>
      </p:sp>
    </p:spTree>
  </p:cSld>
  <p:clrMapOvr>
    <a:masterClrMapping/>
  </p:clrMapOvr>
  <p:transition spd="slow">
    <p:cut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ovéPole 71"/>
          <p:cNvSpPr txBox="1">
            <a:spLocks noChangeArrowheads="1"/>
          </p:cNvSpPr>
          <p:nvPr/>
        </p:nvSpPr>
        <p:spPr bwMode="auto">
          <a:xfrm>
            <a:off x="182563" y="3825875"/>
            <a:ext cx="3571875" cy="2955925"/>
          </a:xfrm>
          <a:prstGeom prst="rect">
            <a:avLst/>
          </a:prstGeom>
          <a:solidFill>
            <a:srgbClr val="FFFF00"/>
          </a:solidFill>
          <a:ln w="9525">
            <a:noFill/>
            <a:miter lim="800000"/>
            <a:headEnd/>
            <a:tailEnd/>
          </a:ln>
        </p:spPr>
        <p:txBody>
          <a:bodyPr>
            <a:spAutoFit/>
          </a:bodyPr>
          <a:lstStyle/>
          <a:p>
            <a:r>
              <a:rPr lang="cs-CZ" sz="2400" b="1">
                <a:latin typeface="Calibri" pitchFamily="34" charset="0"/>
              </a:rPr>
              <a:t>Důležité:</a:t>
            </a:r>
          </a:p>
          <a:p>
            <a:pPr>
              <a:buFont typeface="Arial" charset="0"/>
              <a:buChar char="•"/>
            </a:pPr>
            <a:r>
              <a:rPr lang="cs-CZ" b="1">
                <a:latin typeface="Calibri" pitchFamily="34" charset="0"/>
              </a:rPr>
              <a:t> nezávislost</a:t>
            </a:r>
          </a:p>
          <a:p>
            <a:pPr>
              <a:buFont typeface="Arial" charset="0"/>
              <a:buChar char="•"/>
            </a:pPr>
            <a:r>
              <a:rPr lang="cs-CZ" b="1">
                <a:latin typeface="Calibri" pitchFamily="34" charset="0"/>
              </a:rPr>
              <a:t> odolnost vůči korupci</a:t>
            </a:r>
          </a:p>
          <a:p>
            <a:pPr>
              <a:buFont typeface="Arial" charset="0"/>
              <a:buChar char="•"/>
            </a:pPr>
            <a:r>
              <a:rPr lang="cs-CZ" b="1">
                <a:latin typeface="Calibri" pitchFamily="34" charset="0"/>
              </a:rPr>
              <a:t> personální zajištění (čím více pracovníků tím více problémů odhaleno…)</a:t>
            </a:r>
          </a:p>
          <a:p>
            <a:pPr>
              <a:buFont typeface="Arial" charset="0"/>
              <a:buChar char="•"/>
            </a:pPr>
            <a:r>
              <a:rPr lang="cs-CZ" b="1">
                <a:latin typeface="Calibri" pitchFamily="34" charset="0"/>
              </a:rPr>
              <a:t> informační toky – zpětné vazby na implementaci i tvorbu politik</a:t>
            </a:r>
          </a:p>
          <a:p>
            <a:pPr>
              <a:buFont typeface="Arial" charset="0"/>
              <a:buChar char="•"/>
            </a:pPr>
            <a:r>
              <a:rPr lang="cs-CZ" b="1">
                <a:latin typeface="Calibri" pitchFamily="34" charset="0"/>
              </a:rPr>
              <a:t> provázanost (věcná, datová) s ostatními orgány</a:t>
            </a:r>
          </a:p>
        </p:txBody>
      </p:sp>
      <p:sp>
        <p:nvSpPr>
          <p:cNvPr id="60" name="Šipka dolů 59"/>
          <p:cNvSpPr/>
          <p:nvPr/>
        </p:nvSpPr>
        <p:spPr>
          <a:xfrm>
            <a:off x="7786688" y="2857500"/>
            <a:ext cx="142875" cy="22860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 name="Nadpis 1"/>
          <p:cNvSpPr>
            <a:spLocks noGrp="1"/>
          </p:cNvSpPr>
          <p:nvPr>
            <p:ph type="title"/>
          </p:nvPr>
        </p:nvSpPr>
        <p:spPr>
          <a:xfrm>
            <a:off x="457200" y="274638"/>
            <a:ext cx="8229600" cy="796925"/>
          </a:xfrm>
        </p:spPr>
        <p:txBody>
          <a:bodyPr rtlCol="0">
            <a:normAutofit fontScale="90000"/>
          </a:bodyPr>
          <a:lstStyle/>
          <a:p>
            <a:pPr algn="l" fontAlgn="auto">
              <a:spcAft>
                <a:spcPts val="0"/>
              </a:spcAft>
              <a:defRPr/>
            </a:pPr>
            <a:r>
              <a:rPr lang="cs-CZ" dirty="0" smtClean="0"/>
              <a:t>Environmentální politika – základy (11)</a:t>
            </a:r>
          </a:p>
        </p:txBody>
      </p:sp>
      <p:grpSp>
        <p:nvGrpSpPr>
          <p:cNvPr id="14341" name="Skupina 58"/>
          <p:cNvGrpSpPr>
            <a:grpSpLocks/>
          </p:cNvGrpSpPr>
          <p:nvPr/>
        </p:nvGrpSpPr>
        <p:grpSpPr bwMode="auto">
          <a:xfrm>
            <a:off x="3643313" y="3933825"/>
            <a:ext cx="5500687" cy="2579688"/>
            <a:chOff x="2571736" y="3817186"/>
            <a:chExt cx="5641737" cy="2578910"/>
          </a:xfrm>
        </p:grpSpPr>
        <p:sp>
          <p:nvSpPr>
            <p:cNvPr id="7" name="TextovéPole 6"/>
            <p:cNvSpPr txBox="1"/>
            <p:nvPr/>
          </p:nvSpPr>
          <p:spPr>
            <a:xfrm>
              <a:off x="5500880" y="3928277"/>
              <a:ext cx="1857785" cy="376125"/>
            </a:xfrm>
            <a:prstGeom prst="rect">
              <a:avLst/>
            </a:prstGeom>
            <a:solidFill>
              <a:schemeClr val="bg1">
                <a:lumMod val="85000"/>
              </a:schemeClr>
            </a:solidFill>
            <a:ln>
              <a:solidFill>
                <a:schemeClr val="tx1"/>
              </a:solidFill>
            </a:ln>
          </p:spPr>
          <p:txBody>
            <a:bodyPr>
              <a:spAutoFit/>
            </a:bodyPr>
            <a:lstStyle/>
            <a:p>
              <a:pPr fontAlgn="auto">
                <a:spcBef>
                  <a:spcPts val="0"/>
                </a:spcBef>
                <a:spcAft>
                  <a:spcPts val="0"/>
                </a:spcAft>
                <a:defRPr/>
              </a:pPr>
              <a:r>
                <a:rPr lang="cs-CZ" dirty="0">
                  <a:latin typeface="+mn-lt"/>
                  <a:cs typeface="+mn-cs"/>
                </a:rPr>
                <a:t>IMPLEMENTACE</a:t>
              </a:r>
            </a:p>
          </p:txBody>
        </p:sp>
        <p:sp>
          <p:nvSpPr>
            <p:cNvPr id="14346" name="TextovéPole 7"/>
            <p:cNvSpPr txBox="1">
              <a:spLocks noChangeArrowheads="1"/>
            </p:cNvSpPr>
            <p:nvPr/>
          </p:nvSpPr>
          <p:spPr bwMode="auto">
            <a:xfrm>
              <a:off x="5245252" y="5358184"/>
              <a:ext cx="1357924" cy="650679"/>
            </a:xfrm>
            <a:prstGeom prst="rect">
              <a:avLst/>
            </a:prstGeom>
            <a:solidFill>
              <a:srgbClr val="FFFF00"/>
            </a:solidFill>
            <a:ln w="9525">
              <a:solidFill>
                <a:schemeClr val="tx1"/>
              </a:solidFill>
              <a:miter lim="800000"/>
              <a:headEnd/>
              <a:tailEnd/>
            </a:ln>
          </p:spPr>
          <p:txBody>
            <a:bodyPr>
              <a:spAutoFit/>
            </a:bodyPr>
            <a:lstStyle/>
            <a:p>
              <a:r>
                <a:rPr lang="cs-CZ">
                  <a:latin typeface="Calibri" pitchFamily="34" charset="0"/>
                </a:rPr>
                <a:t>KONTROLA VYMÁHÁNÍ</a:t>
              </a:r>
            </a:p>
          </p:txBody>
        </p:sp>
        <p:sp>
          <p:nvSpPr>
            <p:cNvPr id="9" name="TextovéPole 8"/>
            <p:cNvSpPr txBox="1"/>
            <p:nvPr/>
          </p:nvSpPr>
          <p:spPr>
            <a:xfrm>
              <a:off x="2571736" y="5358184"/>
              <a:ext cx="1714502" cy="650679"/>
            </a:xfrm>
            <a:prstGeom prst="rect">
              <a:avLst/>
            </a:prstGeom>
            <a:solidFill>
              <a:schemeClr val="bg1">
                <a:lumMod val="85000"/>
              </a:schemeClr>
            </a:solidFill>
            <a:ln>
              <a:solidFill>
                <a:schemeClr val="tx1"/>
              </a:solidFill>
            </a:ln>
          </p:spPr>
          <p:txBody>
            <a:bodyPr>
              <a:spAutoFit/>
            </a:bodyPr>
            <a:lstStyle/>
            <a:p>
              <a:pPr fontAlgn="auto">
                <a:spcBef>
                  <a:spcPts val="0"/>
                </a:spcBef>
                <a:spcAft>
                  <a:spcPts val="0"/>
                </a:spcAft>
                <a:defRPr/>
              </a:pPr>
              <a:r>
                <a:rPr lang="cs-CZ" dirty="0">
                  <a:latin typeface="+mn-lt"/>
                  <a:cs typeface="+mn-cs"/>
                </a:rPr>
                <a:t>VYHODNOCENÍ, REPORTING</a:t>
              </a:r>
            </a:p>
          </p:txBody>
        </p:sp>
        <p:sp>
          <p:nvSpPr>
            <p:cNvPr id="10" name="TextovéPole 9"/>
            <p:cNvSpPr txBox="1"/>
            <p:nvPr/>
          </p:nvSpPr>
          <p:spPr>
            <a:xfrm>
              <a:off x="3429801" y="4215529"/>
              <a:ext cx="1517489" cy="650679"/>
            </a:xfrm>
            <a:prstGeom prst="rect">
              <a:avLst/>
            </a:prstGeom>
            <a:solidFill>
              <a:schemeClr val="bg1">
                <a:lumMod val="85000"/>
              </a:schemeClr>
            </a:solidFill>
            <a:ln>
              <a:solidFill>
                <a:schemeClr val="tx1"/>
              </a:solidFill>
            </a:ln>
          </p:spPr>
          <p:txBody>
            <a:bodyPr wrap="none">
              <a:spAutoFit/>
            </a:bodyPr>
            <a:lstStyle/>
            <a:p>
              <a:pPr fontAlgn="auto">
                <a:spcBef>
                  <a:spcPts val="0"/>
                </a:spcBef>
                <a:spcAft>
                  <a:spcPts val="0"/>
                </a:spcAft>
                <a:defRPr/>
              </a:pPr>
              <a:r>
                <a:rPr lang="cs-CZ" dirty="0">
                  <a:latin typeface="+mn-lt"/>
                  <a:cs typeface="+mn-cs"/>
                </a:rPr>
                <a:t>SBĚR DAT, </a:t>
              </a:r>
            </a:p>
            <a:p>
              <a:pPr fontAlgn="auto">
                <a:spcBef>
                  <a:spcPts val="0"/>
                </a:spcBef>
                <a:spcAft>
                  <a:spcPts val="0"/>
                </a:spcAft>
                <a:defRPr/>
              </a:pPr>
              <a:r>
                <a:rPr lang="cs-CZ" dirty="0">
                  <a:latin typeface="+mn-lt"/>
                  <a:cs typeface="+mn-cs"/>
                </a:rPr>
                <a:t>MONITORING</a:t>
              </a:r>
            </a:p>
          </p:txBody>
        </p:sp>
        <p:sp>
          <p:nvSpPr>
            <p:cNvPr id="15" name="Šipka doprava 14"/>
            <p:cNvSpPr>
              <a:spLocks noChangeArrowheads="1"/>
            </p:cNvSpPr>
            <p:nvPr/>
          </p:nvSpPr>
          <p:spPr bwMode="auto">
            <a:xfrm rot="10800000">
              <a:off x="4357686" y="5500702"/>
              <a:ext cx="785818" cy="500066"/>
            </a:xfrm>
            <a:prstGeom prst="rightArrow">
              <a:avLst>
                <a:gd name="adj1" fmla="val 50000"/>
                <a:gd name="adj2" fmla="val 50002"/>
              </a:avLst>
            </a:prstGeom>
            <a:solidFill>
              <a:schemeClr val="accent1"/>
            </a:solidFill>
            <a:ln w="25400" algn="ctr">
              <a:solidFill>
                <a:srgbClr val="385D8A"/>
              </a:solidFill>
              <a:miter lim="800000"/>
              <a:headEnd/>
              <a:tailEnd/>
            </a:ln>
          </p:spPr>
          <p:txBody>
            <a:bodyPr rot="10800000" anchor="ctr"/>
            <a:lstStyle/>
            <a:p>
              <a:pPr algn="ctr" fontAlgn="auto">
                <a:spcBef>
                  <a:spcPts val="0"/>
                </a:spcBef>
                <a:spcAft>
                  <a:spcPts val="0"/>
                </a:spcAft>
                <a:defRPr/>
              </a:pPr>
              <a:endParaRPr lang="cs-CZ">
                <a:solidFill>
                  <a:schemeClr val="lt1"/>
                </a:solidFill>
                <a:latin typeface="+mn-lt"/>
                <a:cs typeface="+mn-cs"/>
              </a:endParaRPr>
            </a:p>
          </p:txBody>
        </p:sp>
        <p:sp>
          <p:nvSpPr>
            <p:cNvPr id="17" name="Šipka doprava 16"/>
            <p:cNvSpPr/>
            <p:nvPr/>
          </p:nvSpPr>
          <p:spPr>
            <a:xfrm>
              <a:off x="7334241" y="3817186"/>
              <a:ext cx="879232" cy="642744"/>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a:solidFill>
                    <a:schemeClr val="tx2">
                      <a:lumMod val="75000"/>
                    </a:schemeClr>
                  </a:solidFill>
                </a:rPr>
                <a:t>VÝST</a:t>
              </a:r>
            </a:p>
          </p:txBody>
        </p:sp>
        <p:cxnSp>
          <p:nvCxnSpPr>
            <p:cNvPr id="31" name="Pravoúhlá spojovací čára 30"/>
            <p:cNvCxnSpPr/>
            <p:nvPr/>
          </p:nvCxnSpPr>
          <p:spPr>
            <a:xfrm rot="10800000" flipV="1">
              <a:off x="4929380" y="4144112"/>
              <a:ext cx="571500" cy="285664"/>
            </a:xfrm>
            <a:prstGeom prst="bentConnector3">
              <a:avLst>
                <a:gd name="adj1" fmla="val 33729"/>
              </a:avLst>
            </a:prstGeom>
            <a:ln w="635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Pravoúhlá spojovací čára 37"/>
            <p:cNvCxnSpPr/>
            <p:nvPr/>
          </p:nvCxnSpPr>
          <p:spPr>
            <a:xfrm rot="10800000" flipV="1">
              <a:off x="4929380" y="4358361"/>
              <a:ext cx="2929144" cy="357079"/>
            </a:xfrm>
            <a:prstGeom prst="bentConnector3">
              <a:avLst>
                <a:gd name="adj1" fmla="val -268"/>
              </a:avLst>
            </a:prstGeom>
            <a:ln w="635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Šipka doprava 13"/>
            <p:cNvSpPr>
              <a:spLocks noChangeArrowheads="1"/>
            </p:cNvSpPr>
            <p:nvPr/>
          </p:nvSpPr>
          <p:spPr bwMode="auto">
            <a:xfrm rot="6942522">
              <a:off x="5555471" y="4619106"/>
              <a:ext cx="1017925" cy="444118"/>
            </a:xfrm>
            <a:prstGeom prst="rightArrow">
              <a:avLst>
                <a:gd name="adj1" fmla="val 50000"/>
                <a:gd name="adj2" fmla="val 50000"/>
              </a:avLst>
            </a:prstGeom>
            <a:solidFill>
              <a:schemeClr val="accent1"/>
            </a:solidFill>
            <a:ln w="25400" algn="ctr">
              <a:solidFill>
                <a:srgbClr val="385D8A"/>
              </a:solidFill>
              <a:miter lim="800000"/>
              <a:headEnd/>
              <a:tailEnd/>
            </a:ln>
          </p:spPr>
          <p:txBody>
            <a:bodyPr rot="10800000" vert="eaVert" anchor="ctr"/>
            <a:lstStyle/>
            <a:p>
              <a:pPr algn="ctr" fontAlgn="auto">
                <a:spcBef>
                  <a:spcPts val="0"/>
                </a:spcBef>
                <a:spcAft>
                  <a:spcPts val="0"/>
                </a:spcAft>
                <a:defRPr/>
              </a:pPr>
              <a:endParaRPr lang="cs-CZ">
                <a:solidFill>
                  <a:schemeClr val="lt1"/>
                </a:solidFill>
                <a:latin typeface="+mn-lt"/>
                <a:cs typeface="+mn-cs"/>
              </a:endParaRPr>
            </a:p>
          </p:txBody>
        </p:sp>
        <p:cxnSp>
          <p:nvCxnSpPr>
            <p:cNvPr id="56" name="Pravoúhlá spojovací čára 55"/>
            <p:cNvCxnSpPr/>
            <p:nvPr/>
          </p:nvCxnSpPr>
          <p:spPr>
            <a:xfrm rot="10800000">
              <a:off x="4429520" y="4858272"/>
              <a:ext cx="809219" cy="571328"/>
            </a:xfrm>
            <a:prstGeom prst="bentConnector3">
              <a:avLst>
                <a:gd name="adj1" fmla="val 9978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1" name="Šipka dolů 60"/>
            <p:cNvSpPr/>
            <p:nvPr/>
          </p:nvSpPr>
          <p:spPr>
            <a:xfrm>
              <a:off x="3643096" y="4929688"/>
              <a:ext cx="358206" cy="428496"/>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2" name="Šipka dolů 61"/>
            <p:cNvSpPr>
              <a:spLocks noChangeArrowheads="1"/>
            </p:cNvSpPr>
            <p:nvPr/>
          </p:nvSpPr>
          <p:spPr bwMode="auto">
            <a:xfrm rot="-9242595">
              <a:off x="6433498" y="4318867"/>
              <a:ext cx="218875" cy="968467"/>
            </a:xfrm>
            <a:prstGeom prst="downArrow">
              <a:avLst>
                <a:gd name="adj1" fmla="val 50000"/>
                <a:gd name="adj2" fmla="val 50004"/>
              </a:avLst>
            </a:prstGeom>
            <a:solidFill>
              <a:srgbClr val="FF0000"/>
            </a:solidFill>
            <a:ln w="25400" algn="ctr">
              <a:solidFill>
                <a:srgbClr val="385D8A"/>
              </a:solidFill>
              <a:miter lim="800000"/>
              <a:headEnd/>
              <a:tailEnd/>
            </a:ln>
          </p:spPr>
          <p:txBody>
            <a:bodyPr rot="10800000" anchor="ctr"/>
            <a:lstStyle/>
            <a:p>
              <a:pPr algn="ctr" fontAlgn="auto">
                <a:spcBef>
                  <a:spcPts val="0"/>
                </a:spcBef>
                <a:spcAft>
                  <a:spcPts val="0"/>
                </a:spcAft>
                <a:defRPr/>
              </a:pPr>
              <a:endParaRPr lang="cs-CZ">
                <a:solidFill>
                  <a:schemeClr val="lt1"/>
                </a:solidFill>
                <a:latin typeface="+mn-lt"/>
                <a:cs typeface="+mn-cs"/>
              </a:endParaRPr>
            </a:p>
          </p:txBody>
        </p:sp>
        <p:sp>
          <p:nvSpPr>
            <p:cNvPr id="64" name="Šipka dolů 63"/>
            <p:cNvSpPr>
              <a:spLocks noChangeArrowheads="1"/>
            </p:cNvSpPr>
            <p:nvPr/>
          </p:nvSpPr>
          <p:spPr bwMode="auto">
            <a:xfrm rot="-2984994">
              <a:off x="4883209" y="4860467"/>
              <a:ext cx="269563" cy="566091"/>
            </a:xfrm>
            <a:prstGeom prst="downArrow">
              <a:avLst>
                <a:gd name="adj1" fmla="val 50000"/>
                <a:gd name="adj2" fmla="val 50002"/>
              </a:avLst>
            </a:prstGeom>
            <a:solidFill>
              <a:srgbClr val="D9D9D9"/>
            </a:solidFill>
            <a:ln w="25400" algn="ctr">
              <a:solidFill>
                <a:srgbClr val="385D8A"/>
              </a:solidFill>
              <a:miter lim="800000"/>
              <a:headEnd/>
              <a:tailEnd/>
            </a:ln>
          </p:spPr>
          <p:txBody>
            <a:bodyPr vert="eaVert" anchor="ctr"/>
            <a:lstStyle/>
            <a:p>
              <a:pPr algn="ctr" fontAlgn="auto">
                <a:spcBef>
                  <a:spcPts val="0"/>
                </a:spcBef>
                <a:spcAft>
                  <a:spcPts val="0"/>
                </a:spcAft>
                <a:defRPr/>
              </a:pPr>
              <a:endParaRPr lang="cs-CZ">
                <a:solidFill>
                  <a:schemeClr val="lt1"/>
                </a:solidFill>
                <a:latin typeface="+mn-lt"/>
                <a:cs typeface="+mn-cs"/>
              </a:endParaRPr>
            </a:p>
          </p:txBody>
        </p:sp>
        <p:sp>
          <p:nvSpPr>
            <p:cNvPr id="67" name="Elipsa 66"/>
            <p:cNvSpPr/>
            <p:nvPr/>
          </p:nvSpPr>
          <p:spPr>
            <a:xfrm rot="20059038">
              <a:off x="4760046" y="5177264"/>
              <a:ext cx="2409746" cy="121883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grpSp>
      <p:grpSp>
        <p:nvGrpSpPr>
          <p:cNvPr id="4" name="Skupina 32"/>
          <p:cNvGrpSpPr/>
          <p:nvPr/>
        </p:nvGrpSpPr>
        <p:grpSpPr>
          <a:xfrm>
            <a:off x="6357950" y="1357298"/>
            <a:ext cx="2571768" cy="1214445"/>
            <a:chOff x="285720" y="2714620"/>
            <a:chExt cx="8572560" cy="3289537"/>
          </a:xfrm>
          <a:solidFill>
            <a:schemeClr val="bg1">
              <a:lumMod val="85000"/>
            </a:schemeClr>
          </a:solidFill>
        </p:grpSpPr>
        <p:sp>
          <p:nvSpPr>
            <p:cNvPr id="34" name="TextovéPole 33"/>
            <p:cNvSpPr txBox="1"/>
            <p:nvPr/>
          </p:nvSpPr>
          <p:spPr>
            <a:xfrm>
              <a:off x="1928794" y="3643314"/>
              <a:ext cx="1071570" cy="646331"/>
            </a:xfrm>
            <a:prstGeom prst="rect">
              <a:avLst/>
            </a:prstGeom>
            <a:grpFill/>
            <a:ln>
              <a:solidFill>
                <a:schemeClr val="tx1"/>
              </a:solidFill>
            </a:ln>
          </p:spPr>
          <p:txBody>
            <a:bodyPr>
              <a:spAutoFit/>
            </a:bodyPr>
            <a:lstStyle/>
            <a:p>
              <a:pPr fontAlgn="auto">
                <a:spcBef>
                  <a:spcPts val="0"/>
                </a:spcBef>
                <a:spcAft>
                  <a:spcPts val="0"/>
                </a:spcAft>
                <a:defRPr/>
              </a:pPr>
              <a:endParaRPr lang="cs-CZ" dirty="0">
                <a:latin typeface="+mn-lt"/>
                <a:cs typeface="+mn-cs"/>
              </a:endParaRPr>
            </a:p>
            <a:p>
              <a:pPr fontAlgn="auto">
                <a:spcBef>
                  <a:spcPts val="0"/>
                </a:spcBef>
                <a:spcAft>
                  <a:spcPts val="0"/>
                </a:spcAft>
                <a:defRPr/>
              </a:pPr>
              <a:endParaRPr lang="cs-CZ" dirty="0">
                <a:latin typeface="+mn-lt"/>
                <a:cs typeface="+mn-cs"/>
              </a:endParaRPr>
            </a:p>
          </p:txBody>
        </p:sp>
        <p:sp>
          <p:nvSpPr>
            <p:cNvPr id="35" name="TextovéPole 34"/>
            <p:cNvSpPr txBox="1"/>
            <p:nvPr/>
          </p:nvSpPr>
          <p:spPr>
            <a:xfrm>
              <a:off x="3428992" y="2714620"/>
              <a:ext cx="1500198" cy="646331"/>
            </a:xfrm>
            <a:prstGeom prst="rect">
              <a:avLst/>
            </a:prstGeom>
            <a:grpFill/>
            <a:ln>
              <a:solidFill>
                <a:schemeClr val="tx1"/>
              </a:solidFill>
            </a:ln>
          </p:spPr>
          <p:txBody>
            <a:bodyPr>
              <a:spAutoFit/>
            </a:bodyPr>
            <a:lstStyle/>
            <a:p>
              <a:pPr fontAlgn="auto">
                <a:spcBef>
                  <a:spcPts val="0"/>
                </a:spcBef>
                <a:spcAft>
                  <a:spcPts val="0"/>
                </a:spcAft>
                <a:defRPr/>
              </a:pPr>
              <a:endParaRPr lang="cs-CZ" dirty="0">
                <a:latin typeface="+mn-lt"/>
                <a:cs typeface="+mn-cs"/>
              </a:endParaRPr>
            </a:p>
            <a:p>
              <a:pPr fontAlgn="auto">
                <a:spcBef>
                  <a:spcPts val="0"/>
                </a:spcBef>
                <a:spcAft>
                  <a:spcPts val="0"/>
                </a:spcAft>
                <a:defRPr/>
              </a:pPr>
              <a:endParaRPr lang="cs-CZ" dirty="0">
                <a:latin typeface="+mn-lt"/>
                <a:cs typeface="+mn-cs"/>
              </a:endParaRPr>
            </a:p>
          </p:txBody>
        </p:sp>
        <p:sp>
          <p:nvSpPr>
            <p:cNvPr id="36" name="TextovéPole 35"/>
            <p:cNvSpPr txBox="1"/>
            <p:nvPr/>
          </p:nvSpPr>
          <p:spPr>
            <a:xfrm>
              <a:off x="5500694" y="3929066"/>
              <a:ext cx="1857388" cy="369332"/>
            </a:xfrm>
            <a:prstGeom prst="rect">
              <a:avLst/>
            </a:prstGeom>
            <a:grpFill/>
            <a:ln>
              <a:solidFill>
                <a:schemeClr val="tx1"/>
              </a:solidFill>
            </a:ln>
          </p:spPr>
          <p:txBody>
            <a:bodyPr>
              <a:spAutoFit/>
            </a:bodyPr>
            <a:lstStyle/>
            <a:p>
              <a:pPr fontAlgn="auto">
                <a:spcBef>
                  <a:spcPts val="0"/>
                </a:spcBef>
                <a:spcAft>
                  <a:spcPts val="0"/>
                </a:spcAft>
                <a:defRPr/>
              </a:pPr>
              <a:endParaRPr lang="cs-CZ" dirty="0">
                <a:latin typeface="+mn-lt"/>
                <a:cs typeface="+mn-cs"/>
              </a:endParaRPr>
            </a:p>
          </p:txBody>
        </p:sp>
        <p:sp>
          <p:nvSpPr>
            <p:cNvPr id="37" name="TextovéPole 36"/>
            <p:cNvSpPr txBox="1"/>
            <p:nvPr/>
          </p:nvSpPr>
          <p:spPr>
            <a:xfrm>
              <a:off x="5245938" y="5357826"/>
              <a:ext cx="1357322" cy="646331"/>
            </a:xfrm>
            <a:prstGeom prst="rect">
              <a:avLst/>
            </a:prstGeom>
            <a:grpFill/>
            <a:ln>
              <a:solidFill>
                <a:schemeClr val="tx1"/>
              </a:solidFill>
            </a:ln>
          </p:spPr>
          <p:txBody>
            <a:bodyPr>
              <a:spAutoFit/>
            </a:bodyPr>
            <a:lstStyle/>
            <a:p>
              <a:pPr fontAlgn="auto">
                <a:spcBef>
                  <a:spcPts val="0"/>
                </a:spcBef>
                <a:spcAft>
                  <a:spcPts val="0"/>
                </a:spcAft>
                <a:defRPr/>
              </a:pPr>
              <a:endParaRPr lang="cs-CZ" dirty="0">
                <a:latin typeface="+mn-lt"/>
                <a:cs typeface="+mn-cs"/>
              </a:endParaRPr>
            </a:p>
            <a:p>
              <a:pPr fontAlgn="auto">
                <a:spcBef>
                  <a:spcPts val="0"/>
                </a:spcBef>
                <a:spcAft>
                  <a:spcPts val="0"/>
                </a:spcAft>
                <a:defRPr/>
              </a:pPr>
              <a:endParaRPr lang="cs-CZ" dirty="0">
                <a:latin typeface="+mn-lt"/>
                <a:cs typeface="+mn-cs"/>
              </a:endParaRPr>
            </a:p>
          </p:txBody>
        </p:sp>
        <p:sp>
          <p:nvSpPr>
            <p:cNvPr id="39" name="TextovéPole 38"/>
            <p:cNvSpPr txBox="1"/>
            <p:nvPr/>
          </p:nvSpPr>
          <p:spPr>
            <a:xfrm>
              <a:off x="2571736" y="5357826"/>
              <a:ext cx="1714512" cy="646331"/>
            </a:xfrm>
            <a:prstGeom prst="rect">
              <a:avLst/>
            </a:prstGeom>
            <a:grpFill/>
            <a:ln>
              <a:solidFill>
                <a:schemeClr val="tx1"/>
              </a:solidFill>
            </a:ln>
          </p:spPr>
          <p:txBody>
            <a:bodyPr>
              <a:spAutoFit/>
            </a:bodyPr>
            <a:lstStyle/>
            <a:p>
              <a:pPr fontAlgn="auto">
                <a:spcBef>
                  <a:spcPts val="0"/>
                </a:spcBef>
                <a:spcAft>
                  <a:spcPts val="0"/>
                </a:spcAft>
                <a:defRPr/>
              </a:pPr>
              <a:endParaRPr lang="cs-CZ" dirty="0">
                <a:latin typeface="+mn-lt"/>
                <a:cs typeface="+mn-cs"/>
              </a:endParaRPr>
            </a:p>
            <a:p>
              <a:pPr fontAlgn="auto">
                <a:spcBef>
                  <a:spcPts val="0"/>
                </a:spcBef>
                <a:spcAft>
                  <a:spcPts val="0"/>
                </a:spcAft>
                <a:defRPr/>
              </a:pPr>
              <a:endParaRPr lang="cs-CZ" dirty="0">
                <a:latin typeface="+mn-lt"/>
                <a:cs typeface="+mn-cs"/>
              </a:endParaRPr>
            </a:p>
          </p:txBody>
        </p:sp>
        <p:sp>
          <p:nvSpPr>
            <p:cNvPr id="40" name="TextovéPole 39"/>
            <p:cNvSpPr txBox="1"/>
            <p:nvPr/>
          </p:nvSpPr>
          <p:spPr>
            <a:xfrm>
              <a:off x="3428992" y="4214818"/>
              <a:ext cx="1454244" cy="646331"/>
            </a:xfrm>
            <a:prstGeom prst="rect">
              <a:avLst/>
            </a:prstGeom>
            <a:grpFill/>
            <a:ln>
              <a:solidFill>
                <a:schemeClr val="tx1"/>
              </a:solidFill>
            </a:ln>
          </p:spPr>
          <p:txBody>
            <a:bodyPr wrap="none">
              <a:spAutoFit/>
            </a:bodyPr>
            <a:lstStyle/>
            <a:p>
              <a:pPr fontAlgn="auto">
                <a:spcBef>
                  <a:spcPts val="0"/>
                </a:spcBef>
                <a:spcAft>
                  <a:spcPts val="0"/>
                </a:spcAft>
                <a:defRPr/>
              </a:pPr>
              <a:r>
                <a:rPr lang="cs-CZ" dirty="0">
                  <a:latin typeface="+mn-lt"/>
                  <a:cs typeface="+mn-cs"/>
                </a:rPr>
                <a:t>                        </a:t>
              </a:r>
            </a:p>
            <a:p>
              <a:pPr fontAlgn="auto">
                <a:spcBef>
                  <a:spcPts val="0"/>
                </a:spcBef>
                <a:spcAft>
                  <a:spcPts val="0"/>
                </a:spcAft>
                <a:defRPr/>
              </a:pPr>
              <a:endParaRPr lang="cs-CZ" dirty="0">
                <a:latin typeface="+mn-lt"/>
                <a:cs typeface="+mn-cs"/>
              </a:endParaRPr>
            </a:p>
          </p:txBody>
        </p:sp>
        <p:sp>
          <p:nvSpPr>
            <p:cNvPr id="41" name="Šipka doprava 40"/>
            <p:cNvSpPr/>
            <p:nvPr/>
          </p:nvSpPr>
          <p:spPr>
            <a:xfrm>
              <a:off x="285720" y="3714752"/>
              <a:ext cx="1500198" cy="57150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dirty="0"/>
            </a:p>
          </p:txBody>
        </p:sp>
        <p:sp>
          <p:nvSpPr>
            <p:cNvPr id="42" name="Šipka doprava 41"/>
            <p:cNvSpPr/>
            <p:nvPr/>
          </p:nvSpPr>
          <p:spPr>
            <a:xfrm rot="19444326">
              <a:off x="2563815" y="2996430"/>
              <a:ext cx="829979" cy="485601"/>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43" name="Šipka doprava 42"/>
            <p:cNvSpPr/>
            <p:nvPr/>
          </p:nvSpPr>
          <p:spPr>
            <a:xfrm rot="2261563">
              <a:off x="4945465" y="3171579"/>
              <a:ext cx="1189646" cy="475406"/>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44" name="Šipka doprava 43"/>
            <p:cNvSpPr/>
            <p:nvPr/>
          </p:nvSpPr>
          <p:spPr>
            <a:xfrm rot="10800000">
              <a:off x="4357686" y="5500702"/>
              <a:ext cx="785818" cy="500066"/>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45" name="Šipka doprava 44"/>
            <p:cNvSpPr/>
            <p:nvPr/>
          </p:nvSpPr>
          <p:spPr>
            <a:xfrm>
              <a:off x="7429520" y="3857628"/>
              <a:ext cx="1428760" cy="642942"/>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dirty="0"/>
            </a:p>
          </p:txBody>
        </p:sp>
        <p:cxnSp>
          <p:nvCxnSpPr>
            <p:cNvPr id="46" name="Pravoúhlá spojovací čára 45"/>
            <p:cNvCxnSpPr/>
            <p:nvPr/>
          </p:nvCxnSpPr>
          <p:spPr>
            <a:xfrm rot="10800000" flipV="1">
              <a:off x="4929190" y="4143380"/>
              <a:ext cx="571504" cy="285752"/>
            </a:xfrm>
            <a:prstGeom prst="bentConnector3">
              <a:avLst>
                <a:gd name="adj1" fmla="val 33729"/>
              </a:avLst>
            </a:prstGeom>
            <a:grpFill/>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7" name="Pravoúhlá spojovací čára 46"/>
            <p:cNvCxnSpPr/>
            <p:nvPr/>
          </p:nvCxnSpPr>
          <p:spPr>
            <a:xfrm rot="10800000" flipV="1">
              <a:off x="4929190" y="4357694"/>
              <a:ext cx="2928958" cy="357190"/>
            </a:xfrm>
            <a:prstGeom prst="bentConnector3">
              <a:avLst>
                <a:gd name="adj1" fmla="val -268"/>
              </a:avLst>
            </a:prstGeom>
            <a:grpFill/>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9" name="Šipka doprava 48"/>
            <p:cNvSpPr/>
            <p:nvPr/>
          </p:nvSpPr>
          <p:spPr>
            <a:xfrm rot="6942522">
              <a:off x="5555471" y="4619106"/>
              <a:ext cx="1017925" cy="444118"/>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cxnSp>
          <p:nvCxnSpPr>
            <p:cNvPr id="50" name="Pravoúhlá spojovací čára 49"/>
            <p:cNvCxnSpPr/>
            <p:nvPr/>
          </p:nvCxnSpPr>
          <p:spPr>
            <a:xfrm>
              <a:off x="785786" y="4214818"/>
              <a:ext cx="2643206" cy="500066"/>
            </a:xfrm>
            <a:prstGeom prst="bentConnector3">
              <a:avLst>
                <a:gd name="adj1" fmla="val -426"/>
              </a:avLst>
            </a:prstGeom>
            <a:grpFill/>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1" name="Šipka doprava 50"/>
            <p:cNvSpPr/>
            <p:nvPr/>
          </p:nvSpPr>
          <p:spPr>
            <a:xfrm rot="14131850">
              <a:off x="2326768" y="4529397"/>
              <a:ext cx="1061440" cy="484452"/>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cxnSp>
          <p:nvCxnSpPr>
            <p:cNvPr id="52" name="Pravoúhlá spojovací čára 51"/>
            <p:cNvCxnSpPr/>
            <p:nvPr/>
          </p:nvCxnSpPr>
          <p:spPr>
            <a:xfrm rot="10800000">
              <a:off x="4429124" y="4857760"/>
              <a:ext cx="809458" cy="571504"/>
            </a:xfrm>
            <a:prstGeom prst="bentConnector3">
              <a:avLst>
                <a:gd name="adj1" fmla="val 99781"/>
              </a:avLst>
            </a:prstGeom>
            <a:grpFill/>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3" name="Šipka dolů 52"/>
            <p:cNvSpPr/>
            <p:nvPr/>
          </p:nvSpPr>
          <p:spPr>
            <a:xfrm>
              <a:off x="3643306" y="4929198"/>
              <a:ext cx="357190" cy="428628"/>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54" name="Šipka dolů 53"/>
            <p:cNvSpPr/>
            <p:nvPr/>
          </p:nvSpPr>
          <p:spPr>
            <a:xfrm rot="12357405">
              <a:off x="6433498" y="4318867"/>
              <a:ext cx="218875" cy="968467"/>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55" name="Šipka dolů 54"/>
            <p:cNvSpPr/>
            <p:nvPr/>
          </p:nvSpPr>
          <p:spPr>
            <a:xfrm rot="7763345">
              <a:off x="3115156" y="3815297"/>
              <a:ext cx="277902" cy="428455"/>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57" name="Šipka dolů 56"/>
            <p:cNvSpPr/>
            <p:nvPr/>
          </p:nvSpPr>
          <p:spPr>
            <a:xfrm rot="18615006">
              <a:off x="4883209" y="4860467"/>
              <a:ext cx="269563" cy="566091"/>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grpSp>
      <p:sp>
        <p:nvSpPr>
          <p:cNvPr id="58" name="Elipsa 57"/>
          <p:cNvSpPr/>
          <p:nvPr/>
        </p:nvSpPr>
        <p:spPr>
          <a:xfrm rot="20059038">
            <a:off x="7561263" y="2190750"/>
            <a:ext cx="993775" cy="50165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4344" name="TextovéPole 70"/>
          <p:cNvSpPr txBox="1">
            <a:spLocks noChangeArrowheads="1"/>
          </p:cNvSpPr>
          <p:nvPr/>
        </p:nvSpPr>
        <p:spPr bwMode="auto">
          <a:xfrm>
            <a:off x="214313" y="1214438"/>
            <a:ext cx="6589712" cy="2622550"/>
          </a:xfrm>
          <a:prstGeom prst="rect">
            <a:avLst/>
          </a:prstGeom>
          <a:noFill/>
          <a:ln w="9525">
            <a:noFill/>
            <a:miter lim="800000"/>
            <a:headEnd/>
            <a:tailEnd/>
          </a:ln>
        </p:spPr>
        <p:txBody>
          <a:bodyPr>
            <a:spAutoFit/>
          </a:bodyPr>
          <a:lstStyle/>
          <a:p>
            <a:r>
              <a:rPr lang="cs-CZ" sz="2600" b="1">
                <a:latin typeface="Calibri" pitchFamily="34" charset="0"/>
              </a:rPr>
              <a:t>Zvláštnosti represivní složky:</a:t>
            </a:r>
          </a:p>
          <a:p>
            <a:pPr>
              <a:buFont typeface="Arial" charset="0"/>
              <a:buChar char="•"/>
            </a:pPr>
            <a:r>
              <a:rPr lang="cs-CZ" sz="2000" b="1">
                <a:latin typeface="Calibri" pitchFamily="34" charset="0"/>
              </a:rPr>
              <a:t> zpětná vazba („prosaditelnost práva“)</a:t>
            </a:r>
          </a:p>
          <a:p>
            <a:pPr>
              <a:buFont typeface="Arial" charset="0"/>
              <a:buChar char="•"/>
            </a:pPr>
            <a:r>
              <a:rPr lang="cs-CZ" sz="2000" b="1">
                <a:latin typeface="Calibri" pitchFamily="34" charset="0"/>
              </a:rPr>
              <a:t> vysoké nároky na:</a:t>
            </a:r>
          </a:p>
          <a:p>
            <a:pPr lvl="1">
              <a:buFont typeface="Arial" charset="0"/>
              <a:buChar char="•"/>
            </a:pPr>
            <a:r>
              <a:rPr lang="cs-CZ" sz="2000" b="1">
                <a:latin typeface="Calibri" pitchFamily="34" charset="0"/>
              </a:rPr>
              <a:t> morální profil</a:t>
            </a:r>
          </a:p>
          <a:p>
            <a:pPr lvl="1">
              <a:buFont typeface="Arial" charset="0"/>
              <a:buChar char="•"/>
            </a:pPr>
            <a:r>
              <a:rPr lang="cs-CZ" sz="2000" b="1">
                <a:latin typeface="Calibri" pitchFamily="34" charset="0"/>
              </a:rPr>
              <a:t> odbornost</a:t>
            </a:r>
          </a:p>
          <a:p>
            <a:pPr lvl="1">
              <a:buFont typeface="Arial" charset="0"/>
              <a:buChar char="•"/>
            </a:pPr>
            <a:r>
              <a:rPr lang="cs-CZ" sz="2000" b="1">
                <a:latin typeface="Calibri" pitchFamily="34" charset="0"/>
              </a:rPr>
              <a:t> zkušenost a znalost reálií</a:t>
            </a:r>
          </a:p>
          <a:p>
            <a:pPr>
              <a:buFont typeface="Arial" charset="0"/>
              <a:buChar char="•"/>
            </a:pPr>
            <a:r>
              <a:rPr lang="cs-CZ" sz="2000" b="1">
                <a:latin typeface="Calibri" pitchFamily="34" charset="0"/>
              </a:rPr>
              <a:t> vždy nepopulární u kontrolovaných </a:t>
            </a:r>
          </a:p>
          <a:p>
            <a:pPr>
              <a:buFont typeface="Arial" charset="0"/>
              <a:buChar char="•"/>
            </a:pPr>
            <a:r>
              <a:rPr lang="cs-CZ" sz="2000" b="1">
                <a:latin typeface="Calibri" pitchFamily="34" charset="0"/>
              </a:rPr>
              <a:t> vždy velmi populární u stěžovatelů (včetně chronických)</a:t>
            </a:r>
          </a:p>
        </p:txBody>
      </p:sp>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a:xfrm>
            <a:off x="457200" y="1857375"/>
            <a:ext cx="5400675" cy="3429000"/>
          </a:xfrm>
        </p:spPr>
        <p:txBody>
          <a:bodyPr/>
          <a:lstStyle/>
          <a:p>
            <a:pPr algn="l"/>
            <a:r>
              <a:rPr lang="cs-CZ" smtClean="0"/>
              <a:t>Otázky?</a:t>
            </a:r>
            <a:br>
              <a:rPr lang="cs-CZ" smtClean="0"/>
            </a:br>
            <a:r>
              <a:rPr lang="cs-CZ" smtClean="0"/>
              <a:t>Komentáře?</a:t>
            </a:r>
            <a:br>
              <a:rPr lang="cs-CZ" smtClean="0"/>
            </a:br>
            <a:r>
              <a:rPr lang="cs-CZ" smtClean="0"/>
              <a:t/>
            </a:r>
            <a:br>
              <a:rPr lang="cs-CZ" smtClean="0"/>
            </a:br>
            <a:endParaRPr lang="cs-CZ" smtClean="0"/>
          </a:p>
        </p:txBody>
      </p:sp>
      <p:grpSp>
        <p:nvGrpSpPr>
          <p:cNvPr id="15363" name="Skupina 29"/>
          <p:cNvGrpSpPr>
            <a:grpSpLocks/>
          </p:cNvGrpSpPr>
          <p:nvPr/>
        </p:nvGrpSpPr>
        <p:grpSpPr bwMode="auto">
          <a:xfrm>
            <a:off x="6215063" y="1571625"/>
            <a:ext cx="2571750" cy="1214438"/>
            <a:chOff x="285720" y="2714620"/>
            <a:chExt cx="8572560" cy="3289537"/>
          </a:xfrm>
        </p:grpSpPr>
        <p:sp>
          <p:nvSpPr>
            <p:cNvPr id="5" name="TextovéPole 4"/>
            <p:cNvSpPr txBox="1"/>
            <p:nvPr/>
          </p:nvSpPr>
          <p:spPr>
            <a:xfrm>
              <a:off x="1931438" y="3643430"/>
              <a:ext cx="1068924" cy="645007"/>
            </a:xfrm>
            <a:prstGeom prst="rect">
              <a:avLst/>
            </a:prstGeom>
            <a:solidFill>
              <a:schemeClr val="accent6">
                <a:lumMod val="40000"/>
                <a:lumOff val="60000"/>
              </a:schemeClr>
            </a:solidFill>
            <a:ln>
              <a:solidFill>
                <a:schemeClr val="tx1"/>
              </a:solidFill>
            </a:ln>
          </p:spPr>
          <p:txBody>
            <a:bodyPr>
              <a:spAutoFit/>
            </a:bodyPr>
            <a:lstStyle/>
            <a:p>
              <a:pPr fontAlgn="auto">
                <a:spcBef>
                  <a:spcPts val="0"/>
                </a:spcBef>
                <a:spcAft>
                  <a:spcPts val="0"/>
                </a:spcAft>
                <a:defRPr/>
              </a:pPr>
              <a:endParaRPr lang="cs-CZ" dirty="0">
                <a:latin typeface="+mn-lt"/>
                <a:cs typeface="+mn-cs"/>
              </a:endParaRPr>
            </a:p>
            <a:p>
              <a:pPr fontAlgn="auto">
                <a:spcBef>
                  <a:spcPts val="0"/>
                </a:spcBef>
                <a:spcAft>
                  <a:spcPts val="0"/>
                </a:spcAft>
                <a:defRPr/>
              </a:pPr>
              <a:endParaRPr lang="cs-CZ" dirty="0">
                <a:latin typeface="+mn-lt"/>
                <a:cs typeface="+mn-cs"/>
              </a:endParaRPr>
            </a:p>
          </p:txBody>
        </p:sp>
        <p:sp>
          <p:nvSpPr>
            <p:cNvPr id="15365" name="TextovéPole 5"/>
            <p:cNvSpPr txBox="1">
              <a:spLocks noChangeArrowheads="1"/>
            </p:cNvSpPr>
            <p:nvPr/>
          </p:nvSpPr>
          <p:spPr bwMode="auto">
            <a:xfrm>
              <a:off x="3428992" y="2714620"/>
              <a:ext cx="1500198" cy="646331"/>
            </a:xfrm>
            <a:prstGeom prst="rect">
              <a:avLst/>
            </a:prstGeom>
            <a:solidFill>
              <a:srgbClr val="FFFF00"/>
            </a:solidFill>
            <a:ln w="9525">
              <a:solidFill>
                <a:schemeClr val="tx1"/>
              </a:solidFill>
              <a:miter lim="800000"/>
              <a:headEnd/>
              <a:tailEnd/>
            </a:ln>
          </p:spPr>
          <p:txBody>
            <a:bodyPr>
              <a:spAutoFit/>
            </a:bodyPr>
            <a:lstStyle/>
            <a:p>
              <a:endParaRPr lang="cs-CZ">
                <a:latin typeface="Calibri" pitchFamily="34" charset="0"/>
              </a:endParaRPr>
            </a:p>
            <a:p>
              <a:endParaRPr lang="cs-CZ">
                <a:latin typeface="Calibri" pitchFamily="34" charset="0"/>
              </a:endParaRPr>
            </a:p>
          </p:txBody>
        </p:sp>
        <p:sp>
          <p:nvSpPr>
            <p:cNvPr id="15366" name="TextovéPole 6"/>
            <p:cNvSpPr txBox="1">
              <a:spLocks noChangeArrowheads="1"/>
            </p:cNvSpPr>
            <p:nvPr/>
          </p:nvSpPr>
          <p:spPr bwMode="auto">
            <a:xfrm>
              <a:off x="5500694" y="3929066"/>
              <a:ext cx="1857388" cy="369332"/>
            </a:xfrm>
            <a:prstGeom prst="rect">
              <a:avLst/>
            </a:prstGeom>
            <a:solidFill>
              <a:srgbClr val="FFFF00"/>
            </a:solidFill>
            <a:ln w="9525">
              <a:solidFill>
                <a:schemeClr val="tx1"/>
              </a:solidFill>
              <a:miter lim="800000"/>
              <a:headEnd/>
              <a:tailEnd/>
            </a:ln>
          </p:spPr>
          <p:txBody>
            <a:bodyPr>
              <a:spAutoFit/>
            </a:bodyPr>
            <a:lstStyle/>
            <a:p>
              <a:endParaRPr lang="en-GB">
                <a:latin typeface="Calibri" pitchFamily="34" charset="0"/>
              </a:endParaRPr>
            </a:p>
          </p:txBody>
        </p:sp>
        <p:sp>
          <p:nvSpPr>
            <p:cNvPr id="15367" name="TextovéPole 7"/>
            <p:cNvSpPr txBox="1">
              <a:spLocks noChangeArrowheads="1"/>
            </p:cNvSpPr>
            <p:nvPr/>
          </p:nvSpPr>
          <p:spPr bwMode="auto">
            <a:xfrm>
              <a:off x="5245938" y="5357826"/>
              <a:ext cx="1357322" cy="646331"/>
            </a:xfrm>
            <a:prstGeom prst="rect">
              <a:avLst/>
            </a:prstGeom>
            <a:solidFill>
              <a:srgbClr val="FFFF00"/>
            </a:solidFill>
            <a:ln w="9525">
              <a:solidFill>
                <a:schemeClr val="tx1"/>
              </a:solidFill>
              <a:miter lim="800000"/>
              <a:headEnd/>
              <a:tailEnd/>
            </a:ln>
          </p:spPr>
          <p:txBody>
            <a:bodyPr>
              <a:spAutoFit/>
            </a:bodyPr>
            <a:lstStyle/>
            <a:p>
              <a:endParaRPr lang="cs-CZ">
                <a:latin typeface="Calibri" pitchFamily="34" charset="0"/>
              </a:endParaRPr>
            </a:p>
            <a:p>
              <a:endParaRPr lang="cs-CZ">
                <a:latin typeface="Calibri" pitchFamily="34" charset="0"/>
              </a:endParaRPr>
            </a:p>
          </p:txBody>
        </p:sp>
        <p:sp>
          <p:nvSpPr>
            <p:cNvPr id="15368" name="TextovéPole 8"/>
            <p:cNvSpPr txBox="1">
              <a:spLocks noChangeArrowheads="1"/>
            </p:cNvSpPr>
            <p:nvPr/>
          </p:nvSpPr>
          <p:spPr bwMode="auto">
            <a:xfrm>
              <a:off x="2571736" y="5357826"/>
              <a:ext cx="1714512" cy="646331"/>
            </a:xfrm>
            <a:prstGeom prst="rect">
              <a:avLst/>
            </a:prstGeom>
            <a:solidFill>
              <a:srgbClr val="FFFF00"/>
            </a:solidFill>
            <a:ln w="9525">
              <a:solidFill>
                <a:schemeClr val="tx1"/>
              </a:solidFill>
              <a:miter lim="800000"/>
              <a:headEnd/>
              <a:tailEnd/>
            </a:ln>
          </p:spPr>
          <p:txBody>
            <a:bodyPr>
              <a:spAutoFit/>
            </a:bodyPr>
            <a:lstStyle/>
            <a:p>
              <a:endParaRPr lang="cs-CZ">
                <a:latin typeface="Calibri" pitchFamily="34" charset="0"/>
              </a:endParaRPr>
            </a:p>
            <a:p>
              <a:endParaRPr lang="cs-CZ">
                <a:latin typeface="Calibri" pitchFamily="34" charset="0"/>
              </a:endParaRPr>
            </a:p>
          </p:txBody>
        </p:sp>
        <p:sp>
          <p:nvSpPr>
            <p:cNvPr id="15369" name="TextovéPole 9"/>
            <p:cNvSpPr txBox="1">
              <a:spLocks noChangeArrowheads="1"/>
            </p:cNvSpPr>
            <p:nvPr/>
          </p:nvSpPr>
          <p:spPr bwMode="auto">
            <a:xfrm>
              <a:off x="3428992" y="4214818"/>
              <a:ext cx="1454244" cy="646331"/>
            </a:xfrm>
            <a:prstGeom prst="rect">
              <a:avLst/>
            </a:prstGeom>
            <a:solidFill>
              <a:srgbClr val="FFC000"/>
            </a:solidFill>
            <a:ln w="9525">
              <a:solidFill>
                <a:schemeClr val="tx1"/>
              </a:solidFill>
              <a:miter lim="800000"/>
              <a:headEnd/>
              <a:tailEnd/>
            </a:ln>
          </p:spPr>
          <p:txBody>
            <a:bodyPr wrap="none">
              <a:spAutoFit/>
            </a:bodyPr>
            <a:lstStyle/>
            <a:p>
              <a:r>
                <a:rPr lang="cs-CZ">
                  <a:latin typeface="Calibri" pitchFamily="34" charset="0"/>
                </a:rPr>
                <a:t>                        </a:t>
              </a:r>
            </a:p>
            <a:p>
              <a:endParaRPr lang="cs-CZ">
                <a:latin typeface="Calibri" pitchFamily="34" charset="0"/>
              </a:endParaRPr>
            </a:p>
          </p:txBody>
        </p:sp>
        <p:sp>
          <p:nvSpPr>
            <p:cNvPr id="11" name="Šipka doprava 10"/>
            <p:cNvSpPr/>
            <p:nvPr/>
          </p:nvSpPr>
          <p:spPr>
            <a:xfrm>
              <a:off x="285720" y="3716532"/>
              <a:ext cx="1502844" cy="567606"/>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dirty="0"/>
            </a:p>
          </p:txBody>
        </p:sp>
        <p:sp>
          <p:nvSpPr>
            <p:cNvPr id="12" name="Šipka doprava 11"/>
            <p:cNvSpPr/>
            <p:nvPr/>
          </p:nvSpPr>
          <p:spPr>
            <a:xfrm rot="19444326">
              <a:off x="2566443" y="2998423"/>
              <a:ext cx="825506" cy="4816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3" name="Šipka doprava 12"/>
            <p:cNvSpPr/>
            <p:nvPr/>
          </p:nvSpPr>
          <p:spPr>
            <a:xfrm rot="2261563">
              <a:off x="4947709" y="3170425"/>
              <a:ext cx="1185342" cy="477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5" name="Šipka doprava 14"/>
            <p:cNvSpPr/>
            <p:nvPr/>
          </p:nvSpPr>
          <p:spPr>
            <a:xfrm rot="10800000">
              <a:off x="4360332" y="5501050"/>
              <a:ext cx="783172" cy="4988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7" name="Šipka doprava 16"/>
            <p:cNvSpPr/>
            <p:nvPr/>
          </p:nvSpPr>
          <p:spPr>
            <a:xfrm>
              <a:off x="7429520" y="3858432"/>
              <a:ext cx="1428760" cy="64070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dirty="0"/>
            </a:p>
          </p:txBody>
        </p:sp>
        <p:cxnSp>
          <p:nvCxnSpPr>
            <p:cNvPr id="31" name="Pravoúhlá spojovací čára 30"/>
            <p:cNvCxnSpPr/>
            <p:nvPr/>
          </p:nvCxnSpPr>
          <p:spPr>
            <a:xfrm rot="10800000" flipV="1">
              <a:off x="4931836" y="4142235"/>
              <a:ext cx="571504" cy="288104"/>
            </a:xfrm>
            <a:prstGeom prst="bentConnector3">
              <a:avLst>
                <a:gd name="adj1" fmla="val 33729"/>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8" name="Pravoúhlá spojovací čára 37"/>
            <p:cNvCxnSpPr/>
            <p:nvPr/>
          </p:nvCxnSpPr>
          <p:spPr>
            <a:xfrm rot="10800000" flipV="1">
              <a:off x="4931836" y="4357238"/>
              <a:ext cx="2926310" cy="356905"/>
            </a:xfrm>
            <a:prstGeom prst="bentConnector3">
              <a:avLst>
                <a:gd name="adj1" fmla="val -268"/>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4" name="Šipka doprava 13"/>
            <p:cNvSpPr/>
            <p:nvPr/>
          </p:nvSpPr>
          <p:spPr>
            <a:xfrm rot="6942522">
              <a:off x="5554704" y="4618742"/>
              <a:ext cx="1019112" cy="4445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cxnSp>
          <p:nvCxnSpPr>
            <p:cNvPr id="48" name="Pravoúhlá spojovací čára 47"/>
            <p:cNvCxnSpPr/>
            <p:nvPr/>
          </p:nvCxnSpPr>
          <p:spPr>
            <a:xfrm>
              <a:off x="788430" y="4215338"/>
              <a:ext cx="2640562" cy="498805"/>
            </a:xfrm>
            <a:prstGeom prst="bentConnector3">
              <a:avLst>
                <a:gd name="adj1" fmla="val -426"/>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6" name="Šipka doprava 15"/>
            <p:cNvSpPr/>
            <p:nvPr/>
          </p:nvSpPr>
          <p:spPr>
            <a:xfrm rot="14131850">
              <a:off x="2326433" y="4528775"/>
              <a:ext cx="1062110" cy="486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cxnSp>
          <p:nvCxnSpPr>
            <p:cNvPr id="56" name="Pravoúhlá spojovací čára 55"/>
            <p:cNvCxnSpPr/>
            <p:nvPr/>
          </p:nvCxnSpPr>
          <p:spPr>
            <a:xfrm rot="10800000">
              <a:off x="4429122" y="4856043"/>
              <a:ext cx="809632" cy="571908"/>
            </a:xfrm>
            <a:prstGeom prst="bentConnector3">
              <a:avLst>
                <a:gd name="adj1" fmla="val 9978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1" name="Šipka dolů 60"/>
            <p:cNvSpPr/>
            <p:nvPr/>
          </p:nvSpPr>
          <p:spPr>
            <a:xfrm>
              <a:off x="3645950" y="4929145"/>
              <a:ext cx="354546" cy="43000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2" name="Šipka dolů 61"/>
            <p:cNvSpPr/>
            <p:nvPr/>
          </p:nvSpPr>
          <p:spPr>
            <a:xfrm rot="12357405">
              <a:off x="6434680" y="4318539"/>
              <a:ext cx="216958" cy="96750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3" name="Šipka dolů 62"/>
            <p:cNvSpPr/>
            <p:nvPr/>
          </p:nvSpPr>
          <p:spPr>
            <a:xfrm rot="7763345">
              <a:off x="3111968" y="3813972"/>
              <a:ext cx="279502" cy="42862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4" name="Šipka dolů 63"/>
            <p:cNvSpPr/>
            <p:nvPr/>
          </p:nvSpPr>
          <p:spPr>
            <a:xfrm rot="18615006">
              <a:off x="4885847" y="4861039"/>
              <a:ext cx="266603" cy="56621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grpSp>
    </p:spTree>
  </p:cSld>
  <p:clrMapOvr>
    <a:masterClrMapping/>
  </p:clrMapOvr>
  <p:transition spd="slow">
    <p:cut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86063"/>
            <a:ext cx="5400675" cy="1928812"/>
          </a:xfrm>
        </p:spPr>
        <p:txBody>
          <a:bodyPr rtlCol="0">
            <a:normAutofit fontScale="90000"/>
          </a:bodyPr>
          <a:lstStyle/>
          <a:p>
            <a:pPr algn="l" fontAlgn="auto">
              <a:spcAft>
                <a:spcPts val="0"/>
              </a:spcAft>
              <a:defRPr/>
            </a:pPr>
            <a:r>
              <a:rPr lang="cs-CZ" dirty="0" smtClean="0"/>
              <a:t>Díky za pozornost!</a:t>
            </a:r>
            <a:br>
              <a:rPr lang="cs-CZ" dirty="0" smtClean="0"/>
            </a:br>
            <a:r>
              <a:rPr lang="cs-CZ" dirty="0" smtClean="0"/>
              <a:t/>
            </a:r>
            <a:br>
              <a:rPr lang="cs-CZ" dirty="0" smtClean="0"/>
            </a:br>
            <a:r>
              <a:rPr lang="cs-CZ" dirty="0" smtClean="0"/>
              <a:t>Konec části 1.</a:t>
            </a:r>
          </a:p>
        </p:txBody>
      </p:sp>
      <p:grpSp>
        <p:nvGrpSpPr>
          <p:cNvPr id="16387" name="Skupina 29"/>
          <p:cNvGrpSpPr>
            <a:grpSpLocks/>
          </p:cNvGrpSpPr>
          <p:nvPr/>
        </p:nvGrpSpPr>
        <p:grpSpPr bwMode="auto">
          <a:xfrm>
            <a:off x="6215063" y="1571625"/>
            <a:ext cx="2571750" cy="1214438"/>
            <a:chOff x="285720" y="2714620"/>
            <a:chExt cx="8572560" cy="3289537"/>
          </a:xfrm>
        </p:grpSpPr>
        <p:sp>
          <p:nvSpPr>
            <p:cNvPr id="5" name="TextovéPole 4"/>
            <p:cNvSpPr txBox="1"/>
            <p:nvPr/>
          </p:nvSpPr>
          <p:spPr>
            <a:xfrm>
              <a:off x="1931438" y="3643430"/>
              <a:ext cx="1068924" cy="645007"/>
            </a:xfrm>
            <a:prstGeom prst="rect">
              <a:avLst/>
            </a:prstGeom>
            <a:solidFill>
              <a:schemeClr val="accent6">
                <a:lumMod val="40000"/>
                <a:lumOff val="60000"/>
              </a:schemeClr>
            </a:solidFill>
            <a:ln>
              <a:solidFill>
                <a:schemeClr val="tx1"/>
              </a:solidFill>
            </a:ln>
          </p:spPr>
          <p:txBody>
            <a:bodyPr>
              <a:spAutoFit/>
            </a:bodyPr>
            <a:lstStyle/>
            <a:p>
              <a:pPr fontAlgn="auto">
                <a:spcBef>
                  <a:spcPts val="0"/>
                </a:spcBef>
                <a:spcAft>
                  <a:spcPts val="0"/>
                </a:spcAft>
                <a:defRPr/>
              </a:pPr>
              <a:endParaRPr lang="cs-CZ" dirty="0">
                <a:latin typeface="+mn-lt"/>
                <a:cs typeface="+mn-cs"/>
              </a:endParaRPr>
            </a:p>
            <a:p>
              <a:pPr fontAlgn="auto">
                <a:spcBef>
                  <a:spcPts val="0"/>
                </a:spcBef>
                <a:spcAft>
                  <a:spcPts val="0"/>
                </a:spcAft>
                <a:defRPr/>
              </a:pPr>
              <a:endParaRPr lang="cs-CZ" dirty="0">
                <a:latin typeface="+mn-lt"/>
                <a:cs typeface="+mn-cs"/>
              </a:endParaRPr>
            </a:p>
          </p:txBody>
        </p:sp>
        <p:sp>
          <p:nvSpPr>
            <p:cNvPr id="16389" name="TextovéPole 5"/>
            <p:cNvSpPr txBox="1">
              <a:spLocks noChangeArrowheads="1"/>
            </p:cNvSpPr>
            <p:nvPr/>
          </p:nvSpPr>
          <p:spPr bwMode="auto">
            <a:xfrm>
              <a:off x="3428992" y="2714620"/>
              <a:ext cx="1500198" cy="646331"/>
            </a:xfrm>
            <a:prstGeom prst="rect">
              <a:avLst/>
            </a:prstGeom>
            <a:solidFill>
              <a:srgbClr val="FFFF00"/>
            </a:solidFill>
            <a:ln w="9525">
              <a:solidFill>
                <a:schemeClr val="tx1"/>
              </a:solidFill>
              <a:miter lim="800000"/>
              <a:headEnd/>
              <a:tailEnd/>
            </a:ln>
          </p:spPr>
          <p:txBody>
            <a:bodyPr>
              <a:spAutoFit/>
            </a:bodyPr>
            <a:lstStyle/>
            <a:p>
              <a:endParaRPr lang="cs-CZ">
                <a:latin typeface="Calibri" pitchFamily="34" charset="0"/>
              </a:endParaRPr>
            </a:p>
            <a:p>
              <a:endParaRPr lang="cs-CZ">
                <a:latin typeface="Calibri" pitchFamily="34" charset="0"/>
              </a:endParaRPr>
            </a:p>
          </p:txBody>
        </p:sp>
        <p:sp>
          <p:nvSpPr>
            <p:cNvPr id="16390" name="TextovéPole 6"/>
            <p:cNvSpPr txBox="1">
              <a:spLocks noChangeArrowheads="1"/>
            </p:cNvSpPr>
            <p:nvPr/>
          </p:nvSpPr>
          <p:spPr bwMode="auto">
            <a:xfrm>
              <a:off x="5500694" y="3929066"/>
              <a:ext cx="1857388" cy="369332"/>
            </a:xfrm>
            <a:prstGeom prst="rect">
              <a:avLst/>
            </a:prstGeom>
            <a:solidFill>
              <a:srgbClr val="FFFF00"/>
            </a:solidFill>
            <a:ln w="9525">
              <a:solidFill>
                <a:schemeClr val="tx1"/>
              </a:solidFill>
              <a:miter lim="800000"/>
              <a:headEnd/>
              <a:tailEnd/>
            </a:ln>
          </p:spPr>
          <p:txBody>
            <a:bodyPr>
              <a:spAutoFit/>
            </a:bodyPr>
            <a:lstStyle/>
            <a:p>
              <a:endParaRPr lang="en-GB">
                <a:latin typeface="Calibri" pitchFamily="34" charset="0"/>
              </a:endParaRPr>
            </a:p>
          </p:txBody>
        </p:sp>
        <p:sp>
          <p:nvSpPr>
            <p:cNvPr id="16391" name="TextovéPole 7"/>
            <p:cNvSpPr txBox="1">
              <a:spLocks noChangeArrowheads="1"/>
            </p:cNvSpPr>
            <p:nvPr/>
          </p:nvSpPr>
          <p:spPr bwMode="auto">
            <a:xfrm>
              <a:off x="5245938" y="5357826"/>
              <a:ext cx="1357322" cy="646331"/>
            </a:xfrm>
            <a:prstGeom prst="rect">
              <a:avLst/>
            </a:prstGeom>
            <a:solidFill>
              <a:srgbClr val="FFFF00"/>
            </a:solidFill>
            <a:ln w="9525">
              <a:solidFill>
                <a:schemeClr val="tx1"/>
              </a:solidFill>
              <a:miter lim="800000"/>
              <a:headEnd/>
              <a:tailEnd/>
            </a:ln>
          </p:spPr>
          <p:txBody>
            <a:bodyPr>
              <a:spAutoFit/>
            </a:bodyPr>
            <a:lstStyle/>
            <a:p>
              <a:endParaRPr lang="cs-CZ">
                <a:latin typeface="Calibri" pitchFamily="34" charset="0"/>
              </a:endParaRPr>
            </a:p>
            <a:p>
              <a:endParaRPr lang="cs-CZ">
                <a:latin typeface="Calibri" pitchFamily="34" charset="0"/>
              </a:endParaRPr>
            </a:p>
          </p:txBody>
        </p:sp>
        <p:sp>
          <p:nvSpPr>
            <p:cNvPr id="16392" name="TextovéPole 8"/>
            <p:cNvSpPr txBox="1">
              <a:spLocks noChangeArrowheads="1"/>
            </p:cNvSpPr>
            <p:nvPr/>
          </p:nvSpPr>
          <p:spPr bwMode="auto">
            <a:xfrm>
              <a:off x="2571736" y="5357826"/>
              <a:ext cx="1714512" cy="646331"/>
            </a:xfrm>
            <a:prstGeom prst="rect">
              <a:avLst/>
            </a:prstGeom>
            <a:solidFill>
              <a:srgbClr val="FFFF00"/>
            </a:solidFill>
            <a:ln w="9525">
              <a:solidFill>
                <a:schemeClr val="tx1"/>
              </a:solidFill>
              <a:miter lim="800000"/>
              <a:headEnd/>
              <a:tailEnd/>
            </a:ln>
          </p:spPr>
          <p:txBody>
            <a:bodyPr>
              <a:spAutoFit/>
            </a:bodyPr>
            <a:lstStyle/>
            <a:p>
              <a:endParaRPr lang="cs-CZ">
                <a:latin typeface="Calibri" pitchFamily="34" charset="0"/>
              </a:endParaRPr>
            </a:p>
            <a:p>
              <a:endParaRPr lang="cs-CZ">
                <a:latin typeface="Calibri" pitchFamily="34" charset="0"/>
              </a:endParaRPr>
            </a:p>
          </p:txBody>
        </p:sp>
        <p:sp>
          <p:nvSpPr>
            <p:cNvPr id="16393" name="TextovéPole 9"/>
            <p:cNvSpPr txBox="1">
              <a:spLocks noChangeArrowheads="1"/>
            </p:cNvSpPr>
            <p:nvPr/>
          </p:nvSpPr>
          <p:spPr bwMode="auto">
            <a:xfrm>
              <a:off x="3428992" y="4214818"/>
              <a:ext cx="1454244" cy="646331"/>
            </a:xfrm>
            <a:prstGeom prst="rect">
              <a:avLst/>
            </a:prstGeom>
            <a:solidFill>
              <a:srgbClr val="FFC000"/>
            </a:solidFill>
            <a:ln w="9525">
              <a:solidFill>
                <a:schemeClr val="tx1"/>
              </a:solidFill>
              <a:miter lim="800000"/>
              <a:headEnd/>
              <a:tailEnd/>
            </a:ln>
          </p:spPr>
          <p:txBody>
            <a:bodyPr wrap="none">
              <a:spAutoFit/>
            </a:bodyPr>
            <a:lstStyle/>
            <a:p>
              <a:r>
                <a:rPr lang="cs-CZ">
                  <a:latin typeface="Calibri" pitchFamily="34" charset="0"/>
                </a:rPr>
                <a:t>                        </a:t>
              </a:r>
            </a:p>
            <a:p>
              <a:endParaRPr lang="cs-CZ">
                <a:latin typeface="Calibri" pitchFamily="34" charset="0"/>
              </a:endParaRPr>
            </a:p>
          </p:txBody>
        </p:sp>
        <p:sp>
          <p:nvSpPr>
            <p:cNvPr id="11" name="Šipka doprava 10"/>
            <p:cNvSpPr/>
            <p:nvPr/>
          </p:nvSpPr>
          <p:spPr>
            <a:xfrm>
              <a:off x="285720" y="3716532"/>
              <a:ext cx="1502844" cy="567606"/>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dirty="0"/>
            </a:p>
          </p:txBody>
        </p:sp>
        <p:sp>
          <p:nvSpPr>
            <p:cNvPr id="12" name="Šipka doprava 11"/>
            <p:cNvSpPr/>
            <p:nvPr/>
          </p:nvSpPr>
          <p:spPr>
            <a:xfrm rot="19444326">
              <a:off x="2566443" y="2998423"/>
              <a:ext cx="825506" cy="4816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3" name="Šipka doprava 12"/>
            <p:cNvSpPr/>
            <p:nvPr/>
          </p:nvSpPr>
          <p:spPr>
            <a:xfrm rot="2261563">
              <a:off x="4947709" y="3170425"/>
              <a:ext cx="1185342" cy="477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5" name="Šipka doprava 14"/>
            <p:cNvSpPr/>
            <p:nvPr/>
          </p:nvSpPr>
          <p:spPr>
            <a:xfrm rot="10800000">
              <a:off x="4360332" y="5501050"/>
              <a:ext cx="783172" cy="4988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7" name="Šipka doprava 16"/>
            <p:cNvSpPr/>
            <p:nvPr/>
          </p:nvSpPr>
          <p:spPr>
            <a:xfrm>
              <a:off x="7429520" y="3858432"/>
              <a:ext cx="1428760" cy="64070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dirty="0"/>
            </a:p>
          </p:txBody>
        </p:sp>
        <p:cxnSp>
          <p:nvCxnSpPr>
            <p:cNvPr id="31" name="Pravoúhlá spojovací čára 30"/>
            <p:cNvCxnSpPr/>
            <p:nvPr/>
          </p:nvCxnSpPr>
          <p:spPr>
            <a:xfrm rot="10800000" flipV="1">
              <a:off x="4931836" y="4142235"/>
              <a:ext cx="571504" cy="288104"/>
            </a:xfrm>
            <a:prstGeom prst="bentConnector3">
              <a:avLst>
                <a:gd name="adj1" fmla="val 33729"/>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8" name="Pravoúhlá spojovací čára 37"/>
            <p:cNvCxnSpPr/>
            <p:nvPr/>
          </p:nvCxnSpPr>
          <p:spPr>
            <a:xfrm rot="10800000" flipV="1">
              <a:off x="4931836" y="4357238"/>
              <a:ext cx="2926310" cy="356905"/>
            </a:xfrm>
            <a:prstGeom prst="bentConnector3">
              <a:avLst>
                <a:gd name="adj1" fmla="val -268"/>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4" name="Šipka doprava 13"/>
            <p:cNvSpPr/>
            <p:nvPr/>
          </p:nvSpPr>
          <p:spPr>
            <a:xfrm rot="6942522">
              <a:off x="5554704" y="4618742"/>
              <a:ext cx="1019112" cy="4445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cxnSp>
          <p:nvCxnSpPr>
            <p:cNvPr id="48" name="Pravoúhlá spojovací čára 47"/>
            <p:cNvCxnSpPr/>
            <p:nvPr/>
          </p:nvCxnSpPr>
          <p:spPr>
            <a:xfrm>
              <a:off x="788430" y="4215338"/>
              <a:ext cx="2640562" cy="498805"/>
            </a:xfrm>
            <a:prstGeom prst="bentConnector3">
              <a:avLst>
                <a:gd name="adj1" fmla="val -426"/>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6" name="Šipka doprava 15"/>
            <p:cNvSpPr/>
            <p:nvPr/>
          </p:nvSpPr>
          <p:spPr>
            <a:xfrm rot="14131850">
              <a:off x="2326433" y="4528775"/>
              <a:ext cx="1062110" cy="486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cxnSp>
          <p:nvCxnSpPr>
            <p:cNvPr id="56" name="Pravoúhlá spojovací čára 55"/>
            <p:cNvCxnSpPr/>
            <p:nvPr/>
          </p:nvCxnSpPr>
          <p:spPr>
            <a:xfrm rot="10800000">
              <a:off x="4429122" y="4856043"/>
              <a:ext cx="809632" cy="571908"/>
            </a:xfrm>
            <a:prstGeom prst="bentConnector3">
              <a:avLst>
                <a:gd name="adj1" fmla="val 9978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1" name="Šipka dolů 60"/>
            <p:cNvSpPr/>
            <p:nvPr/>
          </p:nvSpPr>
          <p:spPr>
            <a:xfrm>
              <a:off x="3645950" y="4929145"/>
              <a:ext cx="354546" cy="43000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2" name="Šipka dolů 61"/>
            <p:cNvSpPr/>
            <p:nvPr/>
          </p:nvSpPr>
          <p:spPr>
            <a:xfrm rot="12357405">
              <a:off x="6434680" y="4318539"/>
              <a:ext cx="216958" cy="96750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3" name="Šipka dolů 62"/>
            <p:cNvSpPr/>
            <p:nvPr/>
          </p:nvSpPr>
          <p:spPr>
            <a:xfrm rot="7763345">
              <a:off x="3111968" y="3813972"/>
              <a:ext cx="279502" cy="42862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4" name="Šipka dolů 63"/>
            <p:cNvSpPr/>
            <p:nvPr/>
          </p:nvSpPr>
          <p:spPr>
            <a:xfrm rot="18615006">
              <a:off x="4885847" y="4861039"/>
              <a:ext cx="266603" cy="56621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grpSp>
    </p:spTree>
  </p:cSld>
  <p:clrMapOvr>
    <a:masterClrMapping/>
  </p:clrMapOvr>
  <p:transition spd="slow">
    <p:cut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2875" y="274638"/>
            <a:ext cx="8929688" cy="1154112"/>
          </a:xfrm>
          <a:solidFill>
            <a:srgbClr val="FFFF00"/>
          </a:solidFill>
        </p:spPr>
        <p:txBody>
          <a:bodyPr rtlCol="0">
            <a:normAutofit fontScale="90000"/>
          </a:bodyPr>
          <a:lstStyle/>
          <a:p>
            <a:pPr algn="l" fontAlgn="auto">
              <a:spcAft>
                <a:spcPts val="0"/>
              </a:spcAft>
              <a:defRPr/>
            </a:pPr>
            <a:r>
              <a:rPr lang="cs-CZ" dirty="0" smtClean="0"/>
              <a:t>Jak prosadit něco pozitivního/potřebného  pro životní prostředí?</a:t>
            </a:r>
          </a:p>
        </p:txBody>
      </p:sp>
      <p:sp>
        <p:nvSpPr>
          <p:cNvPr id="3" name="Zástupný symbol pro obsah 2"/>
          <p:cNvSpPr>
            <a:spLocks noGrp="1"/>
          </p:cNvSpPr>
          <p:nvPr>
            <p:ph idx="1"/>
          </p:nvPr>
        </p:nvSpPr>
        <p:spPr>
          <a:xfrm>
            <a:off x="142875" y="1643063"/>
            <a:ext cx="8929688" cy="5214937"/>
          </a:xfrm>
        </p:spPr>
        <p:txBody>
          <a:bodyPr rtlCol="0">
            <a:normAutofit fontScale="92500" lnSpcReduction="20000"/>
          </a:bodyPr>
          <a:lstStyle/>
          <a:p>
            <a:pPr fontAlgn="auto">
              <a:lnSpc>
                <a:spcPct val="120000"/>
              </a:lnSpc>
              <a:spcAft>
                <a:spcPts val="0"/>
              </a:spcAft>
              <a:buFont typeface="Arial" pitchFamily="34" charset="0"/>
              <a:buNone/>
              <a:defRPr/>
            </a:pPr>
            <a:r>
              <a:rPr lang="cs-CZ" sz="3900" b="1" dirty="0" smtClean="0"/>
              <a:t>V zásadě jde o velmi těžký úkol</a:t>
            </a:r>
            <a:r>
              <a:rPr lang="cs-CZ" sz="3900" dirty="0" smtClean="0"/>
              <a:t>, protože:</a:t>
            </a:r>
          </a:p>
          <a:p>
            <a:pPr fontAlgn="auto">
              <a:lnSpc>
                <a:spcPct val="120000"/>
              </a:lnSpc>
              <a:spcAft>
                <a:spcPts val="0"/>
              </a:spcAft>
              <a:buFont typeface="Arial" pitchFamily="34" charset="0"/>
              <a:buNone/>
              <a:defRPr/>
            </a:pPr>
            <a:endParaRPr lang="cs-CZ" dirty="0" smtClean="0"/>
          </a:p>
          <a:p>
            <a:pPr fontAlgn="auto">
              <a:lnSpc>
                <a:spcPct val="120000"/>
              </a:lnSpc>
              <a:spcAft>
                <a:spcPts val="0"/>
              </a:spcAft>
              <a:buFont typeface="Arial" pitchFamily="34" charset="0"/>
              <a:buChar char="•"/>
              <a:defRPr/>
            </a:pPr>
            <a:r>
              <a:rPr lang="cs-CZ" dirty="0" smtClean="0"/>
              <a:t>problém si obvykle uvědomuje jen několik odborníků, případně hrstka aktivistů a o dění ve státě </a:t>
            </a:r>
            <a:r>
              <a:rPr lang="cs-CZ" b="1" dirty="0" smtClean="0"/>
              <a:t>rozhoduje demokraticky většina</a:t>
            </a:r>
          </a:p>
          <a:p>
            <a:pPr fontAlgn="auto">
              <a:lnSpc>
                <a:spcPct val="120000"/>
              </a:lnSpc>
              <a:spcAft>
                <a:spcPts val="0"/>
              </a:spcAft>
              <a:buFont typeface="Arial" pitchFamily="34" charset="0"/>
              <a:buChar char="•"/>
              <a:defRPr/>
            </a:pPr>
            <a:r>
              <a:rPr lang="cs-CZ" dirty="0" smtClean="0"/>
              <a:t>společnost je v zásadě </a:t>
            </a:r>
            <a:r>
              <a:rPr lang="cs-CZ" b="1" dirty="0" smtClean="0"/>
              <a:t>konzervativní </a:t>
            </a:r>
            <a:r>
              <a:rPr lang="cs-CZ" dirty="0" smtClean="0"/>
              <a:t>a nemá ráda změny</a:t>
            </a:r>
          </a:p>
          <a:p>
            <a:pPr fontAlgn="auto">
              <a:lnSpc>
                <a:spcPct val="120000"/>
              </a:lnSpc>
              <a:spcAft>
                <a:spcPts val="0"/>
              </a:spcAft>
              <a:buFont typeface="Arial" pitchFamily="34" charset="0"/>
              <a:buChar char="•"/>
              <a:defRPr/>
            </a:pPr>
            <a:r>
              <a:rPr lang="cs-CZ" dirty="0" smtClean="0"/>
              <a:t>tím méně má ráda změny, které někoho </a:t>
            </a:r>
            <a:r>
              <a:rPr lang="cs-CZ" b="1" dirty="0" smtClean="0"/>
              <a:t>omezují</a:t>
            </a:r>
          </a:p>
          <a:p>
            <a:pPr fontAlgn="auto">
              <a:lnSpc>
                <a:spcPct val="120000"/>
              </a:lnSpc>
              <a:spcAft>
                <a:spcPts val="0"/>
              </a:spcAft>
              <a:buFont typeface="Arial" pitchFamily="34" charset="0"/>
              <a:buChar char="•"/>
              <a:defRPr/>
            </a:pPr>
            <a:r>
              <a:rPr lang="cs-CZ" dirty="0" smtClean="0"/>
              <a:t>a už vůbec nemá ráda cokoliv, za co musí více a navíc </a:t>
            </a:r>
            <a:r>
              <a:rPr lang="cs-CZ" b="1" dirty="0" smtClean="0"/>
              <a:t>dlouhodobě platit</a:t>
            </a:r>
            <a:r>
              <a:rPr lang="cs-CZ" dirty="0" smtClean="0"/>
              <a:t> (daně, odvody apod.)</a:t>
            </a:r>
          </a:p>
        </p:txBody>
      </p:sp>
    </p:spTree>
  </p:cSld>
  <p:clrMapOvr>
    <a:masterClrMapping/>
  </p:clrMapOvr>
  <p:transition spd="slow">
    <p:cut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438" y="274638"/>
            <a:ext cx="8929687" cy="1143000"/>
          </a:xfrm>
          <a:solidFill>
            <a:srgbClr val="FFFF00"/>
          </a:solidFill>
        </p:spPr>
        <p:txBody>
          <a:bodyPr rtlCol="0">
            <a:normAutofit fontScale="90000"/>
          </a:bodyPr>
          <a:lstStyle/>
          <a:p>
            <a:pPr algn="l" fontAlgn="auto">
              <a:spcAft>
                <a:spcPts val="0"/>
              </a:spcAft>
              <a:defRPr/>
            </a:pPr>
            <a:r>
              <a:rPr lang="cs-CZ" dirty="0" smtClean="0"/>
              <a:t>Jak prosadit něco pozitivního/potřebného  pro životní prostředí?				      (2)</a:t>
            </a:r>
          </a:p>
        </p:txBody>
      </p:sp>
      <p:sp>
        <p:nvSpPr>
          <p:cNvPr id="3" name="Zástupný symbol pro obsah 2"/>
          <p:cNvSpPr>
            <a:spLocks noGrp="1"/>
          </p:cNvSpPr>
          <p:nvPr>
            <p:ph idx="1"/>
          </p:nvPr>
        </p:nvSpPr>
        <p:spPr>
          <a:xfrm>
            <a:off x="214313" y="1600200"/>
            <a:ext cx="8715375" cy="5257800"/>
          </a:xfrm>
        </p:spPr>
        <p:txBody>
          <a:bodyPr rtlCol="0">
            <a:normAutofit fontScale="92500" lnSpcReduction="20000"/>
          </a:bodyPr>
          <a:lstStyle/>
          <a:p>
            <a:pPr fontAlgn="auto">
              <a:spcAft>
                <a:spcPts val="0"/>
              </a:spcAft>
              <a:buFont typeface="Arial" pitchFamily="34" charset="0"/>
              <a:buNone/>
              <a:defRPr/>
            </a:pPr>
            <a:r>
              <a:rPr lang="cs-CZ" sz="3900" dirty="0" smtClean="0"/>
              <a:t>Přesto existuje několik možností, konkrétně:</a:t>
            </a:r>
          </a:p>
          <a:p>
            <a:pPr fontAlgn="auto">
              <a:spcAft>
                <a:spcPts val="0"/>
              </a:spcAft>
              <a:buFont typeface="Arial" pitchFamily="34" charset="0"/>
              <a:buNone/>
              <a:defRPr/>
            </a:pPr>
            <a:endParaRPr lang="cs-CZ" dirty="0" smtClean="0"/>
          </a:p>
          <a:p>
            <a:pPr fontAlgn="auto">
              <a:spcAft>
                <a:spcPts val="0"/>
              </a:spcAft>
              <a:buFont typeface="Arial" pitchFamily="34" charset="0"/>
              <a:buChar char="•"/>
              <a:defRPr/>
            </a:pPr>
            <a:r>
              <a:rPr lang="cs-CZ" b="1" dirty="0" smtClean="0"/>
              <a:t>získat</a:t>
            </a:r>
            <a:r>
              <a:rPr lang="cs-CZ" dirty="0" smtClean="0"/>
              <a:t> na svou stranu </a:t>
            </a:r>
            <a:r>
              <a:rPr lang="cs-CZ" b="1" dirty="0" smtClean="0"/>
              <a:t>většinu</a:t>
            </a:r>
            <a:r>
              <a:rPr lang="cs-CZ" dirty="0" smtClean="0"/>
              <a:t>, nebo alespoň podstatnou část veřejnosti</a:t>
            </a:r>
          </a:p>
          <a:p>
            <a:pPr fontAlgn="auto">
              <a:spcAft>
                <a:spcPts val="0"/>
              </a:spcAft>
              <a:buFont typeface="Arial" pitchFamily="34" charset="0"/>
              <a:buChar char="•"/>
              <a:defRPr/>
            </a:pPr>
            <a:r>
              <a:rPr lang="cs-CZ" b="1" dirty="0" smtClean="0"/>
              <a:t>přesvědčit </a:t>
            </a:r>
            <a:r>
              <a:rPr lang="cs-CZ" dirty="0" smtClean="0"/>
              <a:t>již zvolenou </a:t>
            </a:r>
            <a:r>
              <a:rPr lang="cs-CZ" b="1" dirty="0" smtClean="0"/>
              <a:t>vládu</a:t>
            </a:r>
            <a:r>
              <a:rPr lang="cs-CZ" dirty="0" smtClean="0"/>
              <a:t>/parlament, pokud možno na začátku volebního období</a:t>
            </a:r>
          </a:p>
          <a:p>
            <a:pPr fontAlgn="auto">
              <a:spcAft>
                <a:spcPts val="0"/>
              </a:spcAft>
              <a:buFont typeface="Arial" pitchFamily="34" charset="0"/>
              <a:buChar char="•"/>
              <a:defRPr/>
            </a:pPr>
            <a:r>
              <a:rPr lang="cs-CZ" b="1" dirty="0" smtClean="0"/>
              <a:t>najít vazbu </a:t>
            </a:r>
            <a:r>
              <a:rPr lang="cs-CZ" dirty="0" smtClean="0"/>
              <a:t>k již přislíbeným/realizovaným krokům (nejlépe jejich znehodnocení v případě nečinnosti v dané věci)</a:t>
            </a:r>
          </a:p>
          <a:p>
            <a:pPr fontAlgn="auto">
              <a:spcAft>
                <a:spcPts val="0"/>
              </a:spcAft>
              <a:buFont typeface="Arial" pitchFamily="34" charset="0"/>
              <a:buChar char="•"/>
              <a:defRPr/>
            </a:pPr>
            <a:r>
              <a:rPr lang="cs-CZ" dirty="0" smtClean="0"/>
              <a:t>opřít se o </a:t>
            </a:r>
            <a:r>
              <a:rPr lang="cs-CZ" b="1" dirty="0" smtClean="0"/>
              <a:t>mezinárodní závazky</a:t>
            </a:r>
            <a:r>
              <a:rPr lang="cs-CZ" dirty="0" smtClean="0"/>
              <a:t> a dohody</a:t>
            </a:r>
          </a:p>
          <a:p>
            <a:pPr fontAlgn="auto">
              <a:spcAft>
                <a:spcPts val="0"/>
              </a:spcAft>
              <a:buFont typeface="Arial" pitchFamily="34" charset="0"/>
              <a:buChar char="•"/>
              <a:defRPr/>
            </a:pPr>
            <a:r>
              <a:rPr lang="cs-CZ" dirty="0" smtClean="0"/>
              <a:t>(revoluci a vnucení/násilí nezmiňuji, nepatří do demokratického režimu)</a:t>
            </a:r>
          </a:p>
        </p:txBody>
      </p:sp>
    </p:spTree>
  </p:cSld>
  <p:clrMapOvr>
    <a:masterClrMapping/>
  </p:clrMapOvr>
  <p:transition spd="slow">
    <p:cut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a:xfrm>
            <a:off x="214313" y="274638"/>
            <a:ext cx="8715375" cy="1143000"/>
          </a:xfrm>
          <a:solidFill>
            <a:srgbClr val="FFFF00"/>
          </a:solidFill>
        </p:spPr>
        <p:txBody>
          <a:bodyPr/>
          <a:lstStyle/>
          <a:p>
            <a:pPr algn="l"/>
            <a:r>
              <a:rPr lang="cs-CZ" smtClean="0"/>
              <a:t>Jak získat podporu veřejnosti?</a:t>
            </a:r>
          </a:p>
        </p:txBody>
      </p:sp>
      <p:sp>
        <p:nvSpPr>
          <p:cNvPr id="19459" name="Zástupný symbol pro obsah 2"/>
          <p:cNvSpPr>
            <a:spLocks noGrp="1"/>
          </p:cNvSpPr>
          <p:nvPr>
            <p:ph idx="1"/>
          </p:nvPr>
        </p:nvSpPr>
        <p:spPr>
          <a:xfrm>
            <a:off x="214313" y="1600200"/>
            <a:ext cx="8715375" cy="4972050"/>
          </a:xfrm>
        </p:spPr>
        <p:txBody>
          <a:bodyPr/>
          <a:lstStyle/>
          <a:p>
            <a:r>
              <a:rPr lang="cs-CZ" smtClean="0"/>
              <a:t>Samotné </a:t>
            </a:r>
            <a:r>
              <a:rPr lang="cs-CZ" b="1" smtClean="0"/>
              <a:t>sdělení problému nestačí</a:t>
            </a:r>
            <a:r>
              <a:rPr lang="cs-CZ" smtClean="0"/>
              <a:t>:</a:t>
            </a:r>
          </a:p>
          <a:p>
            <a:pPr lvl="1"/>
            <a:r>
              <a:rPr lang="cs-CZ" b="1" smtClean="0"/>
              <a:t>problémů je příliš </a:t>
            </a:r>
            <a:r>
              <a:rPr lang="cs-CZ" smtClean="0"/>
              <a:t>mnoho, málokdy se dotýkají bezprostředně jednotlivců</a:t>
            </a:r>
          </a:p>
          <a:p>
            <a:pPr lvl="1"/>
            <a:r>
              <a:rPr lang="cs-CZ" smtClean="0"/>
              <a:t>nejsou na první pohled </a:t>
            </a:r>
            <a:r>
              <a:rPr lang="cs-CZ" b="1" smtClean="0"/>
              <a:t>vidět</a:t>
            </a:r>
          </a:p>
          <a:p>
            <a:pPr lvl="1"/>
            <a:r>
              <a:rPr lang="cs-CZ" smtClean="0"/>
              <a:t>obvykle je </a:t>
            </a:r>
            <a:r>
              <a:rPr lang="cs-CZ" b="1" smtClean="0"/>
              <a:t>nelze pořádně pochopit</a:t>
            </a:r>
          </a:p>
          <a:p>
            <a:pPr lvl="1"/>
            <a:r>
              <a:rPr lang="cs-CZ" smtClean="0"/>
              <a:t>velmi často </a:t>
            </a:r>
            <a:r>
              <a:rPr lang="cs-CZ" b="1" smtClean="0"/>
              <a:t>existují oponenti</a:t>
            </a:r>
            <a:r>
              <a:rPr lang="cs-CZ" smtClean="0"/>
              <a:t>, kteří tvrdí buďto (a) opak, nebo (b) že nejde o významný problém</a:t>
            </a:r>
          </a:p>
          <a:p>
            <a:pPr lvl="1"/>
            <a:r>
              <a:rPr lang="cs-CZ" smtClean="0"/>
              <a:t>média se obvykle koncentrují na </a:t>
            </a:r>
            <a:r>
              <a:rPr lang="cs-CZ" b="1" smtClean="0"/>
              <a:t>konflikt zastánců </a:t>
            </a:r>
            <a:r>
              <a:rPr lang="cs-CZ" smtClean="0"/>
              <a:t>různých názorů a ne na věcnou stránku problémů </a:t>
            </a:r>
          </a:p>
        </p:txBody>
      </p:sp>
    </p:spTree>
  </p:cSld>
  <p:clrMapOvr>
    <a:masterClrMapping/>
  </p:clrMapOvr>
  <p:transition spd="slow">
    <p:cut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a:xfrm>
            <a:off x="214313" y="274638"/>
            <a:ext cx="8715375" cy="1143000"/>
          </a:xfrm>
          <a:solidFill>
            <a:srgbClr val="FFFF00"/>
          </a:solidFill>
        </p:spPr>
        <p:txBody>
          <a:bodyPr/>
          <a:lstStyle/>
          <a:p>
            <a:pPr algn="l"/>
            <a:r>
              <a:rPr lang="cs-CZ" smtClean="0"/>
              <a:t>Jak získat podporu veřejnosti?        (2)</a:t>
            </a:r>
          </a:p>
        </p:txBody>
      </p:sp>
      <p:sp>
        <p:nvSpPr>
          <p:cNvPr id="3" name="Zástupný symbol pro obsah 2"/>
          <p:cNvSpPr>
            <a:spLocks noGrp="1"/>
          </p:cNvSpPr>
          <p:nvPr>
            <p:ph idx="1"/>
          </p:nvPr>
        </p:nvSpPr>
        <p:spPr>
          <a:xfrm>
            <a:off x="0" y="1428750"/>
            <a:ext cx="8929688" cy="5429250"/>
          </a:xfrm>
        </p:spPr>
        <p:txBody>
          <a:bodyPr rtlCol="0">
            <a:normAutofit fontScale="92500" lnSpcReduction="20000"/>
          </a:bodyPr>
          <a:lstStyle/>
          <a:p>
            <a:pPr fontAlgn="auto">
              <a:spcAft>
                <a:spcPts val="0"/>
              </a:spcAft>
              <a:buFont typeface="Arial" pitchFamily="34" charset="0"/>
              <a:buChar char="•"/>
              <a:defRPr/>
            </a:pPr>
            <a:r>
              <a:rPr lang="cs-CZ" dirty="0" smtClean="0"/>
              <a:t>Je možné využít následující cesty:</a:t>
            </a:r>
          </a:p>
          <a:p>
            <a:pPr lvl="1" fontAlgn="auto">
              <a:spcAft>
                <a:spcPts val="0"/>
              </a:spcAft>
              <a:buFont typeface="Arial" pitchFamily="34" charset="0"/>
              <a:buChar char="–"/>
              <a:defRPr/>
            </a:pPr>
            <a:r>
              <a:rPr lang="cs-CZ" b="1" dirty="0" smtClean="0"/>
              <a:t>ukázat výhody řešení </a:t>
            </a:r>
            <a:r>
              <a:rPr lang="cs-CZ" dirty="0" smtClean="0"/>
              <a:t>pro konkrétní skupiny lidí/jednotlivce (příležitost k výdělku, prosazení se, národní hrdost nebo lokál-patriotismus, primát, nové pracovní příležitosti, atd.)</a:t>
            </a:r>
          </a:p>
          <a:p>
            <a:pPr lvl="1" fontAlgn="auto">
              <a:spcAft>
                <a:spcPts val="0"/>
              </a:spcAft>
              <a:buFont typeface="Arial" pitchFamily="34" charset="0"/>
              <a:buChar char="–"/>
              <a:defRPr/>
            </a:pPr>
            <a:r>
              <a:rPr lang="cs-CZ" dirty="0" smtClean="0"/>
              <a:t>poukázat na to, že </a:t>
            </a:r>
            <a:r>
              <a:rPr lang="cs-CZ" b="1" dirty="0" smtClean="0"/>
              <a:t>řešení nebude jednotlivce stát moc úsilí ani peněz</a:t>
            </a:r>
            <a:r>
              <a:rPr lang="cs-CZ" dirty="0" smtClean="0"/>
              <a:t>, že vlastně nemůže nic ztratit a přitom podpoří dobrou věc (případně, že už to někde úspěšně a bez problémů proběhlo apod.)</a:t>
            </a:r>
          </a:p>
          <a:p>
            <a:pPr lvl="1" fontAlgn="auto">
              <a:spcAft>
                <a:spcPts val="0"/>
              </a:spcAft>
              <a:buFont typeface="Arial" pitchFamily="34" charset="0"/>
              <a:buChar char="–"/>
              <a:defRPr/>
            </a:pPr>
            <a:r>
              <a:rPr lang="cs-CZ" b="1" dirty="0" smtClean="0"/>
              <a:t>vystrašit možnými následky </a:t>
            </a:r>
            <a:r>
              <a:rPr lang="cs-CZ" dirty="0" smtClean="0"/>
              <a:t>pro společnost a její konkrétní občany (ztráta dosavadních výhod, peněz, zaměstnání, příležitostí, nepříjemnosti, byrokracie, atd.) – </a:t>
            </a:r>
            <a:r>
              <a:rPr lang="cs-CZ" b="1" dirty="0" smtClean="0"/>
              <a:t>negativní, ale bohužel nejčastější </a:t>
            </a:r>
            <a:r>
              <a:rPr lang="cs-CZ" dirty="0" smtClean="0"/>
              <a:t>postup : </a:t>
            </a:r>
            <a:r>
              <a:rPr lang="cs-CZ" b="1" dirty="0" smtClean="0"/>
              <a:t>budí averzi a nedůvěru </a:t>
            </a:r>
            <a:r>
              <a:rPr lang="cs-CZ" dirty="0" smtClean="0"/>
              <a:t>(„</a:t>
            </a:r>
            <a:r>
              <a:rPr lang="cs-CZ" dirty="0" err="1" smtClean="0"/>
              <a:t>eko</a:t>
            </a:r>
            <a:r>
              <a:rPr lang="cs-CZ" dirty="0" smtClean="0"/>
              <a:t>-terorismus“!!!)</a:t>
            </a:r>
          </a:p>
          <a:p>
            <a:pPr lvl="1" fontAlgn="auto">
              <a:spcAft>
                <a:spcPts val="0"/>
              </a:spcAft>
              <a:buFont typeface="Arial" pitchFamily="34" charset="0"/>
              <a:buChar char="–"/>
              <a:defRPr/>
            </a:pPr>
            <a:r>
              <a:rPr lang="cs-CZ" dirty="0" smtClean="0"/>
              <a:t>i když se u každé z možností často zjednodušuje a přehání, </a:t>
            </a:r>
            <a:r>
              <a:rPr lang="cs-CZ" b="1" dirty="0" smtClean="0"/>
              <a:t>nesmí se lhát</a:t>
            </a:r>
            <a:r>
              <a:rPr lang="cs-CZ" dirty="0" smtClean="0"/>
              <a:t>! </a:t>
            </a:r>
          </a:p>
        </p:txBody>
      </p:sp>
    </p:spTree>
  </p:cSld>
  <p:clrMapOvr>
    <a:masterClrMapping/>
  </p:clrMapOvr>
  <p:transition spd="slow">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p:txBody>
          <a:bodyPr/>
          <a:lstStyle/>
          <a:p>
            <a:pPr algn="l"/>
            <a:r>
              <a:rPr lang="cs-CZ" smtClean="0"/>
              <a:t>Obsah</a:t>
            </a:r>
          </a:p>
        </p:txBody>
      </p:sp>
      <p:sp>
        <p:nvSpPr>
          <p:cNvPr id="3" name="Zástupný symbol pro obsah 2"/>
          <p:cNvSpPr>
            <a:spLocks noGrp="1"/>
          </p:cNvSpPr>
          <p:nvPr>
            <p:ph idx="1"/>
          </p:nvPr>
        </p:nvSpPr>
        <p:spPr>
          <a:xfrm>
            <a:off x="457200" y="1214438"/>
            <a:ext cx="8229600" cy="5214937"/>
          </a:xfrm>
        </p:spPr>
        <p:txBody>
          <a:bodyPr rtlCol="0">
            <a:normAutofit lnSpcReduction="10000"/>
          </a:bodyPr>
          <a:lstStyle/>
          <a:p>
            <a:pPr fontAlgn="auto">
              <a:spcAft>
                <a:spcPts val="0"/>
              </a:spcAft>
              <a:buFont typeface="Arial" pitchFamily="34" charset="0"/>
              <a:buChar char="•"/>
              <a:defRPr/>
            </a:pPr>
            <a:r>
              <a:rPr lang="cs-CZ" b="1" dirty="0" smtClean="0"/>
              <a:t>Základy environmentální politiky                        </a:t>
            </a:r>
            <a:r>
              <a:rPr lang="cs-CZ" i="1" dirty="0" smtClean="0"/>
              <a:t>(co to je, k čemu to je a jak se to dělá?)</a:t>
            </a:r>
          </a:p>
          <a:p>
            <a:pPr fontAlgn="auto">
              <a:spcAft>
                <a:spcPts val="0"/>
              </a:spcAft>
              <a:buFont typeface="Arial" pitchFamily="34" charset="0"/>
              <a:buChar char="•"/>
              <a:defRPr/>
            </a:pPr>
            <a:r>
              <a:rPr lang="cs-CZ" b="1" dirty="0" smtClean="0"/>
              <a:t>Jak prosadit něco potřebného/pozitivního pro životní prostředí                                        </a:t>
            </a:r>
            <a:r>
              <a:rPr lang="cs-CZ" i="1" dirty="0" smtClean="0"/>
              <a:t>(pár praktických rad pro budoucí nadšence)</a:t>
            </a:r>
          </a:p>
          <a:p>
            <a:pPr fontAlgn="auto">
              <a:spcAft>
                <a:spcPts val="0"/>
              </a:spcAft>
              <a:buFont typeface="Arial" pitchFamily="34" charset="0"/>
              <a:buChar char="•"/>
              <a:defRPr/>
            </a:pPr>
            <a:r>
              <a:rPr lang="cs-CZ" b="1" dirty="0" smtClean="0"/>
              <a:t>Jak je to s tím Bruselem                        </a:t>
            </a:r>
            <a:r>
              <a:rPr lang="cs-CZ" i="1" dirty="0" smtClean="0"/>
              <a:t>(rozhodování o evropské legislativě)</a:t>
            </a:r>
            <a:endParaRPr lang="cs-CZ" b="1" dirty="0" smtClean="0"/>
          </a:p>
          <a:p>
            <a:pPr fontAlgn="auto">
              <a:spcAft>
                <a:spcPts val="0"/>
              </a:spcAft>
              <a:buFont typeface="Arial" pitchFamily="34" charset="0"/>
              <a:buChar char="•"/>
              <a:defRPr/>
            </a:pPr>
            <a:r>
              <a:rPr lang="cs-CZ" b="1" dirty="0" smtClean="0"/>
              <a:t>Základní přehled evropské environmentální politiky</a:t>
            </a:r>
          </a:p>
          <a:p>
            <a:pPr fontAlgn="auto">
              <a:spcAft>
                <a:spcPts val="0"/>
              </a:spcAft>
              <a:buFont typeface="Arial" pitchFamily="34" charset="0"/>
              <a:buChar char="•"/>
              <a:defRPr/>
            </a:pPr>
            <a:r>
              <a:rPr lang="cs-CZ" b="1" dirty="0" smtClean="0"/>
              <a:t>Ochrana přírody a biodiverzity v EU </a:t>
            </a:r>
          </a:p>
        </p:txBody>
      </p:sp>
    </p:spTree>
  </p:cSld>
  <p:clrMapOvr>
    <a:masterClrMapping/>
  </p:clrMapOvr>
  <p:transition spd="slow">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a:xfrm>
            <a:off x="214313" y="274638"/>
            <a:ext cx="8786812" cy="1143000"/>
          </a:xfrm>
          <a:solidFill>
            <a:srgbClr val="FFFF00"/>
          </a:solidFill>
        </p:spPr>
        <p:txBody>
          <a:bodyPr/>
          <a:lstStyle/>
          <a:p>
            <a:pPr algn="l"/>
            <a:r>
              <a:rPr lang="cs-CZ" smtClean="0"/>
              <a:t>Jak přesvědčit politiky?			      </a:t>
            </a:r>
          </a:p>
        </p:txBody>
      </p:sp>
      <p:sp>
        <p:nvSpPr>
          <p:cNvPr id="3" name="Zástupný symbol pro obsah 2"/>
          <p:cNvSpPr>
            <a:spLocks noGrp="1"/>
          </p:cNvSpPr>
          <p:nvPr>
            <p:ph idx="1"/>
          </p:nvPr>
        </p:nvSpPr>
        <p:spPr>
          <a:xfrm>
            <a:off x="214313" y="1600200"/>
            <a:ext cx="8715375" cy="4972050"/>
          </a:xfrm>
        </p:spPr>
        <p:txBody>
          <a:bodyPr rtlCol="0">
            <a:normAutofit lnSpcReduction="10000"/>
          </a:bodyPr>
          <a:lstStyle/>
          <a:p>
            <a:pPr fontAlgn="auto">
              <a:spcAft>
                <a:spcPts val="0"/>
              </a:spcAft>
              <a:buFont typeface="Arial" pitchFamily="34" charset="0"/>
              <a:buChar char="•"/>
              <a:defRPr/>
            </a:pPr>
            <a:r>
              <a:rPr lang="cs-CZ" dirty="0" smtClean="0"/>
              <a:t>Ani tady sdělení problému nestačí, pokud</a:t>
            </a:r>
          </a:p>
          <a:p>
            <a:pPr lvl="1" fontAlgn="auto">
              <a:spcAft>
                <a:spcPts val="0"/>
              </a:spcAft>
              <a:buFont typeface="Arial" pitchFamily="34" charset="0"/>
              <a:buChar char="–"/>
              <a:defRPr/>
            </a:pPr>
            <a:r>
              <a:rPr lang="cs-CZ" dirty="0" smtClean="0"/>
              <a:t>premiér není váš starý přítel</a:t>
            </a:r>
          </a:p>
          <a:p>
            <a:pPr lvl="1" fontAlgn="auto">
              <a:spcAft>
                <a:spcPts val="0"/>
              </a:spcAft>
              <a:buFont typeface="Arial" pitchFamily="34" charset="0"/>
              <a:buChar char="–"/>
              <a:defRPr/>
            </a:pPr>
            <a:r>
              <a:rPr lang="cs-CZ" dirty="0" smtClean="0"/>
              <a:t>nejste potenciální sponzor vládnoucí strany</a:t>
            </a:r>
          </a:p>
          <a:p>
            <a:pPr lvl="1" fontAlgn="auto">
              <a:spcAft>
                <a:spcPts val="0"/>
              </a:spcAft>
              <a:buFont typeface="Arial" pitchFamily="34" charset="0"/>
              <a:buChar char="–"/>
              <a:defRPr/>
            </a:pPr>
            <a:r>
              <a:rPr lang="cs-CZ" dirty="0" smtClean="0"/>
              <a:t>nepatříte mezi nejvýznamnější podnikatele v zemi</a:t>
            </a:r>
          </a:p>
          <a:p>
            <a:pPr lvl="1" fontAlgn="auto">
              <a:spcAft>
                <a:spcPts val="0"/>
              </a:spcAft>
              <a:buFont typeface="Arial" pitchFamily="34" charset="0"/>
              <a:buChar char="–"/>
              <a:defRPr/>
            </a:pPr>
            <a:r>
              <a:rPr lang="cs-CZ" dirty="0" smtClean="0"/>
              <a:t>apod.</a:t>
            </a:r>
          </a:p>
          <a:p>
            <a:pPr fontAlgn="auto">
              <a:spcAft>
                <a:spcPts val="0"/>
              </a:spcAft>
              <a:buFont typeface="Arial" pitchFamily="34" charset="0"/>
              <a:buChar char="•"/>
              <a:defRPr/>
            </a:pPr>
            <a:r>
              <a:rPr lang="cs-CZ" dirty="0" smtClean="0"/>
              <a:t>I zde existuje přesto několik možností:</a:t>
            </a:r>
          </a:p>
          <a:p>
            <a:pPr lvl="1" fontAlgn="auto">
              <a:spcAft>
                <a:spcPts val="0"/>
              </a:spcAft>
              <a:buFont typeface="Arial" pitchFamily="34" charset="0"/>
              <a:buChar char="–"/>
              <a:defRPr/>
            </a:pPr>
            <a:r>
              <a:rPr lang="cs-CZ" dirty="0" smtClean="0"/>
              <a:t>první je mít za sebou velkou část veřejnosti (voličů) – viz výše</a:t>
            </a:r>
          </a:p>
          <a:p>
            <a:pPr lvl="1" fontAlgn="auto">
              <a:spcAft>
                <a:spcPts val="0"/>
              </a:spcAft>
              <a:buFont typeface="Arial" pitchFamily="34" charset="0"/>
              <a:buChar char="–"/>
              <a:defRPr/>
            </a:pPr>
            <a:r>
              <a:rPr lang="cs-CZ" dirty="0" smtClean="0"/>
              <a:t>další souvisí se specifičností osobností politiků – viz dále</a:t>
            </a:r>
          </a:p>
        </p:txBody>
      </p:sp>
    </p:spTree>
  </p:cSld>
  <p:clrMapOvr>
    <a:masterClrMapping/>
  </p:clrMapOvr>
  <p:transition spd="slow">
    <p:cut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a:xfrm>
            <a:off x="214313" y="274638"/>
            <a:ext cx="8786812" cy="868362"/>
          </a:xfrm>
          <a:solidFill>
            <a:srgbClr val="FFFF00"/>
          </a:solidFill>
        </p:spPr>
        <p:txBody>
          <a:bodyPr/>
          <a:lstStyle/>
          <a:p>
            <a:pPr algn="l"/>
            <a:r>
              <a:rPr lang="cs-CZ" smtClean="0"/>
              <a:t>Jak přesvědčit politiky?	               (2)	      </a:t>
            </a:r>
          </a:p>
        </p:txBody>
      </p:sp>
      <p:sp>
        <p:nvSpPr>
          <p:cNvPr id="3" name="Zástupný symbol pro obsah 2"/>
          <p:cNvSpPr>
            <a:spLocks noGrp="1"/>
          </p:cNvSpPr>
          <p:nvPr>
            <p:ph idx="1"/>
          </p:nvPr>
        </p:nvSpPr>
        <p:spPr>
          <a:xfrm>
            <a:off x="0" y="1214438"/>
            <a:ext cx="9144000" cy="5643562"/>
          </a:xfrm>
        </p:spPr>
        <p:txBody>
          <a:bodyPr rtlCol="0">
            <a:normAutofit fontScale="92500"/>
          </a:bodyPr>
          <a:lstStyle/>
          <a:p>
            <a:pPr fontAlgn="auto">
              <a:spcAft>
                <a:spcPts val="0"/>
              </a:spcAft>
              <a:buFont typeface="Arial" pitchFamily="34" charset="0"/>
              <a:buChar char="•"/>
              <a:defRPr/>
            </a:pPr>
            <a:r>
              <a:rPr lang="cs-CZ" dirty="0" smtClean="0"/>
              <a:t>Významné faktory pro přesvědčování politiků:</a:t>
            </a:r>
          </a:p>
          <a:p>
            <a:pPr lvl="1" fontAlgn="auto">
              <a:spcAft>
                <a:spcPts val="0"/>
              </a:spcAft>
              <a:buFont typeface="Arial" pitchFamily="34" charset="0"/>
              <a:buChar char="–"/>
              <a:defRPr/>
            </a:pPr>
            <a:r>
              <a:rPr lang="cs-CZ" dirty="0" smtClean="0"/>
              <a:t>politik chce </a:t>
            </a:r>
            <a:r>
              <a:rPr lang="cs-CZ" b="1" dirty="0" smtClean="0"/>
              <a:t>být vidět </a:t>
            </a:r>
            <a:r>
              <a:rPr lang="cs-CZ" dirty="0" smtClean="0"/>
              <a:t>(obvykle, ale ne nezbytně, v pozitivním světle)</a:t>
            </a:r>
          </a:p>
          <a:p>
            <a:pPr lvl="1" fontAlgn="auto">
              <a:spcAft>
                <a:spcPts val="0"/>
              </a:spcAft>
              <a:buFont typeface="Arial" pitchFamily="34" charset="0"/>
              <a:buChar char="–"/>
              <a:defRPr/>
            </a:pPr>
            <a:r>
              <a:rPr lang="cs-CZ" dirty="0" smtClean="0"/>
              <a:t>s tím souvisí, že chce být obvykle </a:t>
            </a:r>
            <a:r>
              <a:rPr lang="cs-CZ" b="1" dirty="0" smtClean="0"/>
              <a:t>znovu zvolen</a:t>
            </a:r>
            <a:r>
              <a:rPr lang="cs-CZ" dirty="0" smtClean="0"/>
              <a:t>, tj. nechce naštvat voliče (platí zejména ke konci volebního období)</a:t>
            </a:r>
          </a:p>
          <a:p>
            <a:pPr lvl="1" fontAlgn="auto">
              <a:spcAft>
                <a:spcPts val="0"/>
              </a:spcAft>
              <a:buFont typeface="Arial" pitchFamily="34" charset="0"/>
              <a:buChar char="–"/>
              <a:defRPr/>
            </a:pPr>
            <a:r>
              <a:rPr lang="cs-CZ" dirty="0" smtClean="0"/>
              <a:t>s tím rovněž souvisí, že chce „</a:t>
            </a:r>
            <a:r>
              <a:rPr lang="cs-CZ" b="1" dirty="0" smtClean="0"/>
              <a:t>zanechat stopu</a:t>
            </a:r>
            <a:r>
              <a:rPr lang="cs-CZ" dirty="0" smtClean="0"/>
              <a:t>“, udělat něco specifického, nejlépe po něm pojmenovaného („</a:t>
            </a:r>
            <a:r>
              <a:rPr lang="cs-CZ" dirty="0" err="1" smtClean="0"/>
              <a:t>Topolánkův</a:t>
            </a:r>
            <a:r>
              <a:rPr lang="cs-CZ" dirty="0" smtClean="0"/>
              <a:t> baťoh“, „Janotův balíček“, „</a:t>
            </a:r>
            <a:r>
              <a:rPr lang="cs-CZ" dirty="0" err="1" smtClean="0"/>
              <a:t>Mikova</a:t>
            </a:r>
            <a:r>
              <a:rPr lang="cs-CZ" dirty="0" smtClean="0"/>
              <a:t> zpráva“…)</a:t>
            </a:r>
          </a:p>
          <a:p>
            <a:pPr lvl="1" fontAlgn="auto">
              <a:spcAft>
                <a:spcPts val="0"/>
              </a:spcAft>
              <a:buFont typeface="Arial" pitchFamily="34" charset="0"/>
              <a:buChar char="–"/>
              <a:defRPr/>
            </a:pPr>
            <a:r>
              <a:rPr lang="cs-CZ" dirty="0" smtClean="0"/>
              <a:t>politik nechce v něčem „pokračovat“ nebo něco „podporovat“, chce něco buď (a) </a:t>
            </a:r>
            <a:r>
              <a:rPr lang="cs-CZ" b="1" dirty="0" smtClean="0"/>
              <a:t>začít</a:t>
            </a:r>
            <a:r>
              <a:rPr lang="cs-CZ" dirty="0" smtClean="0"/>
              <a:t>, iniciovat, nebo (b) </a:t>
            </a:r>
            <a:r>
              <a:rPr lang="cs-CZ" b="1" dirty="0" smtClean="0"/>
              <a:t>dokončit</a:t>
            </a:r>
            <a:r>
              <a:rPr lang="cs-CZ" dirty="0" smtClean="0"/>
              <a:t>, odevzdat k užití, nebo konečně (c) </a:t>
            </a:r>
            <a:r>
              <a:rPr lang="cs-CZ" b="1" dirty="0" smtClean="0"/>
              <a:t>zastavit, rozbít</a:t>
            </a:r>
          </a:p>
          <a:p>
            <a:pPr lvl="1" fontAlgn="auto">
              <a:spcAft>
                <a:spcPts val="0"/>
              </a:spcAft>
              <a:buFont typeface="Arial" pitchFamily="34" charset="0"/>
              <a:buChar char="–"/>
              <a:defRPr/>
            </a:pPr>
            <a:r>
              <a:rPr lang="cs-CZ" dirty="0" smtClean="0"/>
              <a:t>na to všechno </a:t>
            </a:r>
            <a:r>
              <a:rPr lang="cs-CZ" b="1" dirty="0" smtClean="0"/>
              <a:t>má nanejvýš 4-5 let </a:t>
            </a:r>
            <a:r>
              <a:rPr lang="cs-CZ" dirty="0" smtClean="0"/>
              <a:t>(spíš ale </a:t>
            </a:r>
            <a:r>
              <a:rPr lang="cs-CZ" b="1" dirty="0" smtClean="0"/>
              <a:t>2</a:t>
            </a:r>
            <a:r>
              <a:rPr lang="cs-CZ" dirty="0" smtClean="0"/>
              <a:t> roky) …</a:t>
            </a:r>
          </a:p>
        </p:txBody>
      </p:sp>
    </p:spTree>
  </p:cSld>
  <p:clrMapOvr>
    <a:masterClrMapping/>
  </p:clrMapOvr>
  <p:transition spd="slow">
    <p:cut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a:xfrm>
            <a:off x="214313" y="274638"/>
            <a:ext cx="8786812" cy="868362"/>
          </a:xfrm>
          <a:solidFill>
            <a:srgbClr val="FFFF00"/>
          </a:solidFill>
        </p:spPr>
        <p:txBody>
          <a:bodyPr/>
          <a:lstStyle/>
          <a:p>
            <a:pPr algn="l"/>
            <a:r>
              <a:rPr lang="cs-CZ" smtClean="0"/>
              <a:t>Jak přesvědčit politiky?	               (3)	      </a:t>
            </a:r>
          </a:p>
        </p:txBody>
      </p:sp>
      <p:sp>
        <p:nvSpPr>
          <p:cNvPr id="3" name="Zástupný symbol pro obsah 2"/>
          <p:cNvSpPr>
            <a:spLocks noGrp="1"/>
          </p:cNvSpPr>
          <p:nvPr>
            <p:ph idx="1"/>
          </p:nvPr>
        </p:nvSpPr>
        <p:spPr>
          <a:xfrm>
            <a:off x="0" y="1214438"/>
            <a:ext cx="9144000" cy="5643562"/>
          </a:xfrm>
        </p:spPr>
        <p:txBody>
          <a:bodyPr rtlCol="0">
            <a:normAutofit lnSpcReduction="10000"/>
          </a:bodyPr>
          <a:lstStyle/>
          <a:p>
            <a:pPr fontAlgn="auto">
              <a:spcAft>
                <a:spcPts val="0"/>
              </a:spcAft>
              <a:buFont typeface="Arial" pitchFamily="34" charset="0"/>
              <a:buChar char="•"/>
              <a:defRPr/>
            </a:pPr>
            <a:r>
              <a:rPr lang="cs-CZ" dirty="0" smtClean="0"/>
              <a:t>Významné faktory pro přesvědčování politiků:</a:t>
            </a:r>
          </a:p>
          <a:p>
            <a:pPr lvl="1" fontAlgn="auto">
              <a:spcAft>
                <a:spcPts val="0"/>
              </a:spcAft>
              <a:buFont typeface="Arial" pitchFamily="34" charset="0"/>
              <a:buChar char="–"/>
              <a:defRPr/>
            </a:pPr>
            <a:r>
              <a:rPr lang="cs-CZ" dirty="0" smtClean="0"/>
              <a:t>politik má obvykle jedno nebo několik </a:t>
            </a:r>
            <a:r>
              <a:rPr lang="cs-CZ" b="1" dirty="0" smtClean="0"/>
              <a:t>„svých“ témat</a:t>
            </a:r>
            <a:r>
              <a:rPr lang="cs-CZ" dirty="0" smtClean="0"/>
              <a:t>, o kterých se domnívá (někdy právem) že jim rozumí. Bourat toto přesvědčení obvykle nevede k cíli.</a:t>
            </a:r>
          </a:p>
          <a:p>
            <a:pPr lvl="1" fontAlgn="auto">
              <a:spcAft>
                <a:spcPts val="0"/>
              </a:spcAft>
              <a:buFont typeface="Arial" pitchFamily="34" charset="0"/>
              <a:buChar char="–"/>
              <a:defRPr/>
            </a:pPr>
            <a:r>
              <a:rPr lang="cs-CZ" dirty="0" smtClean="0"/>
              <a:t>k ostatním tématům má politik : </a:t>
            </a:r>
          </a:p>
          <a:p>
            <a:pPr marL="1371600" lvl="2" indent="-457200" fontAlgn="auto">
              <a:spcAft>
                <a:spcPts val="0"/>
              </a:spcAft>
              <a:buFont typeface="+mj-lt"/>
              <a:buAutoNum type="alphaLcParenR"/>
              <a:defRPr/>
            </a:pPr>
            <a:r>
              <a:rPr lang="cs-CZ" dirty="0" smtClean="0"/>
              <a:t>buďto zcela nevšímavý postoj, </a:t>
            </a:r>
            <a:r>
              <a:rPr lang="cs-CZ" b="1" dirty="0" smtClean="0"/>
              <a:t>jsou mu jedno </a:t>
            </a:r>
            <a:r>
              <a:rPr lang="cs-CZ" dirty="0" smtClean="0"/>
              <a:t>a koná podle </a:t>
            </a:r>
            <a:r>
              <a:rPr lang="cs-CZ" b="1" dirty="0" smtClean="0"/>
              <a:t>kolegů, kamarádů, momentální nálady či výhodnosti, pokynů šéfů</a:t>
            </a:r>
            <a:r>
              <a:rPr lang="cs-CZ" dirty="0" smtClean="0"/>
              <a:t> nebo </a:t>
            </a:r>
            <a:r>
              <a:rPr lang="cs-CZ" b="1" dirty="0" smtClean="0"/>
              <a:t>nekoná </a:t>
            </a:r>
            <a:r>
              <a:rPr lang="cs-CZ" dirty="0" smtClean="0"/>
              <a:t>vůbec</a:t>
            </a:r>
          </a:p>
          <a:p>
            <a:pPr marL="1371600" lvl="2" indent="-457200" fontAlgn="auto">
              <a:spcAft>
                <a:spcPts val="0"/>
              </a:spcAft>
              <a:buFont typeface="+mj-lt"/>
              <a:buAutoNum type="alphaLcParenR"/>
              <a:defRPr/>
            </a:pPr>
            <a:r>
              <a:rPr lang="cs-CZ" dirty="0" smtClean="0"/>
              <a:t>nebo </a:t>
            </a:r>
            <a:r>
              <a:rPr lang="cs-CZ" b="1" dirty="0" smtClean="0"/>
              <a:t>poradce</a:t>
            </a:r>
            <a:r>
              <a:rPr lang="cs-CZ" dirty="0" smtClean="0"/>
              <a:t>, který/kteří ho v dané věci přímo ovlivňuje/í</a:t>
            </a:r>
            <a:endParaRPr lang="cs-CZ" b="1" dirty="0" smtClean="0"/>
          </a:p>
          <a:p>
            <a:pPr marL="1371600" lvl="2" indent="-457200" fontAlgn="auto">
              <a:spcAft>
                <a:spcPts val="0"/>
              </a:spcAft>
              <a:buFont typeface="+mj-lt"/>
              <a:buAutoNum type="alphaLcParenR"/>
              <a:defRPr/>
            </a:pPr>
            <a:r>
              <a:rPr lang="cs-CZ" dirty="0" smtClean="0"/>
              <a:t>případně </a:t>
            </a:r>
            <a:r>
              <a:rPr lang="cs-CZ" b="1" dirty="0" smtClean="0"/>
              <a:t>šedou eminenci</a:t>
            </a:r>
            <a:r>
              <a:rPr lang="cs-CZ" dirty="0" smtClean="0"/>
              <a:t>, která dělá v zásadě totéž co poradci, avšak dotyčný o tom moc neví (časté u ministrů)</a:t>
            </a:r>
          </a:p>
          <a:p>
            <a:pPr marL="971550" lvl="1" indent="-457200" fontAlgn="auto">
              <a:spcAft>
                <a:spcPts val="0"/>
              </a:spcAft>
              <a:buFont typeface="Arial" pitchFamily="34" charset="0"/>
              <a:buNone/>
              <a:defRPr/>
            </a:pPr>
            <a:r>
              <a:rPr lang="cs-CZ" dirty="0" smtClean="0"/>
              <a:t>   	v těchto případech je nutné se obracet na </a:t>
            </a:r>
            <a:r>
              <a:rPr lang="cs-CZ" b="1" dirty="0" smtClean="0"/>
              <a:t>skutečné tvůrce názoru</a:t>
            </a:r>
            <a:r>
              <a:rPr lang="cs-CZ" dirty="0" smtClean="0"/>
              <a:t>, nikoliv přímo na politika</a:t>
            </a:r>
          </a:p>
        </p:txBody>
      </p:sp>
    </p:spTree>
  </p:cSld>
  <p:clrMapOvr>
    <a:masterClrMapping/>
  </p:clrMapOvr>
  <p:transition spd="slow">
    <p:cut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a:xfrm>
            <a:off x="214313" y="274638"/>
            <a:ext cx="8786812" cy="868362"/>
          </a:xfrm>
          <a:solidFill>
            <a:srgbClr val="FFFF00"/>
          </a:solidFill>
        </p:spPr>
        <p:txBody>
          <a:bodyPr/>
          <a:lstStyle/>
          <a:p>
            <a:pPr algn="l"/>
            <a:r>
              <a:rPr lang="cs-CZ" smtClean="0"/>
              <a:t>Jak přesvědčit politiky?	               (4)	      </a:t>
            </a:r>
          </a:p>
        </p:txBody>
      </p:sp>
      <p:sp>
        <p:nvSpPr>
          <p:cNvPr id="24579" name="Zástupný symbol pro obsah 2"/>
          <p:cNvSpPr>
            <a:spLocks noGrp="1"/>
          </p:cNvSpPr>
          <p:nvPr>
            <p:ph idx="1"/>
          </p:nvPr>
        </p:nvSpPr>
        <p:spPr>
          <a:xfrm>
            <a:off x="0" y="1214438"/>
            <a:ext cx="9144000" cy="5643562"/>
          </a:xfrm>
        </p:spPr>
        <p:txBody>
          <a:bodyPr/>
          <a:lstStyle/>
          <a:p>
            <a:r>
              <a:rPr lang="cs-CZ" smtClean="0"/>
              <a:t>Významné faktory pro přesvědčování politiků:</a:t>
            </a:r>
          </a:p>
          <a:p>
            <a:pPr lvl="1"/>
            <a:r>
              <a:rPr lang="cs-CZ" smtClean="0"/>
              <a:t>politik je rád </a:t>
            </a:r>
            <a:r>
              <a:rPr lang="cs-CZ" b="1" smtClean="0"/>
              <a:t>chválen</a:t>
            </a:r>
            <a:r>
              <a:rPr lang="cs-CZ" smtClean="0"/>
              <a:t>, nejlépe za konkrétní kroky které učinil. Je proto vhodné o nich vědět a hledat jejich vazby k prosazované věci</a:t>
            </a:r>
          </a:p>
          <a:p>
            <a:pPr lvl="1"/>
            <a:r>
              <a:rPr lang="cs-CZ" b="1" smtClean="0"/>
              <a:t>přelstít nebo podvést </a:t>
            </a:r>
            <a:r>
              <a:rPr lang="cs-CZ" smtClean="0"/>
              <a:t>lze obvykle jen hloupého politika. Jsou pravda i takoví, obvykle se však </a:t>
            </a:r>
            <a:r>
              <a:rPr lang="cs-CZ" b="1" smtClean="0"/>
              <a:t>nefér hra nevyplácí</a:t>
            </a:r>
            <a:r>
              <a:rPr lang="cs-CZ" smtClean="0"/>
              <a:t>! Jednou podvedeného politika, který na to přišel už nikdy o ničem nepřesvědčíte, a nejspíš vám to v nějaké podobě vrátí</a:t>
            </a:r>
          </a:p>
          <a:p>
            <a:pPr lvl="1"/>
            <a:r>
              <a:rPr lang="cs-CZ" smtClean="0"/>
              <a:t>totéž platí o „</a:t>
            </a:r>
            <a:r>
              <a:rPr lang="cs-CZ" b="1" smtClean="0"/>
              <a:t>převálcování silou</a:t>
            </a:r>
            <a:r>
              <a:rPr lang="cs-CZ" smtClean="0"/>
              <a:t>“. tento postup někdy vede rychle k cíli, kumuluje ale </a:t>
            </a:r>
            <a:r>
              <a:rPr lang="cs-CZ" b="1" smtClean="0"/>
              <a:t>negativní emoce </a:t>
            </a:r>
            <a:r>
              <a:rPr lang="cs-CZ" smtClean="0"/>
              <a:t>a následně generuje systematickou odplatu (oko za oko..)</a:t>
            </a:r>
          </a:p>
        </p:txBody>
      </p:sp>
    </p:spTree>
  </p:cSld>
  <p:clrMapOvr>
    <a:masterClrMapping/>
  </p:clrMapOvr>
  <p:transition spd="slow">
    <p:cut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p:cNvSpPr>
            <a:spLocks noGrp="1"/>
          </p:cNvSpPr>
          <p:nvPr>
            <p:ph type="title"/>
          </p:nvPr>
        </p:nvSpPr>
        <p:spPr>
          <a:xfrm>
            <a:off x="214313" y="274638"/>
            <a:ext cx="8786812" cy="868362"/>
          </a:xfrm>
          <a:solidFill>
            <a:srgbClr val="FFFF00"/>
          </a:solidFill>
        </p:spPr>
        <p:txBody>
          <a:bodyPr/>
          <a:lstStyle/>
          <a:p>
            <a:pPr algn="l"/>
            <a:r>
              <a:rPr lang="cs-CZ" smtClean="0"/>
              <a:t>Jak přesvědčit politiky?	               (5)	      </a:t>
            </a:r>
          </a:p>
        </p:txBody>
      </p:sp>
      <p:sp>
        <p:nvSpPr>
          <p:cNvPr id="3" name="Zástupný symbol pro obsah 2"/>
          <p:cNvSpPr>
            <a:spLocks noGrp="1"/>
          </p:cNvSpPr>
          <p:nvPr>
            <p:ph idx="1"/>
          </p:nvPr>
        </p:nvSpPr>
        <p:spPr>
          <a:xfrm>
            <a:off x="214313" y="1214438"/>
            <a:ext cx="8929687" cy="5643562"/>
          </a:xfrm>
        </p:spPr>
        <p:txBody>
          <a:bodyPr rtlCol="0">
            <a:normAutofit fontScale="85000" lnSpcReduction="10000"/>
          </a:bodyPr>
          <a:lstStyle/>
          <a:p>
            <a:pPr fontAlgn="auto">
              <a:spcAft>
                <a:spcPts val="0"/>
              </a:spcAft>
              <a:buFont typeface="Arial" pitchFamily="34" charset="0"/>
              <a:buNone/>
              <a:defRPr/>
            </a:pPr>
            <a:r>
              <a:rPr lang="cs-CZ" dirty="0" smtClean="0"/>
              <a:t>Úhrnem:</a:t>
            </a:r>
          </a:p>
          <a:p>
            <a:pPr fontAlgn="auto">
              <a:spcAft>
                <a:spcPts val="0"/>
              </a:spcAft>
              <a:buFont typeface="Arial" pitchFamily="34" charset="0"/>
              <a:buChar char="•"/>
              <a:defRPr/>
            </a:pPr>
            <a:r>
              <a:rPr lang="cs-CZ" dirty="0" smtClean="0"/>
              <a:t>ukažte politikovi že máte konkrétní, dosažitelný cíl v době jeho působení</a:t>
            </a:r>
          </a:p>
          <a:p>
            <a:pPr fontAlgn="auto">
              <a:spcAft>
                <a:spcPts val="0"/>
              </a:spcAft>
              <a:buFont typeface="Arial" pitchFamily="34" charset="0"/>
              <a:buChar char="•"/>
              <a:defRPr/>
            </a:pPr>
            <a:r>
              <a:rPr lang="cs-CZ" dirty="0" smtClean="0"/>
              <a:t>přesvědčte ho, že jeho dosažení mu zajistí:</a:t>
            </a:r>
          </a:p>
          <a:p>
            <a:pPr lvl="1" fontAlgn="auto">
              <a:spcAft>
                <a:spcPts val="0"/>
              </a:spcAft>
              <a:buFont typeface="Arial" pitchFamily="34" charset="0"/>
              <a:buChar char="–"/>
              <a:defRPr/>
            </a:pPr>
            <a:r>
              <a:rPr lang="cs-CZ" dirty="0" smtClean="0"/>
              <a:t>popularitu (bude tím známý)</a:t>
            </a:r>
          </a:p>
          <a:p>
            <a:pPr lvl="1" fontAlgn="auto">
              <a:spcAft>
                <a:spcPts val="0"/>
              </a:spcAft>
              <a:buFont typeface="Arial" pitchFamily="34" charset="0"/>
              <a:buChar char="–"/>
              <a:defRPr/>
            </a:pPr>
            <a:r>
              <a:rPr lang="cs-CZ" dirty="0" smtClean="0"/>
              <a:t>znovuzvolení (získá nebo udrží si voliče)</a:t>
            </a:r>
          </a:p>
          <a:p>
            <a:pPr fontAlgn="auto">
              <a:spcAft>
                <a:spcPts val="0"/>
              </a:spcAft>
              <a:buFont typeface="Arial" pitchFamily="34" charset="0"/>
              <a:buChar char="•"/>
              <a:defRPr/>
            </a:pPr>
            <a:r>
              <a:rPr lang="cs-CZ" dirty="0" smtClean="0"/>
              <a:t>přesvědčte ho, že pasivita v této věci se mu nevyplatí (ztratí kredit, voliče, renomé…)</a:t>
            </a:r>
          </a:p>
          <a:p>
            <a:pPr fontAlgn="auto">
              <a:spcAft>
                <a:spcPts val="0"/>
              </a:spcAft>
              <a:buFont typeface="Arial" pitchFamily="34" charset="0"/>
              <a:buChar char="•"/>
              <a:defRPr/>
            </a:pPr>
            <a:r>
              <a:rPr lang="cs-CZ" dirty="0" smtClean="0"/>
              <a:t>pokud to jde, ukažte že návrh navazuje na jeho předchozí aktivity</a:t>
            </a:r>
          </a:p>
          <a:p>
            <a:pPr fontAlgn="auto">
              <a:spcAft>
                <a:spcPts val="0"/>
              </a:spcAft>
              <a:buFont typeface="Arial" pitchFamily="34" charset="0"/>
              <a:buChar char="•"/>
              <a:defRPr/>
            </a:pPr>
            <a:r>
              <a:rPr lang="cs-CZ" dirty="0" smtClean="0"/>
              <a:t>nelžete, nepodvádějte, nevyvíjejte nátlak, nevydírejte</a:t>
            </a:r>
          </a:p>
          <a:p>
            <a:pPr fontAlgn="auto">
              <a:spcAft>
                <a:spcPts val="0"/>
              </a:spcAft>
              <a:buFont typeface="Arial" pitchFamily="34" charset="0"/>
              <a:buChar char="•"/>
              <a:defRPr/>
            </a:pPr>
            <a:r>
              <a:rPr lang="cs-CZ" dirty="0" smtClean="0"/>
              <a:t>nechtějte nemožné (např. aby vše pochopil, aby šel hlavou proti zdi, proti své kariéře či příjmům, proti svým voličům)</a:t>
            </a:r>
          </a:p>
        </p:txBody>
      </p:sp>
    </p:spTree>
  </p:cSld>
  <p:clrMapOvr>
    <a:masterClrMapping/>
  </p:clrMapOvr>
  <p:transition spd="slow">
    <p:cut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p:nvPr>
        </p:nvSpPr>
        <p:spPr>
          <a:xfrm>
            <a:off x="457200" y="1857375"/>
            <a:ext cx="5400675" cy="3429000"/>
          </a:xfrm>
        </p:spPr>
        <p:txBody>
          <a:bodyPr/>
          <a:lstStyle/>
          <a:p>
            <a:pPr algn="l"/>
            <a:r>
              <a:rPr lang="cs-CZ" smtClean="0"/>
              <a:t>Otázky?</a:t>
            </a:r>
            <a:br>
              <a:rPr lang="cs-CZ" smtClean="0"/>
            </a:br>
            <a:r>
              <a:rPr lang="cs-CZ" smtClean="0"/>
              <a:t>Komentáře?</a:t>
            </a:r>
            <a:br>
              <a:rPr lang="cs-CZ" smtClean="0"/>
            </a:br>
            <a:r>
              <a:rPr lang="cs-CZ" smtClean="0"/>
              <a:t/>
            </a:r>
            <a:br>
              <a:rPr lang="cs-CZ" smtClean="0"/>
            </a:br>
            <a:endParaRPr lang="cs-CZ" smtClean="0"/>
          </a:p>
        </p:txBody>
      </p:sp>
      <p:grpSp>
        <p:nvGrpSpPr>
          <p:cNvPr id="26627" name="Skupina 29"/>
          <p:cNvGrpSpPr>
            <a:grpSpLocks/>
          </p:cNvGrpSpPr>
          <p:nvPr/>
        </p:nvGrpSpPr>
        <p:grpSpPr bwMode="auto">
          <a:xfrm>
            <a:off x="6215063" y="1571625"/>
            <a:ext cx="2571750" cy="1214438"/>
            <a:chOff x="285720" y="2714620"/>
            <a:chExt cx="8572560" cy="3289537"/>
          </a:xfrm>
        </p:grpSpPr>
        <p:sp>
          <p:nvSpPr>
            <p:cNvPr id="5" name="TextovéPole 4"/>
            <p:cNvSpPr txBox="1"/>
            <p:nvPr/>
          </p:nvSpPr>
          <p:spPr>
            <a:xfrm>
              <a:off x="1931438" y="3643430"/>
              <a:ext cx="1068924" cy="645007"/>
            </a:xfrm>
            <a:prstGeom prst="rect">
              <a:avLst/>
            </a:prstGeom>
            <a:solidFill>
              <a:schemeClr val="accent6">
                <a:lumMod val="40000"/>
                <a:lumOff val="60000"/>
              </a:schemeClr>
            </a:solidFill>
            <a:ln>
              <a:solidFill>
                <a:schemeClr val="tx1"/>
              </a:solidFill>
            </a:ln>
          </p:spPr>
          <p:txBody>
            <a:bodyPr>
              <a:spAutoFit/>
            </a:bodyPr>
            <a:lstStyle/>
            <a:p>
              <a:pPr fontAlgn="auto">
                <a:spcBef>
                  <a:spcPts val="0"/>
                </a:spcBef>
                <a:spcAft>
                  <a:spcPts val="0"/>
                </a:spcAft>
                <a:defRPr/>
              </a:pPr>
              <a:endParaRPr lang="cs-CZ" dirty="0">
                <a:latin typeface="+mn-lt"/>
                <a:cs typeface="+mn-cs"/>
              </a:endParaRPr>
            </a:p>
            <a:p>
              <a:pPr fontAlgn="auto">
                <a:spcBef>
                  <a:spcPts val="0"/>
                </a:spcBef>
                <a:spcAft>
                  <a:spcPts val="0"/>
                </a:spcAft>
                <a:defRPr/>
              </a:pPr>
              <a:endParaRPr lang="cs-CZ" dirty="0">
                <a:latin typeface="+mn-lt"/>
                <a:cs typeface="+mn-cs"/>
              </a:endParaRPr>
            </a:p>
          </p:txBody>
        </p:sp>
        <p:sp>
          <p:nvSpPr>
            <p:cNvPr id="26629" name="TextovéPole 5"/>
            <p:cNvSpPr txBox="1">
              <a:spLocks noChangeArrowheads="1"/>
            </p:cNvSpPr>
            <p:nvPr/>
          </p:nvSpPr>
          <p:spPr bwMode="auto">
            <a:xfrm>
              <a:off x="3428992" y="2714620"/>
              <a:ext cx="1500198" cy="646331"/>
            </a:xfrm>
            <a:prstGeom prst="rect">
              <a:avLst/>
            </a:prstGeom>
            <a:solidFill>
              <a:srgbClr val="FFFF00"/>
            </a:solidFill>
            <a:ln w="9525">
              <a:solidFill>
                <a:schemeClr val="tx1"/>
              </a:solidFill>
              <a:miter lim="800000"/>
              <a:headEnd/>
              <a:tailEnd/>
            </a:ln>
          </p:spPr>
          <p:txBody>
            <a:bodyPr>
              <a:spAutoFit/>
            </a:bodyPr>
            <a:lstStyle/>
            <a:p>
              <a:endParaRPr lang="cs-CZ">
                <a:latin typeface="Calibri" pitchFamily="34" charset="0"/>
              </a:endParaRPr>
            </a:p>
            <a:p>
              <a:endParaRPr lang="cs-CZ">
                <a:latin typeface="Calibri" pitchFamily="34" charset="0"/>
              </a:endParaRPr>
            </a:p>
          </p:txBody>
        </p:sp>
        <p:sp>
          <p:nvSpPr>
            <p:cNvPr id="26630" name="TextovéPole 6"/>
            <p:cNvSpPr txBox="1">
              <a:spLocks noChangeArrowheads="1"/>
            </p:cNvSpPr>
            <p:nvPr/>
          </p:nvSpPr>
          <p:spPr bwMode="auto">
            <a:xfrm>
              <a:off x="5500694" y="3929066"/>
              <a:ext cx="1857388" cy="369332"/>
            </a:xfrm>
            <a:prstGeom prst="rect">
              <a:avLst/>
            </a:prstGeom>
            <a:solidFill>
              <a:srgbClr val="FFFF00"/>
            </a:solidFill>
            <a:ln w="9525">
              <a:solidFill>
                <a:schemeClr val="tx1"/>
              </a:solidFill>
              <a:miter lim="800000"/>
              <a:headEnd/>
              <a:tailEnd/>
            </a:ln>
          </p:spPr>
          <p:txBody>
            <a:bodyPr>
              <a:spAutoFit/>
            </a:bodyPr>
            <a:lstStyle/>
            <a:p>
              <a:endParaRPr lang="en-GB">
                <a:latin typeface="Calibri" pitchFamily="34" charset="0"/>
              </a:endParaRPr>
            </a:p>
          </p:txBody>
        </p:sp>
        <p:sp>
          <p:nvSpPr>
            <p:cNvPr id="26631" name="TextovéPole 7"/>
            <p:cNvSpPr txBox="1">
              <a:spLocks noChangeArrowheads="1"/>
            </p:cNvSpPr>
            <p:nvPr/>
          </p:nvSpPr>
          <p:spPr bwMode="auto">
            <a:xfrm>
              <a:off x="5245938" y="5357826"/>
              <a:ext cx="1357322" cy="646331"/>
            </a:xfrm>
            <a:prstGeom prst="rect">
              <a:avLst/>
            </a:prstGeom>
            <a:solidFill>
              <a:srgbClr val="FFFF00"/>
            </a:solidFill>
            <a:ln w="9525">
              <a:solidFill>
                <a:schemeClr val="tx1"/>
              </a:solidFill>
              <a:miter lim="800000"/>
              <a:headEnd/>
              <a:tailEnd/>
            </a:ln>
          </p:spPr>
          <p:txBody>
            <a:bodyPr>
              <a:spAutoFit/>
            </a:bodyPr>
            <a:lstStyle/>
            <a:p>
              <a:endParaRPr lang="cs-CZ">
                <a:latin typeface="Calibri" pitchFamily="34" charset="0"/>
              </a:endParaRPr>
            </a:p>
            <a:p>
              <a:endParaRPr lang="cs-CZ">
                <a:latin typeface="Calibri" pitchFamily="34" charset="0"/>
              </a:endParaRPr>
            </a:p>
          </p:txBody>
        </p:sp>
        <p:sp>
          <p:nvSpPr>
            <p:cNvPr id="26632" name="TextovéPole 8"/>
            <p:cNvSpPr txBox="1">
              <a:spLocks noChangeArrowheads="1"/>
            </p:cNvSpPr>
            <p:nvPr/>
          </p:nvSpPr>
          <p:spPr bwMode="auto">
            <a:xfrm>
              <a:off x="2571736" y="5357826"/>
              <a:ext cx="1714512" cy="646331"/>
            </a:xfrm>
            <a:prstGeom prst="rect">
              <a:avLst/>
            </a:prstGeom>
            <a:solidFill>
              <a:srgbClr val="FFFF00"/>
            </a:solidFill>
            <a:ln w="9525">
              <a:solidFill>
                <a:schemeClr val="tx1"/>
              </a:solidFill>
              <a:miter lim="800000"/>
              <a:headEnd/>
              <a:tailEnd/>
            </a:ln>
          </p:spPr>
          <p:txBody>
            <a:bodyPr>
              <a:spAutoFit/>
            </a:bodyPr>
            <a:lstStyle/>
            <a:p>
              <a:endParaRPr lang="cs-CZ">
                <a:latin typeface="Calibri" pitchFamily="34" charset="0"/>
              </a:endParaRPr>
            </a:p>
            <a:p>
              <a:endParaRPr lang="cs-CZ">
                <a:latin typeface="Calibri" pitchFamily="34" charset="0"/>
              </a:endParaRPr>
            </a:p>
          </p:txBody>
        </p:sp>
        <p:sp>
          <p:nvSpPr>
            <p:cNvPr id="26633" name="TextovéPole 9"/>
            <p:cNvSpPr txBox="1">
              <a:spLocks noChangeArrowheads="1"/>
            </p:cNvSpPr>
            <p:nvPr/>
          </p:nvSpPr>
          <p:spPr bwMode="auto">
            <a:xfrm>
              <a:off x="3428992" y="4214818"/>
              <a:ext cx="1454244" cy="646331"/>
            </a:xfrm>
            <a:prstGeom prst="rect">
              <a:avLst/>
            </a:prstGeom>
            <a:solidFill>
              <a:srgbClr val="FFC000"/>
            </a:solidFill>
            <a:ln w="9525">
              <a:solidFill>
                <a:schemeClr val="tx1"/>
              </a:solidFill>
              <a:miter lim="800000"/>
              <a:headEnd/>
              <a:tailEnd/>
            </a:ln>
          </p:spPr>
          <p:txBody>
            <a:bodyPr wrap="none">
              <a:spAutoFit/>
            </a:bodyPr>
            <a:lstStyle/>
            <a:p>
              <a:r>
                <a:rPr lang="cs-CZ">
                  <a:latin typeface="Calibri" pitchFamily="34" charset="0"/>
                </a:rPr>
                <a:t>                        </a:t>
              </a:r>
            </a:p>
            <a:p>
              <a:endParaRPr lang="cs-CZ">
                <a:latin typeface="Calibri" pitchFamily="34" charset="0"/>
              </a:endParaRPr>
            </a:p>
          </p:txBody>
        </p:sp>
        <p:sp>
          <p:nvSpPr>
            <p:cNvPr id="11" name="Šipka doprava 10"/>
            <p:cNvSpPr/>
            <p:nvPr/>
          </p:nvSpPr>
          <p:spPr>
            <a:xfrm>
              <a:off x="285720" y="3716532"/>
              <a:ext cx="1502844" cy="567606"/>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dirty="0"/>
            </a:p>
          </p:txBody>
        </p:sp>
        <p:sp>
          <p:nvSpPr>
            <p:cNvPr id="12" name="Šipka doprava 11"/>
            <p:cNvSpPr/>
            <p:nvPr/>
          </p:nvSpPr>
          <p:spPr>
            <a:xfrm rot="19444326">
              <a:off x="2566443" y="2998423"/>
              <a:ext cx="825506" cy="4816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3" name="Šipka doprava 12"/>
            <p:cNvSpPr/>
            <p:nvPr/>
          </p:nvSpPr>
          <p:spPr>
            <a:xfrm rot="2261563">
              <a:off x="4947709" y="3170425"/>
              <a:ext cx="1185342" cy="477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5" name="Šipka doprava 14"/>
            <p:cNvSpPr/>
            <p:nvPr/>
          </p:nvSpPr>
          <p:spPr>
            <a:xfrm rot="10800000">
              <a:off x="4360332" y="5501050"/>
              <a:ext cx="783172" cy="4988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7" name="Šipka doprava 16"/>
            <p:cNvSpPr/>
            <p:nvPr/>
          </p:nvSpPr>
          <p:spPr>
            <a:xfrm>
              <a:off x="7429520" y="3858432"/>
              <a:ext cx="1428760" cy="64070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dirty="0"/>
            </a:p>
          </p:txBody>
        </p:sp>
        <p:cxnSp>
          <p:nvCxnSpPr>
            <p:cNvPr id="31" name="Pravoúhlá spojovací čára 30"/>
            <p:cNvCxnSpPr/>
            <p:nvPr/>
          </p:nvCxnSpPr>
          <p:spPr>
            <a:xfrm rot="10800000" flipV="1">
              <a:off x="4931836" y="4142235"/>
              <a:ext cx="571504" cy="288104"/>
            </a:xfrm>
            <a:prstGeom prst="bentConnector3">
              <a:avLst>
                <a:gd name="adj1" fmla="val 33729"/>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8" name="Pravoúhlá spojovací čára 37"/>
            <p:cNvCxnSpPr/>
            <p:nvPr/>
          </p:nvCxnSpPr>
          <p:spPr>
            <a:xfrm rot="10800000" flipV="1">
              <a:off x="4931836" y="4357238"/>
              <a:ext cx="2926310" cy="356905"/>
            </a:xfrm>
            <a:prstGeom prst="bentConnector3">
              <a:avLst>
                <a:gd name="adj1" fmla="val -268"/>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4" name="Šipka doprava 13"/>
            <p:cNvSpPr/>
            <p:nvPr/>
          </p:nvSpPr>
          <p:spPr>
            <a:xfrm rot="6942522">
              <a:off x="5554704" y="4618742"/>
              <a:ext cx="1019112" cy="4445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cxnSp>
          <p:nvCxnSpPr>
            <p:cNvPr id="48" name="Pravoúhlá spojovací čára 47"/>
            <p:cNvCxnSpPr/>
            <p:nvPr/>
          </p:nvCxnSpPr>
          <p:spPr>
            <a:xfrm>
              <a:off x="788430" y="4215338"/>
              <a:ext cx="2640562" cy="498805"/>
            </a:xfrm>
            <a:prstGeom prst="bentConnector3">
              <a:avLst>
                <a:gd name="adj1" fmla="val -426"/>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6" name="Šipka doprava 15"/>
            <p:cNvSpPr/>
            <p:nvPr/>
          </p:nvSpPr>
          <p:spPr>
            <a:xfrm rot="14131850">
              <a:off x="2326433" y="4528775"/>
              <a:ext cx="1062110" cy="486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cxnSp>
          <p:nvCxnSpPr>
            <p:cNvPr id="56" name="Pravoúhlá spojovací čára 55"/>
            <p:cNvCxnSpPr/>
            <p:nvPr/>
          </p:nvCxnSpPr>
          <p:spPr>
            <a:xfrm rot="10800000">
              <a:off x="4429122" y="4856043"/>
              <a:ext cx="809632" cy="571908"/>
            </a:xfrm>
            <a:prstGeom prst="bentConnector3">
              <a:avLst>
                <a:gd name="adj1" fmla="val 9978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1" name="Šipka dolů 60"/>
            <p:cNvSpPr/>
            <p:nvPr/>
          </p:nvSpPr>
          <p:spPr>
            <a:xfrm>
              <a:off x="3645950" y="4929145"/>
              <a:ext cx="354546" cy="43000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2" name="Šipka dolů 61"/>
            <p:cNvSpPr/>
            <p:nvPr/>
          </p:nvSpPr>
          <p:spPr>
            <a:xfrm rot="12357405">
              <a:off x="6434680" y="4318539"/>
              <a:ext cx="216958" cy="96750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3" name="Šipka dolů 62"/>
            <p:cNvSpPr/>
            <p:nvPr/>
          </p:nvSpPr>
          <p:spPr>
            <a:xfrm rot="7763345">
              <a:off x="3111968" y="3813972"/>
              <a:ext cx="279502" cy="42862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4" name="Šipka dolů 63"/>
            <p:cNvSpPr/>
            <p:nvPr/>
          </p:nvSpPr>
          <p:spPr>
            <a:xfrm rot="18615006">
              <a:off x="4885847" y="4861039"/>
              <a:ext cx="266603" cy="56621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grpSp>
    </p:spTree>
  </p:cSld>
  <p:clrMapOvr>
    <a:masterClrMapping/>
  </p:clrMapOvr>
  <p:transition spd="slow">
    <p:cut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438" y="274638"/>
            <a:ext cx="8929687" cy="1143000"/>
          </a:xfrm>
          <a:solidFill>
            <a:srgbClr val="FFFF00"/>
          </a:solidFill>
        </p:spPr>
        <p:txBody>
          <a:bodyPr rtlCol="0">
            <a:normAutofit fontScale="90000"/>
          </a:bodyPr>
          <a:lstStyle/>
          <a:p>
            <a:pPr algn="l" fontAlgn="auto">
              <a:spcAft>
                <a:spcPts val="0"/>
              </a:spcAft>
              <a:defRPr/>
            </a:pPr>
            <a:r>
              <a:rPr lang="cs-CZ" dirty="0" smtClean="0"/>
              <a:t>Jak je to s tím Bruselem? </a:t>
            </a:r>
            <a:br>
              <a:rPr lang="cs-CZ" dirty="0" smtClean="0"/>
            </a:br>
            <a:r>
              <a:rPr lang="cs-CZ" sz="3600" dirty="0" smtClean="0"/>
              <a:t>(…nedá se nic dělat, Brusel nám nařídil…)	        (1)</a:t>
            </a:r>
          </a:p>
        </p:txBody>
      </p:sp>
      <p:sp>
        <p:nvSpPr>
          <p:cNvPr id="27651" name="Zástupný symbol pro obsah 2"/>
          <p:cNvSpPr>
            <a:spLocks noGrp="1"/>
          </p:cNvSpPr>
          <p:nvPr>
            <p:ph idx="1"/>
          </p:nvPr>
        </p:nvSpPr>
        <p:spPr>
          <a:xfrm>
            <a:off x="214313" y="1600200"/>
            <a:ext cx="8715375" cy="4972050"/>
          </a:xfrm>
        </p:spPr>
        <p:txBody>
          <a:bodyPr/>
          <a:lstStyle/>
          <a:p>
            <a:r>
              <a:rPr lang="cs-CZ" sz="4000" b="1" smtClean="0"/>
              <a:t>Zlaté pravidlo evropské politiky:</a:t>
            </a:r>
          </a:p>
          <a:p>
            <a:pPr>
              <a:buFont typeface="Arial" charset="0"/>
              <a:buNone/>
            </a:pPr>
            <a:r>
              <a:rPr lang="cs-CZ" smtClean="0"/>
              <a:t>	(a) </a:t>
            </a:r>
            <a:r>
              <a:rPr lang="cs-CZ" b="1" smtClean="0"/>
              <a:t>všechno dobré</a:t>
            </a:r>
            <a:r>
              <a:rPr lang="cs-CZ" smtClean="0"/>
              <a:t>, oblíbené, veřejnosti oceňované a úspěšné vzniklo díky činnosti národní (místní, regionální atd.) politické reprezentace, </a:t>
            </a:r>
            <a:r>
              <a:rPr lang="cs-CZ" b="1" smtClean="0"/>
              <a:t>TO JSME UDĚLALI MY</a:t>
            </a:r>
          </a:p>
          <a:p>
            <a:pPr>
              <a:buFont typeface="Arial" charset="0"/>
              <a:buNone/>
            </a:pPr>
            <a:r>
              <a:rPr lang="cs-CZ" smtClean="0"/>
              <a:t>	(b) </a:t>
            </a:r>
            <a:r>
              <a:rPr lang="cs-CZ" b="1" smtClean="0"/>
              <a:t>všechno špatné</a:t>
            </a:r>
            <a:r>
              <a:rPr lang="cs-CZ" smtClean="0"/>
              <a:t>, neoblíbené, veřejností proklínané a nepříjemné je důsledkem požadavků nemožných bruselských (pražských,..atd.) byrokratů, </a:t>
            </a:r>
            <a:r>
              <a:rPr lang="cs-CZ" b="1" smtClean="0"/>
              <a:t>ZA TO MŮŽE BRUSEL (ONI) </a:t>
            </a:r>
          </a:p>
        </p:txBody>
      </p:sp>
    </p:spTree>
  </p:cSld>
  <p:clrMapOvr>
    <a:masterClrMapping/>
  </p:clrMapOvr>
  <p:transition spd="slow">
    <p:cut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438" y="274638"/>
            <a:ext cx="8929687" cy="1143000"/>
          </a:xfrm>
          <a:solidFill>
            <a:srgbClr val="FFFF00"/>
          </a:solidFill>
        </p:spPr>
        <p:txBody>
          <a:bodyPr rtlCol="0">
            <a:normAutofit fontScale="90000"/>
          </a:bodyPr>
          <a:lstStyle/>
          <a:p>
            <a:pPr algn="l" fontAlgn="auto">
              <a:spcAft>
                <a:spcPts val="0"/>
              </a:spcAft>
              <a:defRPr/>
            </a:pPr>
            <a:r>
              <a:rPr lang="cs-CZ" dirty="0" smtClean="0"/>
              <a:t>Jak je to s tím Bruselem? </a:t>
            </a:r>
            <a:br>
              <a:rPr lang="cs-CZ" dirty="0" smtClean="0"/>
            </a:br>
            <a:r>
              <a:rPr lang="cs-CZ" sz="3600" dirty="0" smtClean="0"/>
              <a:t>(…nedá se nic dělat, Brusel nám nařídil…)	        (2)</a:t>
            </a:r>
          </a:p>
        </p:txBody>
      </p:sp>
      <p:sp>
        <p:nvSpPr>
          <p:cNvPr id="3" name="Zástupný symbol pro obsah 2"/>
          <p:cNvSpPr>
            <a:spLocks noGrp="1"/>
          </p:cNvSpPr>
          <p:nvPr>
            <p:ph idx="1"/>
          </p:nvPr>
        </p:nvSpPr>
        <p:spPr>
          <a:xfrm>
            <a:off x="214313" y="1600200"/>
            <a:ext cx="8715375" cy="5257800"/>
          </a:xfrm>
        </p:spPr>
        <p:txBody>
          <a:bodyPr rtlCol="0">
            <a:normAutofit fontScale="92500"/>
          </a:bodyPr>
          <a:lstStyle/>
          <a:p>
            <a:pPr fontAlgn="auto">
              <a:spcAft>
                <a:spcPts val="0"/>
              </a:spcAft>
              <a:buFont typeface="Arial" pitchFamily="34" charset="0"/>
              <a:buNone/>
              <a:defRPr/>
            </a:pPr>
            <a:r>
              <a:rPr lang="cs-CZ" b="1" dirty="0" smtClean="0"/>
              <a:t>Jak je to tedy ve skutečnosti?</a:t>
            </a:r>
          </a:p>
          <a:p>
            <a:pPr fontAlgn="auto">
              <a:spcAft>
                <a:spcPts val="0"/>
              </a:spcAft>
              <a:buFont typeface="Arial" pitchFamily="34" charset="0"/>
              <a:buChar char="•"/>
              <a:defRPr/>
            </a:pPr>
            <a:r>
              <a:rPr lang="cs-CZ" b="1" dirty="0" smtClean="0"/>
              <a:t>ano</a:t>
            </a:r>
            <a:r>
              <a:rPr lang="cs-CZ" dirty="0" smtClean="0"/>
              <a:t>, drtivá většina našeho environmentálního práva vychází z evropské legislativy</a:t>
            </a:r>
          </a:p>
          <a:p>
            <a:pPr fontAlgn="auto">
              <a:spcAft>
                <a:spcPts val="0"/>
              </a:spcAft>
              <a:buFont typeface="Arial" pitchFamily="34" charset="0"/>
              <a:buChar char="•"/>
              <a:defRPr/>
            </a:pPr>
            <a:r>
              <a:rPr lang="cs-CZ" b="1" dirty="0" smtClean="0"/>
              <a:t>ano</a:t>
            </a:r>
            <a:r>
              <a:rPr lang="cs-CZ" dirty="0" smtClean="0"/>
              <a:t>, mnohé environmentální zákony (nařízení, směrnice, doporučení) obsahují i poměrně nepříjemné a drahé povinnosti</a:t>
            </a:r>
          </a:p>
          <a:p>
            <a:pPr fontAlgn="auto">
              <a:spcAft>
                <a:spcPts val="0"/>
              </a:spcAft>
              <a:buFont typeface="Arial" pitchFamily="34" charset="0"/>
              <a:buChar char="•"/>
              <a:defRPr/>
            </a:pPr>
            <a:r>
              <a:rPr lang="cs-CZ" b="1" dirty="0" smtClean="0"/>
              <a:t>ano</a:t>
            </a:r>
            <a:r>
              <a:rPr lang="cs-CZ" dirty="0" smtClean="0"/>
              <a:t>, Evropská Komise trvá na tom, aby se evropská legislativa dodržovala a její porušování důrazně řeší</a:t>
            </a:r>
          </a:p>
          <a:p>
            <a:pPr fontAlgn="auto">
              <a:spcAft>
                <a:spcPts val="0"/>
              </a:spcAft>
              <a:buFont typeface="Arial" pitchFamily="34" charset="0"/>
              <a:buChar char="•"/>
              <a:defRPr/>
            </a:pPr>
            <a:r>
              <a:rPr lang="cs-CZ" dirty="0" smtClean="0"/>
              <a:t>nicméně </a:t>
            </a:r>
            <a:r>
              <a:rPr lang="cs-CZ" b="1" dirty="0" smtClean="0"/>
              <a:t>NE, evropská legislativa není diktátem </a:t>
            </a:r>
            <a:r>
              <a:rPr lang="cs-CZ" dirty="0" err="1" smtClean="0"/>
              <a:t>eurobyrokratů</a:t>
            </a:r>
            <a:r>
              <a:rPr lang="cs-CZ" dirty="0" smtClean="0"/>
              <a:t> z Bruselu!</a:t>
            </a:r>
          </a:p>
        </p:txBody>
      </p:sp>
    </p:spTree>
  </p:cSld>
  <p:clrMapOvr>
    <a:masterClrMapping/>
  </p:clrMapOvr>
  <p:transition spd="slow">
    <p:cut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438" y="274638"/>
            <a:ext cx="8929687" cy="1143000"/>
          </a:xfrm>
          <a:solidFill>
            <a:srgbClr val="FFFF00"/>
          </a:solidFill>
        </p:spPr>
        <p:txBody>
          <a:bodyPr rtlCol="0">
            <a:normAutofit fontScale="90000"/>
          </a:bodyPr>
          <a:lstStyle/>
          <a:p>
            <a:pPr algn="l" fontAlgn="auto">
              <a:spcAft>
                <a:spcPts val="0"/>
              </a:spcAft>
              <a:defRPr/>
            </a:pPr>
            <a:r>
              <a:rPr lang="cs-CZ" dirty="0" smtClean="0"/>
              <a:t>Jak je to s tím Bruselem? </a:t>
            </a:r>
            <a:br>
              <a:rPr lang="cs-CZ" dirty="0" smtClean="0"/>
            </a:br>
            <a:r>
              <a:rPr lang="cs-CZ" sz="3600" dirty="0" smtClean="0"/>
              <a:t>(…nedá se nic dělat, Brusel nám nařídil…)	        (3)</a:t>
            </a:r>
          </a:p>
        </p:txBody>
      </p:sp>
      <p:sp>
        <p:nvSpPr>
          <p:cNvPr id="3" name="Zástupný symbol pro obsah 2"/>
          <p:cNvSpPr>
            <a:spLocks noGrp="1"/>
          </p:cNvSpPr>
          <p:nvPr>
            <p:ph idx="1"/>
          </p:nvPr>
        </p:nvSpPr>
        <p:spPr>
          <a:xfrm>
            <a:off x="214313" y="1600200"/>
            <a:ext cx="8715375" cy="5257800"/>
          </a:xfrm>
        </p:spPr>
        <p:txBody>
          <a:bodyPr rtlCol="0">
            <a:normAutofit fontScale="92500" lnSpcReduction="10000"/>
          </a:bodyPr>
          <a:lstStyle/>
          <a:p>
            <a:pPr fontAlgn="auto">
              <a:spcAft>
                <a:spcPts val="0"/>
              </a:spcAft>
              <a:buFont typeface="Arial" pitchFamily="34" charset="0"/>
              <a:buNone/>
              <a:defRPr/>
            </a:pPr>
            <a:r>
              <a:rPr lang="cs-CZ" dirty="0" smtClean="0"/>
              <a:t>Struktura rozhodování v Bruselu:</a:t>
            </a:r>
          </a:p>
          <a:p>
            <a:pPr fontAlgn="auto">
              <a:spcAft>
                <a:spcPts val="0"/>
              </a:spcAft>
              <a:buFont typeface="Arial" pitchFamily="34" charset="0"/>
              <a:buChar char="•"/>
              <a:defRPr/>
            </a:pPr>
            <a:r>
              <a:rPr lang="cs-CZ" dirty="0" smtClean="0"/>
              <a:t>tři hlavní hráči:</a:t>
            </a:r>
          </a:p>
          <a:p>
            <a:pPr lvl="1" fontAlgn="auto">
              <a:spcAft>
                <a:spcPts val="0"/>
              </a:spcAft>
              <a:buFont typeface="Arial" pitchFamily="34" charset="0"/>
              <a:buChar char="–"/>
              <a:defRPr/>
            </a:pPr>
            <a:r>
              <a:rPr lang="cs-CZ" dirty="0" smtClean="0"/>
              <a:t>Evropská </a:t>
            </a:r>
            <a:r>
              <a:rPr lang="cs-CZ" b="1" u="sng" dirty="0" smtClean="0"/>
              <a:t>K</a:t>
            </a:r>
            <a:r>
              <a:rPr lang="cs-CZ" dirty="0" smtClean="0"/>
              <a:t>omise a Evropská </a:t>
            </a:r>
            <a:r>
              <a:rPr lang="cs-CZ" b="1" u="sng" dirty="0" smtClean="0"/>
              <a:t>k</a:t>
            </a:r>
            <a:r>
              <a:rPr lang="cs-CZ" dirty="0" smtClean="0"/>
              <a:t>omise </a:t>
            </a:r>
            <a:r>
              <a:rPr lang="cs-CZ" sz="2600" dirty="0" smtClean="0">
                <a:solidFill>
                  <a:srgbClr val="C00000"/>
                </a:solidFill>
              </a:rPr>
              <a:t>(ministr/ministerstvo)</a:t>
            </a:r>
          </a:p>
          <a:p>
            <a:pPr lvl="1" fontAlgn="auto">
              <a:spcAft>
                <a:spcPts val="0"/>
              </a:spcAft>
              <a:buFont typeface="Arial" pitchFamily="34" charset="0"/>
              <a:buChar char="–"/>
              <a:defRPr/>
            </a:pPr>
            <a:r>
              <a:rPr lang="cs-CZ" dirty="0" smtClean="0"/>
              <a:t>Evropská Rada (nikoliv Rada Evropy!) </a:t>
            </a:r>
            <a:r>
              <a:rPr lang="cs-CZ" sz="2600" dirty="0" smtClean="0">
                <a:solidFill>
                  <a:srgbClr val="C00000"/>
                </a:solidFill>
              </a:rPr>
              <a:t>(není na </a:t>
            </a:r>
            <a:r>
              <a:rPr lang="cs-CZ" sz="2600" dirty="0" err="1" smtClean="0">
                <a:solidFill>
                  <a:srgbClr val="C00000"/>
                </a:solidFill>
              </a:rPr>
              <a:t>nár</a:t>
            </a:r>
            <a:r>
              <a:rPr lang="cs-CZ" sz="2600" dirty="0" smtClean="0">
                <a:solidFill>
                  <a:srgbClr val="C00000"/>
                </a:solidFill>
              </a:rPr>
              <a:t>. úrovni)</a:t>
            </a:r>
          </a:p>
          <a:p>
            <a:pPr lvl="1" fontAlgn="auto">
              <a:spcAft>
                <a:spcPts val="0"/>
              </a:spcAft>
              <a:buFont typeface="Arial" pitchFamily="34" charset="0"/>
              <a:buChar char="–"/>
              <a:defRPr/>
            </a:pPr>
            <a:r>
              <a:rPr lang="cs-CZ" dirty="0" smtClean="0"/>
              <a:t>Evropský Parlament (+výbor regionů, +</a:t>
            </a:r>
            <a:r>
              <a:rPr lang="cs-CZ" dirty="0" err="1" smtClean="0"/>
              <a:t>EcoSoc</a:t>
            </a:r>
            <a:r>
              <a:rPr lang="cs-CZ" dirty="0" smtClean="0"/>
              <a:t>) </a:t>
            </a:r>
            <a:r>
              <a:rPr lang="cs-CZ" sz="2600" dirty="0" smtClean="0">
                <a:solidFill>
                  <a:srgbClr val="C00000"/>
                </a:solidFill>
              </a:rPr>
              <a:t>(parlament)</a:t>
            </a:r>
          </a:p>
          <a:p>
            <a:pPr fontAlgn="auto">
              <a:spcAft>
                <a:spcPts val="0"/>
              </a:spcAft>
              <a:buFont typeface="Arial" pitchFamily="34" charset="0"/>
              <a:buChar char="•"/>
              <a:defRPr/>
            </a:pPr>
            <a:r>
              <a:rPr lang="cs-CZ" dirty="0" smtClean="0"/>
              <a:t>právní základ:</a:t>
            </a:r>
          </a:p>
          <a:p>
            <a:pPr lvl="1" fontAlgn="auto">
              <a:spcAft>
                <a:spcPts val="0"/>
              </a:spcAft>
              <a:buFont typeface="Arial" pitchFamily="34" charset="0"/>
              <a:buChar char="–"/>
              <a:defRPr/>
            </a:pPr>
            <a:r>
              <a:rPr lang="cs-CZ" dirty="0" smtClean="0"/>
              <a:t>smlouvy (Maastricht, Nice….),od 1.12.2009 Lisabonská smlouva</a:t>
            </a:r>
          </a:p>
          <a:p>
            <a:pPr lvl="1" fontAlgn="auto">
              <a:spcAft>
                <a:spcPts val="0"/>
              </a:spcAft>
              <a:buFont typeface="Arial" pitchFamily="34" charset="0"/>
              <a:buChar char="–"/>
              <a:defRPr/>
            </a:pPr>
            <a:r>
              <a:rPr lang="cs-CZ" dirty="0" err="1" smtClean="0"/>
              <a:t>předvstupní</a:t>
            </a:r>
            <a:r>
              <a:rPr lang="cs-CZ" dirty="0" smtClean="0"/>
              <a:t> a vstupní smlouvy (ČR a další nové země)</a:t>
            </a:r>
          </a:p>
          <a:p>
            <a:pPr lvl="1" fontAlgn="auto">
              <a:spcAft>
                <a:spcPts val="0"/>
              </a:spcAft>
              <a:buFont typeface="Arial" pitchFamily="34" charset="0"/>
              <a:buChar char="–"/>
              <a:defRPr/>
            </a:pPr>
            <a:r>
              <a:rPr lang="cs-CZ" dirty="0" smtClean="0"/>
              <a:t>bez právního základu (článku smlouvy) nemůže Brusel konat ani nic navrhnout!</a:t>
            </a:r>
          </a:p>
        </p:txBody>
      </p:sp>
    </p:spTree>
  </p:cSld>
  <p:clrMapOvr>
    <a:masterClrMapping/>
  </p:clrMapOvr>
  <p:transition spd="slow">
    <p:cut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438" y="274638"/>
            <a:ext cx="8929687" cy="1143000"/>
          </a:xfrm>
          <a:solidFill>
            <a:srgbClr val="FFFF00"/>
          </a:solidFill>
        </p:spPr>
        <p:txBody>
          <a:bodyPr rtlCol="0">
            <a:normAutofit fontScale="90000"/>
          </a:bodyPr>
          <a:lstStyle/>
          <a:p>
            <a:pPr algn="l" fontAlgn="auto">
              <a:spcAft>
                <a:spcPts val="0"/>
              </a:spcAft>
              <a:defRPr/>
            </a:pPr>
            <a:r>
              <a:rPr lang="cs-CZ" dirty="0" smtClean="0"/>
              <a:t>Jak je to s tím Bruselem? </a:t>
            </a:r>
            <a:br>
              <a:rPr lang="cs-CZ" dirty="0" smtClean="0"/>
            </a:br>
            <a:r>
              <a:rPr lang="cs-CZ" sz="3600" dirty="0" smtClean="0"/>
              <a:t>(…nedá se nic dělat, Brusel nám nařídil…)	        (4)</a:t>
            </a:r>
          </a:p>
        </p:txBody>
      </p:sp>
      <p:sp>
        <p:nvSpPr>
          <p:cNvPr id="3" name="Zástupný symbol pro obsah 2"/>
          <p:cNvSpPr>
            <a:spLocks noGrp="1"/>
          </p:cNvSpPr>
          <p:nvPr>
            <p:ph idx="1"/>
          </p:nvPr>
        </p:nvSpPr>
        <p:spPr>
          <a:xfrm>
            <a:off x="214313" y="1600200"/>
            <a:ext cx="8715375" cy="1114425"/>
          </a:xfrm>
        </p:spPr>
        <p:txBody>
          <a:bodyPr rtlCol="0">
            <a:normAutofit lnSpcReduction="10000"/>
          </a:bodyPr>
          <a:lstStyle/>
          <a:p>
            <a:pPr fontAlgn="auto">
              <a:spcAft>
                <a:spcPts val="0"/>
              </a:spcAft>
              <a:buFont typeface="Arial" pitchFamily="34" charset="0"/>
              <a:buNone/>
              <a:defRPr/>
            </a:pPr>
            <a:r>
              <a:rPr lang="cs-CZ" dirty="0" smtClean="0"/>
              <a:t>Struktura rozhodování v Bruselu:</a:t>
            </a:r>
          </a:p>
          <a:p>
            <a:pPr fontAlgn="auto">
              <a:spcAft>
                <a:spcPts val="0"/>
              </a:spcAft>
              <a:buFont typeface="Arial" pitchFamily="34" charset="0"/>
              <a:buChar char="•"/>
              <a:defRPr/>
            </a:pPr>
            <a:r>
              <a:rPr lang="cs-CZ" dirty="0" smtClean="0"/>
              <a:t>tvorba legislativy</a:t>
            </a:r>
            <a:r>
              <a:rPr lang="cs-CZ" sz="2800" i="1" dirty="0" smtClean="0"/>
              <a:t> (vzpomeňte na regulační cyklus!)</a:t>
            </a:r>
            <a:r>
              <a:rPr lang="cs-CZ" dirty="0" smtClean="0"/>
              <a:t>:</a:t>
            </a:r>
          </a:p>
        </p:txBody>
      </p:sp>
      <p:sp>
        <p:nvSpPr>
          <p:cNvPr id="30724" name="TextovéPole 4"/>
          <p:cNvSpPr txBox="1">
            <a:spLocks noChangeArrowheads="1"/>
          </p:cNvSpPr>
          <p:nvPr/>
        </p:nvSpPr>
        <p:spPr bwMode="auto">
          <a:xfrm>
            <a:off x="3571875" y="2857500"/>
            <a:ext cx="1571625" cy="923925"/>
          </a:xfrm>
          <a:prstGeom prst="rect">
            <a:avLst/>
          </a:prstGeom>
          <a:solidFill>
            <a:srgbClr val="FFFF00"/>
          </a:solidFill>
          <a:ln w="25400">
            <a:solidFill>
              <a:schemeClr val="tx1"/>
            </a:solidFill>
            <a:miter lim="800000"/>
            <a:headEnd/>
            <a:tailEnd/>
          </a:ln>
        </p:spPr>
        <p:txBody>
          <a:bodyPr>
            <a:spAutoFit/>
          </a:bodyPr>
          <a:lstStyle/>
          <a:p>
            <a:r>
              <a:rPr lang="cs-CZ">
                <a:latin typeface="Calibri" pitchFamily="34" charset="0"/>
              </a:rPr>
              <a:t>IDENTIFIKACE/ HODNOCENÍ  PROBLÉMU</a:t>
            </a:r>
          </a:p>
        </p:txBody>
      </p:sp>
      <p:sp>
        <p:nvSpPr>
          <p:cNvPr id="30725" name="TextovéPole 5"/>
          <p:cNvSpPr txBox="1">
            <a:spLocks noChangeArrowheads="1"/>
          </p:cNvSpPr>
          <p:nvPr/>
        </p:nvSpPr>
        <p:spPr bwMode="auto">
          <a:xfrm>
            <a:off x="5214938" y="4714875"/>
            <a:ext cx="1928812" cy="646113"/>
          </a:xfrm>
          <a:prstGeom prst="rect">
            <a:avLst/>
          </a:prstGeom>
          <a:solidFill>
            <a:srgbClr val="FFFF00"/>
          </a:solidFill>
          <a:ln w="25400">
            <a:solidFill>
              <a:schemeClr val="tx1"/>
            </a:solidFill>
            <a:miter lim="800000"/>
            <a:headEnd/>
            <a:tailEnd/>
          </a:ln>
        </p:spPr>
        <p:txBody>
          <a:bodyPr>
            <a:spAutoFit/>
          </a:bodyPr>
          <a:lstStyle/>
          <a:p>
            <a:r>
              <a:rPr lang="cs-CZ">
                <a:latin typeface="Calibri" pitchFamily="34" charset="0"/>
              </a:rPr>
              <a:t>NÁVRH </a:t>
            </a:r>
          </a:p>
          <a:p>
            <a:r>
              <a:rPr lang="cs-CZ">
                <a:latin typeface="Calibri" pitchFamily="34" charset="0"/>
              </a:rPr>
              <a:t>VARIANT ŘEŠENÍ</a:t>
            </a:r>
          </a:p>
        </p:txBody>
      </p:sp>
      <p:sp>
        <p:nvSpPr>
          <p:cNvPr id="30726" name="TextovéPole 6"/>
          <p:cNvSpPr txBox="1">
            <a:spLocks noChangeArrowheads="1"/>
          </p:cNvSpPr>
          <p:nvPr/>
        </p:nvSpPr>
        <p:spPr bwMode="auto">
          <a:xfrm>
            <a:off x="1714500" y="4500563"/>
            <a:ext cx="1643063" cy="923925"/>
          </a:xfrm>
          <a:prstGeom prst="rect">
            <a:avLst/>
          </a:prstGeom>
          <a:solidFill>
            <a:srgbClr val="FFFF00"/>
          </a:solidFill>
          <a:ln w="25400">
            <a:solidFill>
              <a:schemeClr val="tx1"/>
            </a:solidFill>
            <a:miter lim="800000"/>
            <a:headEnd/>
            <a:tailEnd/>
          </a:ln>
        </p:spPr>
        <p:txBody>
          <a:bodyPr>
            <a:spAutoFit/>
          </a:bodyPr>
          <a:lstStyle/>
          <a:p>
            <a:r>
              <a:rPr lang="cs-CZ">
                <a:latin typeface="Calibri" pitchFamily="34" charset="0"/>
              </a:rPr>
              <a:t>EVROPSKÉ NÁSTROJE (LEGISLATIVA)</a:t>
            </a:r>
          </a:p>
        </p:txBody>
      </p:sp>
      <p:sp>
        <p:nvSpPr>
          <p:cNvPr id="8" name="Šipka doprava 7"/>
          <p:cNvSpPr/>
          <p:nvPr/>
        </p:nvSpPr>
        <p:spPr>
          <a:xfrm rot="19351559">
            <a:off x="2692400" y="3767138"/>
            <a:ext cx="785813" cy="428625"/>
          </a:xfrm>
          <a:prstGeom prst="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9" name="Šipka doprava 8"/>
          <p:cNvSpPr/>
          <p:nvPr/>
        </p:nvSpPr>
        <p:spPr>
          <a:xfrm rot="2908895">
            <a:off x="5171281" y="3864769"/>
            <a:ext cx="785813" cy="428625"/>
          </a:xfrm>
          <a:prstGeom prst="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0" name="Šipka doprava 9"/>
          <p:cNvSpPr/>
          <p:nvPr/>
        </p:nvSpPr>
        <p:spPr>
          <a:xfrm rot="10800000">
            <a:off x="3571875" y="4786313"/>
            <a:ext cx="1357313" cy="428625"/>
          </a:xfrm>
          <a:prstGeom prst="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Tree>
  </p:cSld>
  <p:clrMapOvr>
    <a:masterClrMapping/>
  </p:clrMapOvr>
  <p:transition spd="slow">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fontScale="90000"/>
          </a:bodyPr>
          <a:lstStyle/>
          <a:p>
            <a:pPr algn="l" fontAlgn="auto">
              <a:spcAft>
                <a:spcPts val="0"/>
              </a:spcAft>
              <a:defRPr/>
            </a:pPr>
            <a:r>
              <a:rPr lang="cs-CZ" dirty="0" smtClean="0"/>
              <a:t>Environmentální politika – základy (1)</a:t>
            </a:r>
          </a:p>
        </p:txBody>
      </p:sp>
      <p:sp>
        <p:nvSpPr>
          <p:cNvPr id="4099" name="Zástupný symbol pro obsah 2"/>
          <p:cNvSpPr>
            <a:spLocks noGrp="1"/>
          </p:cNvSpPr>
          <p:nvPr>
            <p:ph idx="1"/>
          </p:nvPr>
        </p:nvSpPr>
        <p:spPr>
          <a:xfrm>
            <a:off x="428625" y="1500188"/>
            <a:ext cx="8286750" cy="5000625"/>
          </a:xfrm>
        </p:spPr>
        <p:txBody>
          <a:bodyPr/>
          <a:lstStyle/>
          <a:p>
            <a:pPr>
              <a:buFont typeface="Arial" charset="0"/>
              <a:buNone/>
            </a:pPr>
            <a:r>
              <a:rPr lang="cs-CZ" sz="4000" i="1" smtClean="0"/>
              <a:t>Co to je?</a:t>
            </a:r>
          </a:p>
          <a:p>
            <a:pPr>
              <a:buFont typeface="Arial" charset="0"/>
              <a:buNone/>
            </a:pPr>
            <a:r>
              <a:rPr lang="cs-CZ" sz="3600" b="1" smtClean="0"/>
              <a:t>Souhrn legislativních, programových a administrativních, obvykle středně- až dlouhodobých kroků/aktivit souvisejících s ochranou (a tvorbou) životního prostředí uplatňovaných v určitém časovém úseku</a:t>
            </a:r>
          </a:p>
        </p:txBody>
      </p:sp>
    </p:spTree>
  </p:cSld>
  <p:clrMapOvr>
    <a:masterClrMapping/>
  </p:clrMapOvr>
  <p:transition spd="slow">
    <p:cut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438" y="274638"/>
            <a:ext cx="8929687" cy="1143000"/>
          </a:xfrm>
          <a:solidFill>
            <a:srgbClr val="FFFF00"/>
          </a:solidFill>
        </p:spPr>
        <p:txBody>
          <a:bodyPr rtlCol="0">
            <a:normAutofit fontScale="90000"/>
          </a:bodyPr>
          <a:lstStyle/>
          <a:p>
            <a:pPr algn="l" fontAlgn="auto">
              <a:spcAft>
                <a:spcPts val="0"/>
              </a:spcAft>
              <a:defRPr/>
            </a:pPr>
            <a:r>
              <a:rPr lang="cs-CZ" dirty="0" smtClean="0"/>
              <a:t>Jak je to s tím Bruselem? </a:t>
            </a:r>
            <a:br>
              <a:rPr lang="cs-CZ" dirty="0" smtClean="0"/>
            </a:br>
            <a:r>
              <a:rPr lang="cs-CZ" sz="3600" dirty="0" smtClean="0"/>
              <a:t>(…nedá se nic dělat, Brusel nám nařídil…)	        (5)</a:t>
            </a:r>
          </a:p>
        </p:txBody>
      </p:sp>
      <p:sp>
        <p:nvSpPr>
          <p:cNvPr id="3" name="Zástupný symbol pro obsah 2"/>
          <p:cNvSpPr>
            <a:spLocks noGrp="1"/>
          </p:cNvSpPr>
          <p:nvPr>
            <p:ph idx="1"/>
          </p:nvPr>
        </p:nvSpPr>
        <p:spPr>
          <a:xfrm>
            <a:off x="214313" y="1600200"/>
            <a:ext cx="8715375" cy="5257800"/>
          </a:xfrm>
        </p:spPr>
        <p:txBody>
          <a:bodyPr rtlCol="0">
            <a:normAutofit lnSpcReduction="10000"/>
          </a:bodyPr>
          <a:lstStyle/>
          <a:p>
            <a:pPr fontAlgn="auto">
              <a:spcAft>
                <a:spcPts val="0"/>
              </a:spcAft>
              <a:buFont typeface="Arial" pitchFamily="34" charset="0"/>
              <a:buNone/>
              <a:defRPr/>
            </a:pPr>
            <a:r>
              <a:rPr lang="cs-CZ" dirty="0" smtClean="0"/>
              <a:t>Identifikace/hodnocení problémů:</a:t>
            </a:r>
          </a:p>
          <a:p>
            <a:pPr fontAlgn="auto">
              <a:spcAft>
                <a:spcPts val="0"/>
              </a:spcAft>
              <a:buFont typeface="Arial" pitchFamily="34" charset="0"/>
              <a:buChar char="•"/>
              <a:defRPr/>
            </a:pPr>
            <a:r>
              <a:rPr lang="cs-CZ" dirty="0" smtClean="0"/>
              <a:t>Podněty</a:t>
            </a:r>
          </a:p>
          <a:p>
            <a:pPr lvl="1" fontAlgn="auto">
              <a:spcAft>
                <a:spcPts val="0"/>
              </a:spcAft>
              <a:buFont typeface="Arial" pitchFamily="34" charset="0"/>
              <a:buChar char="–"/>
              <a:defRPr/>
            </a:pPr>
            <a:r>
              <a:rPr lang="cs-CZ" dirty="0" smtClean="0"/>
              <a:t>podněty občanů, nevládních a mezinárodních organizací, sdružení a asociací atd.</a:t>
            </a:r>
          </a:p>
          <a:p>
            <a:pPr lvl="1" fontAlgn="auto">
              <a:spcAft>
                <a:spcPts val="0"/>
              </a:spcAft>
              <a:buFont typeface="Arial" pitchFamily="34" charset="0"/>
              <a:buChar char="–"/>
              <a:defRPr/>
            </a:pPr>
            <a:r>
              <a:rPr lang="cs-CZ" dirty="0" smtClean="0"/>
              <a:t>podněty jednotlivých členských zemí (Rada)</a:t>
            </a:r>
          </a:p>
          <a:p>
            <a:pPr lvl="1" fontAlgn="auto">
              <a:spcAft>
                <a:spcPts val="0"/>
              </a:spcAft>
              <a:buFont typeface="Arial" pitchFamily="34" charset="0"/>
              <a:buChar char="–"/>
              <a:defRPr/>
            </a:pPr>
            <a:r>
              <a:rPr lang="cs-CZ" dirty="0" smtClean="0"/>
              <a:t>podněty z mezinárodních závazků</a:t>
            </a:r>
          </a:p>
          <a:p>
            <a:pPr lvl="1" fontAlgn="auto">
              <a:spcAft>
                <a:spcPts val="0"/>
              </a:spcAft>
              <a:buFont typeface="Arial" pitchFamily="34" charset="0"/>
              <a:buChar char="–"/>
              <a:defRPr/>
            </a:pPr>
            <a:r>
              <a:rPr lang="cs-CZ" dirty="0" smtClean="0"/>
              <a:t>podněty z Parlamentu (usnesení, deklarace, požadavky)</a:t>
            </a:r>
          </a:p>
          <a:p>
            <a:pPr lvl="1" fontAlgn="auto">
              <a:spcAft>
                <a:spcPts val="0"/>
              </a:spcAft>
              <a:buFont typeface="Arial" pitchFamily="34" charset="0"/>
              <a:buChar char="–"/>
              <a:defRPr/>
            </a:pPr>
            <a:r>
              <a:rPr lang="cs-CZ" dirty="0" smtClean="0"/>
              <a:t>podněty Komisařů</a:t>
            </a:r>
          </a:p>
          <a:p>
            <a:pPr lvl="1" fontAlgn="auto">
              <a:spcAft>
                <a:spcPts val="0"/>
              </a:spcAft>
              <a:buFont typeface="Arial" pitchFamily="34" charset="0"/>
              <a:buChar char="–"/>
              <a:defRPr/>
            </a:pPr>
            <a:r>
              <a:rPr lang="cs-CZ" dirty="0" smtClean="0"/>
              <a:t>vlastní podněty Evropské komise</a:t>
            </a:r>
          </a:p>
          <a:p>
            <a:pPr lvl="1" fontAlgn="auto">
              <a:spcAft>
                <a:spcPts val="0"/>
              </a:spcAft>
              <a:buFont typeface="Arial" pitchFamily="34" charset="0"/>
              <a:buChar char="–"/>
              <a:defRPr/>
            </a:pPr>
            <a:r>
              <a:rPr lang="cs-CZ" dirty="0" smtClean="0"/>
              <a:t>podněty z reportů a monitoringu, zpětné vazby</a:t>
            </a:r>
          </a:p>
        </p:txBody>
      </p:sp>
    </p:spTree>
  </p:cSld>
  <p:clrMapOvr>
    <a:masterClrMapping/>
  </p:clrMapOvr>
  <p:transition spd="slow">
    <p:cut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438" y="274638"/>
            <a:ext cx="8929687" cy="1143000"/>
          </a:xfrm>
          <a:solidFill>
            <a:srgbClr val="FFFF00"/>
          </a:solidFill>
        </p:spPr>
        <p:txBody>
          <a:bodyPr rtlCol="0">
            <a:normAutofit fontScale="90000"/>
          </a:bodyPr>
          <a:lstStyle/>
          <a:p>
            <a:pPr algn="l" fontAlgn="auto">
              <a:spcAft>
                <a:spcPts val="0"/>
              </a:spcAft>
              <a:defRPr/>
            </a:pPr>
            <a:r>
              <a:rPr lang="cs-CZ" dirty="0" smtClean="0"/>
              <a:t>Jak je to s tím Bruselem? </a:t>
            </a:r>
            <a:br>
              <a:rPr lang="cs-CZ" dirty="0" smtClean="0"/>
            </a:br>
            <a:r>
              <a:rPr lang="cs-CZ" sz="3600" dirty="0" smtClean="0"/>
              <a:t>(…nedá se nic dělat, Brusel nám nařídil…)	        (6)</a:t>
            </a:r>
          </a:p>
        </p:txBody>
      </p:sp>
      <p:sp>
        <p:nvSpPr>
          <p:cNvPr id="3" name="Zástupný symbol pro obsah 2"/>
          <p:cNvSpPr>
            <a:spLocks noGrp="1"/>
          </p:cNvSpPr>
          <p:nvPr>
            <p:ph idx="1"/>
          </p:nvPr>
        </p:nvSpPr>
        <p:spPr>
          <a:xfrm>
            <a:off x="214313" y="1600200"/>
            <a:ext cx="8715375" cy="5257800"/>
          </a:xfrm>
        </p:spPr>
        <p:txBody>
          <a:bodyPr rtlCol="0">
            <a:normAutofit lnSpcReduction="10000"/>
          </a:bodyPr>
          <a:lstStyle/>
          <a:p>
            <a:pPr fontAlgn="auto">
              <a:spcAft>
                <a:spcPts val="0"/>
              </a:spcAft>
              <a:buFont typeface="Arial" pitchFamily="34" charset="0"/>
              <a:buNone/>
              <a:defRPr/>
            </a:pPr>
            <a:r>
              <a:rPr lang="cs-CZ" dirty="0" smtClean="0"/>
              <a:t>Identifikace/hodnocení problémů:</a:t>
            </a:r>
          </a:p>
          <a:p>
            <a:pPr fontAlgn="auto">
              <a:spcAft>
                <a:spcPts val="0"/>
              </a:spcAft>
              <a:buFont typeface="Arial" pitchFamily="34" charset="0"/>
              <a:buChar char="•"/>
              <a:defRPr/>
            </a:pPr>
            <a:r>
              <a:rPr lang="cs-CZ" dirty="0" smtClean="0"/>
              <a:t>Zpracování podnětů Evropskou Komisí:</a:t>
            </a:r>
          </a:p>
          <a:p>
            <a:pPr lvl="1" fontAlgn="auto">
              <a:spcAft>
                <a:spcPts val="0"/>
              </a:spcAft>
              <a:buFont typeface="Arial" pitchFamily="34" charset="0"/>
              <a:buChar char="–"/>
              <a:defRPr/>
            </a:pPr>
            <a:r>
              <a:rPr lang="cs-CZ" dirty="0" smtClean="0"/>
              <a:t>zadání externích studií odborným subjektům</a:t>
            </a:r>
          </a:p>
          <a:p>
            <a:pPr lvl="1" fontAlgn="auto">
              <a:spcAft>
                <a:spcPts val="0"/>
              </a:spcAft>
              <a:buFont typeface="Arial" pitchFamily="34" charset="0"/>
              <a:buChar char="–"/>
              <a:defRPr/>
            </a:pPr>
            <a:r>
              <a:rPr lang="cs-CZ" dirty="0" smtClean="0"/>
              <a:t>souhrnné zprávy od evropských odborných institucí:</a:t>
            </a:r>
          </a:p>
          <a:p>
            <a:pPr lvl="2" fontAlgn="auto">
              <a:spcAft>
                <a:spcPts val="0"/>
              </a:spcAft>
              <a:buFont typeface="Arial" pitchFamily="34" charset="0"/>
              <a:buChar char="•"/>
              <a:defRPr/>
            </a:pPr>
            <a:r>
              <a:rPr lang="cs-CZ" dirty="0" smtClean="0"/>
              <a:t>Evropská Environmentální Agentura (EEA) a její tzv. „</a:t>
            </a:r>
            <a:r>
              <a:rPr lang="cs-CZ" dirty="0" err="1" smtClean="0"/>
              <a:t>topic</a:t>
            </a:r>
            <a:r>
              <a:rPr lang="cs-CZ" dirty="0" smtClean="0"/>
              <a:t> centra“ – např. biodiverzita v Paříži</a:t>
            </a:r>
          </a:p>
          <a:p>
            <a:pPr lvl="2" fontAlgn="auto">
              <a:spcAft>
                <a:spcPts val="0"/>
              </a:spcAft>
              <a:buFont typeface="Arial" pitchFamily="34" charset="0"/>
              <a:buChar char="•"/>
              <a:defRPr/>
            </a:pPr>
            <a:r>
              <a:rPr lang="cs-CZ" dirty="0" smtClean="0"/>
              <a:t>Joint </a:t>
            </a:r>
            <a:r>
              <a:rPr lang="cs-CZ" dirty="0" err="1" smtClean="0"/>
              <a:t>Research</a:t>
            </a:r>
            <a:r>
              <a:rPr lang="cs-CZ" dirty="0" smtClean="0"/>
              <a:t> Center (JRC)	</a:t>
            </a:r>
          </a:p>
          <a:p>
            <a:pPr lvl="1" fontAlgn="auto">
              <a:spcAft>
                <a:spcPts val="0"/>
              </a:spcAft>
              <a:buFont typeface="Arial" pitchFamily="34" charset="0"/>
              <a:buChar char="–"/>
              <a:defRPr/>
            </a:pPr>
            <a:r>
              <a:rPr lang="cs-CZ" dirty="0" smtClean="0"/>
              <a:t>zprávy Evropské komise (hodnotící, souhrnné)</a:t>
            </a:r>
          </a:p>
          <a:p>
            <a:pPr lvl="1" fontAlgn="auto">
              <a:spcAft>
                <a:spcPts val="0"/>
              </a:spcAft>
              <a:buFont typeface="Arial" pitchFamily="34" charset="0"/>
              <a:buChar char="–"/>
              <a:defRPr/>
            </a:pPr>
            <a:r>
              <a:rPr lang="cs-CZ" dirty="0" smtClean="0"/>
              <a:t>komunikace Evropské unie s popisem problémů a diskusí nad konkrétními otázkami („zelená kniha“ – „green </a:t>
            </a:r>
            <a:r>
              <a:rPr lang="cs-CZ" dirty="0" err="1" smtClean="0"/>
              <a:t>paper</a:t>
            </a:r>
            <a:r>
              <a:rPr lang="cs-CZ" dirty="0" smtClean="0"/>
              <a:t>“ nebo „</a:t>
            </a:r>
            <a:r>
              <a:rPr lang="cs-CZ" dirty="0" err="1" smtClean="0"/>
              <a:t>towards</a:t>
            </a:r>
            <a:r>
              <a:rPr lang="cs-CZ" dirty="0" smtClean="0"/>
              <a:t>“ komunikace)</a:t>
            </a:r>
          </a:p>
          <a:p>
            <a:pPr lvl="2" fontAlgn="auto">
              <a:spcAft>
                <a:spcPts val="0"/>
              </a:spcAft>
              <a:buFont typeface="Arial" pitchFamily="34" charset="0"/>
              <a:buNone/>
              <a:defRPr/>
            </a:pPr>
            <a:endParaRPr lang="cs-CZ" dirty="0" smtClean="0"/>
          </a:p>
        </p:txBody>
      </p:sp>
    </p:spTree>
  </p:cSld>
  <p:clrMapOvr>
    <a:masterClrMapping/>
  </p:clrMapOvr>
  <p:transition spd="slow">
    <p:cut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438" y="274638"/>
            <a:ext cx="8929687" cy="1143000"/>
          </a:xfrm>
          <a:solidFill>
            <a:srgbClr val="FFFF00"/>
          </a:solidFill>
        </p:spPr>
        <p:txBody>
          <a:bodyPr rtlCol="0">
            <a:normAutofit fontScale="90000"/>
          </a:bodyPr>
          <a:lstStyle/>
          <a:p>
            <a:pPr algn="l" fontAlgn="auto">
              <a:spcAft>
                <a:spcPts val="0"/>
              </a:spcAft>
              <a:defRPr/>
            </a:pPr>
            <a:r>
              <a:rPr lang="cs-CZ" dirty="0" smtClean="0"/>
              <a:t>Jak je to s tím Bruselem? </a:t>
            </a:r>
            <a:br>
              <a:rPr lang="cs-CZ" dirty="0" smtClean="0"/>
            </a:br>
            <a:r>
              <a:rPr lang="cs-CZ" sz="3600" dirty="0" smtClean="0"/>
              <a:t>(…nedá se nic dělat, Brusel nám nařídil…)	        (7)</a:t>
            </a:r>
          </a:p>
        </p:txBody>
      </p:sp>
      <p:sp>
        <p:nvSpPr>
          <p:cNvPr id="33795" name="Zástupný symbol pro obsah 2"/>
          <p:cNvSpPr>
            <a:spLocks noGrp="1"/>
          </p:cNvSpPr>
          <p:nvPr>
            <p:ph idx="1"/>
          </p:nvPr>
        </p:nvSpPr>
        <p:spPr>
          <a:xfrm>
            <a:off x="214313" y="1600200"/>
            <a:ext cx="8715375" cy="5257800"/>
          </a:xfrm>
        </p:spPr>
        <p:txBody>
          <a:bodyPr/>
          <a:lstStyle/>
          <a:p>
            <a:pPr>
              <a:buFont typeface="Arial" charset="0"/>
              <a:buNone/>
            </a:pPr>
            <a:r>
              <a:rPr lang="cs-CZ" smtClean="0"/>
              <a:t>Návrh variant řešení (Evropská komise):</a:t>
            </a:r>
          </a:p>
          <a:p>
            <a:r>
              <a:rPr lang="cs-CZ" smtClean="0"/>
              <a:t>Přehled možných řešení problémů (včetně nulové varianty) a posouzení jejich kladů a záporů – tzv. bílá kniha („white paper“), případně součást „towards“ komunikace</a:t>
            </a:r>
          </a:p>
          <a:p>
            <a:r>
              <a:rPr lang="cs-CZ" smtClean="0"/>
              <a:t>Zpracování konkrétních legislativních návrhů podle výsledků diskuse nad bílou knihou či komunikací Evropské komise (tzv. „proposal“)</a:t>
            </a:r>
          </a:p>
        </p:txBody>
      </p:sp>
    </p:spTree>
  </p:cSld>
  <p:clrMapOvr>
    <a:masterClrMapping/>
  </p:clrMapOvr>
  <p:transition spd="slow">
    <p:cut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438" y="274638"/>
            <a:ext cx="8929687" cy="1143000"/>
          </a:xfrm>
          <a:solidFill>
            <a:srgbClr val="FFFF00"/>
          </a:solidFill>
        </p:spPr>
        <p:txBody>
          <a:bodyPr rtlCol="0">
            <a:normAutofit fontScale="90000"/>
          </a:bodyPr>
          <a:lstStyle/>
          <a:p>
            <a:pPr algn="l" fontAlgn="auto">
              <a:spcAft>
                <a:spcPts val="0"/>
              </a:spcAft>
              <a:defRPr/>
            </a:pPr>
            <a:r>
              <a:rPr lang="cs-CZ" dirty="0" smtClean="0"/>
              <a:t>Jak je to s tím Bruselem? </a:t>
            </a:r>
            <a:br>
              <a:rPr lang="cs-CZ" dirty="0" smtClean="0"/>
            </a:br>
            <a:r>
              <a:rPr lang="cs-CZ" sz="3600" dirty="0" smtClean="0"/>
              <a:t>(…nedá se nic dělat, Brusel nám nařídil…)	        (8)</a:t>
            </a:r>
          </a:p>
        </p:txBody>
      </p:sp>
      <p:sp>
        <p:nvSpPr>
          <p:cNvPr id="3" name="Zástupný symbol pro obsah 2"/>
          <p:cNvSpPr>
            <a:spLocks noGrp="1"/>
          </p:cNvSpPr>
          <p:nvPr>
            <p:ph idx="1"/>
          </p:nvPr>
        </p:nvSpPr>
        <p:spPr>
          <a:xfrm>
            <a:off x="214313" y="1600200"/>
            <a:ext cx="3857625" cy="4972050"/>
          </a:xfrm>
        </p:spPr>
        <p:txBody>
          <a:bodyPr rtlCol="0">
            <a:normAutofit lnSpcReduction="10000"/>
          </a:bodyPr>
          <a:lstStyle/>
          <a:p>
            <a:pPr fontAlgn="auto">
              <a:spcAft>
                <a:spcPts val="0"/>
              </a:spcAft>
              <a:buFont typeface="Arial" pitchFamily="34" charset="0"/>
              <a:buNone/>
              <a:defRPr/>
            </a:pPr>
            <a:r>
              <a:rPr lang="cs-CZ" dirty="0" smtClean="0"/>
              <a:t>Schvalování nástrojů (legislativní proces): </a:t>
            </a:r>
          </a:p>
          <a:p>
            <a:pPr fontAlgn="auto">
              <a:spcAft>
                <a:spcPts val="0"/>
              </a:spcAft>
              <a:buFont typeface="Arial" pitchFamily="34" charset="0"/>
              <a:buNone/>
              <a:defRPr/>
            </a:pPr>
            <a:r>
              <a:rPr lang="cs-CZ" dirty="0" smtClean="0"/>
              <a:t> </a:t>
            </a:r>
          </a:p>
          <a:p>
            <a:pPr fontAlgn="auto">
              <a:spcAft>
                <a:spcPts val="0"/>
              </a:spcAft>
              <a:buFont typeface="Arial" pitchFamily="34" charset="0"/>
              <a:buChar char="•"/>
              <a:defRPr/>
            </a:pPr>
            <a:r>
              <a:rPr lang="cs-CZ" sz="3000" dirty="0" smtClean="0"/>
              <a:t>1.krok –        schválení Komisí</a:t>
            </a:r>
          </a:p>
          <a:p>
            <a:pPr fontAlgn="auto">
              <a:spcAft>
                <a:spcPts val="0"/>
              </a:spcAft>
              <a:buFont typeface="Arial" pitchFamily="34" charset="0"/>
              <a:buChar char="•"/>
              <a:defRPr/>
            </a:pPr>
            <a:r>
              <a:rPr lang="cs-CZ" sz="3000" dirty="0" smtClean="0"/>
              <a:t>2. krok –       schválení Radou</a:t>
            </a:r>
          </a:p>
          <a:p>
            <a:pPr fontAlgn="auto">
              <a:spcAft>
                <a:spcPts val="0"/>
              </a:spcAft>
              <a:buFont typeface="Arial" pitchFamily="34" charset="0"/>
              <a:buChar char="•"/>
              <a:defRPr/>
            </a:pPr>
            <a:r>
              <a:rPr lang="cs-CZ" sz="3000" dirty="0" smtClean="0"/>
              <a:t>3. krok – posouzení/schválení Parlamentem</a:t>
            </a:r>
          </a:p>
        </p:txBody>
      </p:sp>
      <p:sp>
        <p:nvSpPr>
          <p:cNvPr id="4" name="TextovéPole 3"/>
          <p:cNvSpPr txBox="1"/>
          <p:nvPr/>
        </p:nvSpPr>
        <p:spPr>
          <a:xfrm>
            <a:off x="4143375" y="2357438"/>
            <a:ext cx="1214438" cy="646112"/>
          </a:xfrm>
          <a:prstGeom prst="rect">
            <a:avLst/>
          </a:prstGeom>
          <a:solidFill>
            <a:schemeClr val="accent6">
              <a:lumMod val="40000"/>
              <a:lumOff val="60000"/>
            </a:schemeClr>
          </a:solidFill>
          <a:ln w="25400">
            <a:solidFill>
              <a:schemeClr val="tx1"/>
            </a:solidFill>
          </a:ln>
        </p:spPr>
        <p:txBody>
          <a:bodyPr>
            <a:spAutoFit/>
          </a:bodyPr>
          <a:lstStyle/>
          <a:p>
            <a:pPr fontAlgn="auto">
              <a:spcBef>
                <a:spcPts val="0"/>
              </a:spcBef>
              <a:spcAft>
                <a:spcPts val="0"/>
              </a:spcAft>
              <a:defRPr/>
            </a:pPr>
            <a:r>
              <a:rPr lang="cs-CZ" dirty="0">
                <a:latin typeface="+mn-lt"/>
                <a:cs typeface="+mn-cs"/>
              </a:rPr>
              <a:t>GŘ (DG) – vnitřní PŘ</a:t>
            </a:r>
          </a:p>
        </p:txBody>
      </p:sp>
      <p:sp>
        <p:nvSpPr>
          <p:cNvPr id="5" name="TextovéPole 4"/>
          <p:cNvSpPr txBox="1"/>
          <p:nvPr/>
        </p:nvSpPr>
        <p:spPr>
          <a:xfrm>
            <a:off x="4143375" y="3500438"/>
            <a:ext cx="1285875" cy="646112"/>
          </a:xfrm>
          <a:prstGeom prst="rect">
            <a:avLst/>
          </a:prstGeom>
          <a:solidFill>
            <a:schemeClr val="accent6">
              <a:lumMod val="40000"/>
              <a:lumOff val="60000"/>
            </a:schemeClr>
          </a:solidFill>
          <a:ln w="25400">
            <a:solidFill>
              <a:schemeClr val="tx1"/>
            </a:solidFill>
          </a:ln>
        </p:spPr>
        <p:txBody>
          <a:bodyPr>
            <a:spAutoFit/>
          </a:bodyPr>
          <a:lstStyle/>
          <a:p>
            <a:pPr fontAlgn="auto">
              <a:spcBef>
                <a:spcPts val="0"/>
              </a:spcBef>
              <a:spcAft>
                <a:spcPts val="0"/>
              </a:spcAft>
              <a:defRPr/>
            </a:pPr>
            <a:r>
              <a:rPr lang="cs-CZ" dirty="0" err="1">
                <a:latin typeface="+mn-lt"/>
                <a:cs typeface="+mn-cs"/>
              </a:rPr>
              <a:t>Evr</a:t>
            </a:r>
            <a:r>
              <a:rPr lang="cs-CZ" dirty="0">
                <a:latin typeface="+mn-lt"/>
                <a:cs typeface="+mn-cs"/>
              </a:rPr>
              <a:t>. komise-</a:t>
            </a:r>
          </a:p>
          <a:p>
            <a:pPr fontAlgn="auto">
              <a:spcBef>
                <a:spcPts val="0"/>
              </a:spcBef>
              <a:spcAft>
                <a:spcPts val="0"/>
              </a:spcAft>
              <a:defRPr/>
            </a:pPr>
            <a:r>
              <a:rPr lang="cs-CZ" dirty="0" err="1">
                <a:latin typeface="+mn-lt"/>
                <a:cs typeface="+mn-cs"/>
              </a:rPr>
              <a:t>interservice</a:t>
            </a:r>
            <a:endParaRPr lang="cs-CZ" dirty="0">
              <a:latin typeface="+mn-lt"/>
              <a:cs typeface="+mn-cs"/>
            </a:endParaRPr>
          </a:p>
        </p:txBody>
      </p:sp>
      <p:sp>
        <p:nvSpPr>
          <p:cNvPr id="6" name="TextovéPole 5"/>
          <p:cNvSpPr txBox="1"/>
          <p:nvPr/>
        </p:nvSpPr>
        <p:spPr>
          <a:xfrm>
            <a:off x="4143375" y="4643438"/>
            <a:ext cx="1214438" cy="646112"/>
          </a:xfrm>
          <a:prstGeom prst="rect">
            <a:avLst/>
          </a:prstGeom>
          <a:solidFill>
            <a:schemeClr val="accent6">
              <a:lumMod val="40000"/>
              <a:lumOff val="60000"/>
            </a:schemeClr>
          </a:solidFill>
          <a:ln w="25400">
            <a:solidFill>
              <a:schemeClr val="tx1"/>
            </a:solidFill>
          </a:ln>
        </p:spPr>
        <p:txBody>
          <a:bodyPr>
            <a:spAutoFit/>
          </a:bodyPr>
          <a:lstStyle/>
          <a:p>
            <a:pPr fontAlgn="auto">
              <a:spcBef>
                <a:spcPts val="0"/>
              </a:spcBef>
              <a:spcAft>
                <a:spcPts val="0"/>
              </a:spcAft>
              <a:defRPr/>
            </a:pPr>
            <a:r>
              <a:rPr lang="cs-CZ" dirty="0">
                <a:latin typeface="+mn-lt"/>
                <a:cs typeface="+mn-cs"/>
              </a:rPr>
              <a:t>kabinety</a:t>
            </a:r>
          </a:p>
          <a:p>
            <a:pPr fontAlgn="auto">
              <a:spcBef>
                <a:spcPts val="0"/>
              </a:spcBef>
              <a:spcAft>
                <a:spcPts val="0"/>
              </a:spcAft>
              <a:defRPr/>
            </a:pPr>
            <a:r>
              <a:rPr lang="cs-CZ" dirty="0">
                <a:latin typeface="+mn-lt"/>
                <a:cs typeface="+mn-cs"/>
              </a:rPr>
              <a:t>Komisařů</a:t>
            </a:r>
          </a:p>
        </p:txBody>
      </p:sp>
      <p:sp>
        <p:nvSpPr>
          <p:cNvPr id="7" name="TextovéPole 6"/>
          <p:cNvSpPr txBox="1"/>
          <p:nvPr/>
        </p:nvSpPr>
        <p:spPr>
          <a:xfrm>
            <a:off x="4143375" y="5786438"/>
            <a:ext cx="1143000" cy="646112"/>
          </a:xfrm>
          <a:prstGeom prst="rect">
            <a:avLst/>
          </a:prstGeom>
          <a:solidFill>
            <a:schemeClr val="accent6">
              <a:lumMod val="40000"/>
              <a:lumOff val="60000"/>
            </a:schemeClr>
          </a:solidFill>
          <a:ln w="25400">
            <a:solidFill>
              <a:schemeClr val="tx1"/>
            </a:solidFill>
          </a:ln>
        </p:spPr>
        <p:txBody>
          <a:bodyPr>
            <a:spAutoFit/>
          </a:bodyPr>
          <a:lstStyle/>
          <a:p>
            <a:pPr fontAlgn="auto">
              <a:spcBef>
                <a:spcPts val="0"/>
              </a:spcBef>
              <a:spcAft>
                <a:spcPts val="0"/>
              </a:spcAft>
              <a:defRPr/>
            </a:pPr>
            <a:r>
              <a:rPr lang="cs-CZ" dirty="0">
                <a:latin typeface="+mn-lt"/>
                <a:cs typeface="+mn-cs"/>
              </a:rPr>
              <a:t>schválení Komisí</a:t>
            </a:r>
          </a:p>
        </p:txBody>
      </p:sp>
      <p:sp>
        <p:nvSpPr>
          <p:cNvPr id="8" name="Obdélník 7"/>
          <p:cNvSpPr/>
          <p:nvPr/>
        </p:nvSpPr>
        <p:spPr>
          <a:xfrm>
            <a:off x="2571750" y="3143250"/>
            <a:ext cx="357188" cy="35718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9" name="TextovéPole 8"/>
          <p:cNvSpPr txBox="1">
            <a:spLocks noChangeArrowheads="1"/>
          </p:cNvSpPr>
          <p:nvPr/>
        </p:nvSpPr>
        <p:spPr bwMode="auto">
          <a:xfrm>
            <a:off x="5715000" y="2357438"/>
            <a:ext cx="1428750" cy="646112"/>
          </a:xfrm>
          <a:prstGeom prst="rect">
            <a:avLst/>
          </a:prstGeom>
          <a:solidFill>
            <a:srgbClr val="FFFF00"/>
          </a:solidFill>
          <a:ln w="25400">
            <a:solidFill>
              <a:schemeClr val="tx1"/>
            </a:solidFill>
            <a:miter lim="800000"/>
            <a:headEnd/>
            <a:tailEnd/>
          </a:ln>
        </p:spPr>
        <p:txBody>
          <a:bodyPr>
            <a:spAutoFit/>
          </a:bodyPr>
          <a:lstStyle/>
          <a:p>
            <a:r>
              <a:rPr lang="cs-CZ">
                <a:latin typeface="Calibri" pitchFamily="34" charset="0"/>
              </a:rPr>
              <a:t>odb.skupiny Rady</a:t>
            </a:r>
          </a:p>
        </p:txBody>
      </p:sp>
      <p:sp>
        <p:nvSpPr>
          <p:cNvPr id="10" name="TextovéPole 9"/>
          <p:cNvSpPr txBox="1">
            <a:spLocks noChangeArrowheads="1"/>
          </p:cNvSpPr>
          <p:nvPr/>
        </p:nvSpPr>
        <p:spPr bwMode="auto">
          <a:xfrm>
            <a:off x="5715000" y="3500438"/>
            <a:ext cx="1357313" cy="646112"/>
          </a:xfrm>
          <a:prstGeom prst="rect">
            <a:avLst/>
          </a:prstGeom>
          <a:solidFill>
            <a:srgbClr val="FFFF00"/>
          </a:solidFill>
          <a:ln w="25400">
            <a:solidFill>
              <a:schemeClr val="tx1"/>
            </a:solidFill>
            <a:miter lim="800000"/>
            <a:headEnd/>
            <a:tailEnd/>
          </a:ln>
        </p:spPr>
        <p:txBody>
          <a:bodyPr>
            <a:spAutoFit/>
          </a:bodyPr>
          <a:lstStyle/>
          <a:p>
            <a:pPr algn="ctr"/>
            <a:r>
              <a:rPr lang="cs-CZ">
                <a:latin typeface="Calibri" pitchFamily="34" charset="0"/>
              </a:rPr>
              <a:t>COREPER</a:t>
            </a:r>
          </a:p>
          <a:p>
            <a:pPr algn="ctr"/>
            <a:endParaRPr lang="cs-CZ">
              <a:latin typeface="Calibri" pitchFamily="34" charset="0"/>
            </a:endParaRPr>
          </a:p>
        </p:txBody>
      </p:sp>
      <p:sp>
        <p:nvSpPr>
          <p:cNvPr id="11" name="TextovéPole 10"/>
          <p:cNvSpPr txBox="1">
            <a:spLocks noChangeArrowheads="1"/>
          </p:cNvSpPr>
          <p:nvPr/>
        </p:nvSpPr>
        <p:spPr bwMode="auto">
          <a:xfrm>
            <a:off x="5786438" y="4643438"/>
            <a:ext cx="1285875" cy="646112"/>
          </a:xfrm>
          <a:prstGeom prst="rect">
            <a:avLst/>
          </a:prstGeom>
          <a:solidFill>
            <a:srgbClr val="FFFF00"/>
          </a:solidFill>
          <a:ln w="25400">
            <a:solidFill>
              <a:schemeClr val="tx1"/>
            </a:solidFill>
            <a:miter lim="800000"/>
            <a:headEnd/>
            <a:tailEnd/>
          </a:ln>
        </p:spPr>
        <p:txBody>
          <a:bodyPr>
            <a:spAutoFit/>
          </a:bodyPr>
          <a:lstStyle/>
          <a:p>
            <a:r>
              <a:rPr lang="cs-CZ">
                <a:latin typeface="Calibri" pitchFamily="34" charset="0"/>
              </a:rPr>
              <a:t>schválení Radou</a:t>
            </a:r>
          </a:p>
        </p:txBody>
      </p:sp>
      <p:sp>
        <p:nvSpPr>
          <p:cNvPr id="12" name="Obdélník 11"/>
          <p:cNvSpPr/>
          <p:nvPr/>
        </p:nvSpPr>
        <p:spPr>
          <a:xfrm>
            <a:off x="2571750" y="4071938"/>
            <a:ext cx="357188" cy="35718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4" name="TextovéPole 13"/>
          <p:cNvSpPr txBox="1"/>
          <p:nvPr/>
        </p:nvSpPr>
        <p:spPr>
          <a:xfrm>
            <a:off x="7572375" y="2357438"/>
            <a:ext cx="1285875" cy="646112"/>
          </a:xfrm>
          <a:prstGeom prst="rect">
            <a:avLst/>
          </a:prstGeom>
          <a:solidFill>
            <a:schemeClr val="tx2">
              <a:lumMod val="20000"/>
              <a:lumOff val="80000"/>
            </a:schemeClr>
          </a:solidFill>
          <a:ln w="25400">
            <a:solidFill>
              <a:schemeClr val="tx1"/>
            </a:solidFill>
          </a:ln>
        </p:spPr>
        <p:txBody>
          <a:bodyPr>
            <a:spAutoFit/>
          </a:bodyPr>
          <a:lstStyle/>
          <a:p>
            <a:pPr algn="ctr" fontAlgn="auto">
              <a:spcBef>
                <a:spcPts val="0"/>
              </a:spcBef>
              <a:spcAft>
                <a:spcPts val="0"/>
              </a:spcAft>
              <a:defRPr/>
            </a:pPr>
            <a:r>
              <a:rPr lang="cs-CZ" dirty="0">
                <a:latin typeface="+mn-lt"/>
                <a:cs typeface="+mn-cs"/>
              </a:rPr>
              <a:t>Parlament 1 .čtení</a:t>
            </a:r>
          </a:p>
        </p:txBody>
      </p:sp>
      <p:sp>
        <p:nvSpPr>
          <p:cNvPr id="15" name="TextovéPole 14"/>
          <p:cNvSpPr txBox="1"/>
          <p:nvPr/>
        </p:nvSpPr>
        <p:spPr>
          <a:xfrm>
            <a:off x="7572375" y="4643438"/>
            <a:ext cx="1285875" cy="646112"/>
          </a:xfrm>
          <a:prstGeom prst="rect">
            <a:avLst/>
          </a:prstGeom>
          <a:solidFill>
            <a:schemeClr val="tx2">
              <a:lumMod val="20000"/>
              <a:lumOff val="80000"/>
            </a:schemeClr>
          </a:solidFill>
          <a:ln w="25400">
            <a:solidFill>
              <a:schemeClr val="tx1"/>
            </a:solidFill>
          </a:ln>
        </p:spPr>
        <p:txBody>
          <a:bodyPr>
            <a:spAutoFit/>
          </a:bodyPr>
          <a:lstStyle/>
          <a:p>
            <a:pPr algn="ctr" fontAlgn="auto">
              <a:spcBef>
                <a:spcPts val="0"/>
              </a:spcBef>
              <a:spcAft>
                <a:spcPts val="0"/>
              </a:spcAft>
              <a:defRPr/>
            </a:pPr>
            <a:r>
              <a:rPr lang="cs-CZ" dirty="0">
                <a:latin typeface="+mn-lt"/>
                <a:cs typeface="+mn-cs"/>
              </a:rPr>
              <a:t>Parlament schválení</a:t>
            </a:r>
          </a:p>
        </p:txBody>
      </p:sp>
      <p:sp>
        <p:nvSpPr>
          <p:cNvPr id="16" name="TextovéPole 15"/>
          <p:cNvSpPr txBox="1"/>
          <p:nvPr/>
        </p:nvSpPr>
        <p:spPr>
          <a:xfrm>
            <a:off x="7572375" y="3500438"/>
            <a:ext cx="1285875" cy="655637"/>
          </a:xfrm>
          <a:prstGeom prst="rect">
            <a:avLst/>
          </a:prstGeom>
          <a:solidFill>
            <a:schemeClr val="tx2">
              <a:lumMod val="20000"/>
              <a:lumOff val="80000"/>
            </a:schemeClr>
          </a:solidFill>
          <a:ln w="25400">
            <a:solidFill>
              <a:schemeClr val="tx1"/>
            </a:solidFill>
          </a:ln>
        </p:spPr>
        <p:txBody>
          <a:bodyPr>
            <a:spAutoFit/>
          </a:bodyPr>
          <a:lstStyle/>
          <a:p>
            <a:pPr algn="ctr" fontAlgn="auto">
              <a:spcBef>
                <a:spcPts val="0"/>
              </a:spcBef>
              <a:spcAft>
                <a:spcPts val="0"/>
              </a:spcAft>
              <a:defRPr/>
            </a:pPr>
            <a:r>
              <a:rPr lang="cs-CZ" dirty="0">
                <a:latin typeface="+mn-lt"/>
                <a:cs typeface="+mn-cs"/>
              </a:rPr>
              <a:t>Parlament výbory</a:t>
            </a:r>
          </a:p>
        </p:txBody>
      </p:sp>
      <p:sp>
        <p:nvSpPr>
          <p:cNvPr id="17" name="Obdélník 16"/>
          <p:cNvSpPr/>
          <p:nvPr/>
        </p:nvSpPr>
        <p:spPr>
          <a:xfrm>
            <a:off x="2571750" y="5000625"/>
            <a:ext cx="357188" cy="357188"/>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8" name="Elipsa 17"/>
          <p:cNvSpPr/>
          <p:nvPr/>
        </p:nvSpPr>
        <p:spPr>
          <a:xfrm>
            <a:off x="5500688" y="5929313"/>
            <a:ext cx="1714500" cy="714375"/>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1400" b="1" dirty="0">
                <a:solidFill>
                  <a:schemeClr val="bg2">
                    <a:lumMod val="25000"/>
                  </a:schemeClr>
                </a:solidFill>
              </a:rPr>
              <a:t>SCHVÁLENO</a:t>
            </a:r>
          </a:p>
        </p:txBody>
      </p:sp>
      <p:sp>
        <p:nvSpPr>
          <p:cNvPr id="19" name="Elipsa 18"/>
          <p:cNvSpPr/>
          <p:nvPr/>
        </p:nvSpPr>
        <p:spPr>
          <a:xfrm>
            <a:off x="7072313" y="5929313"/>
            <a:ext cx="1714500" cy="714375"/>
          </a:xfrm>
          <a:prstGeom prst="ellipse">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1400" b="1" dirty="0">
                <a:solidFill>
                  <a:schemeClr val="bg2">
                    <a:lumMod val="25000"/>
                  </a:schemeClr>
                </a:solidFill>
              </a:rPr>
              <a:t>ODMITNUTO</a:t>
            </a:r>
          </a:p>
        </p:txBody>
      </p:sp>
      <p:cxnSp>
        <p:nvCxnSpPr>
          <p:cNvPr id="21" name="Přímá spojovací šipka 20"/>
          <p:cNvCxnSpPr/>
          <p:nvPr/>
        </p:nvCxnSpPr>
        <p:spPr>
          <a:xfrm rot="5400000">
            <a:off x="4536281" y="3250407"/>
            <a:ext cx="358775" cy="158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Přímá spojovací šipka 21"/>
          <p:cNvCxnSpPr/>
          <p:nvPr/>
        </p:nvCxnSpPr>
        <p:spPr>
          <a:xfrm rot="5400000">
            <a:off x="4465638" y="4392613"/>
            <a:ext cx="357187" cy="1587"/>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Přímá spojovací šipka 22"/>
          <p:cNvCxnSpPr/>
          <p:nvPr/>
        </p:nvCxnSpPr>
        <p:spPr>
          <a:xfrm rot="5400000">
            <a:off x="4465638" y="5535613"/>
            <a:ext cx="357187" cy="1587"/>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Přímá spojovací šipka 23"/>
          <p:cNvCxnSpPr/>
          <p:nvPr/>
        </p:nvCxnSpPr>
        <p:spPr>
          <a:xfrm rot="5400000">
            <a:off x="6251575" y="3249613"/>
            <a:ext cx="357187" cy="158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Přímá spojovací šipka 24"/>
          <p:cNvCxnSpPr/>
          <p:nvPr/>
        </p:nvCxnSpPr>
        <p:spPr>
          <a:xfrm rot="5400000">
            <a:off x="6251575" y="4392613"/>
            <a:ext cx="357187" cy="158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Přímá spojovací šipka 25"/>
          <p:cNvCxnSpPr/>
          <p:nvPr/>
        </p:nvCxnSpPr>
        <p:spPr>
          <a:xfrm rot="5400000">
            <a:off x="8037513" y="4392613"/>
            <a:ext cx="357187" cy="1587"/>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Přímá spojovací šipka 26"/>
          <p:cNvCxnSpPr/>
          <p:nvPr/>
        </p:nvCxnSpPr>
        <p:spPr>
          <a:xfrm rot="5400000">
            <a:off x="8037513" y="3249613"/>
            <a:ext cx="357187" cy="1587"/>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Tvar 28"/>
          <p:cNvCxnSpPr>
            <a:stCxn id="7" idx="3"/>
            <a:endCxn id="9" idx="1"/>
          </p:cNvCxnSpPr>
          <p:nvPr/>
        </p:nvCxnSpPr>
        <p:spPr>
          <a:xfrm flipV="1">
            <a:off x="5286375" y="2681288"/>
            <a:ext cx="428625" cy="3429000"/>
          </a:xfrm>
          <a:prstGeom prst="bentConnector3">
            <a:avLst>
              <a:gd name="adj1" fmla="val 50000"/>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Tvar 28"/>
          <p:cNvCxnSpPr>
            <a:stCxn id="11" idx="3"/>
            <a:endCxn id="14" idx="1"/>
          </p:cNvCxnSpPr>
          <p:nvPr/>
        </p:nvCxnSpPr>
        <p:spPr>
          <a:xfrm flipV="1">
            <a:off x="7072313" y="2681288"/>
            <a:ext cx="500062" cy="2286000"/>
          </a:xfrm>
          <a:prstGeom prst="bentConnector3">
            <a:avLst>
              <a:gd name="adj1" fmla="val 50000"/>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Přímá spojovací šipka 37"/>
          <p:cNvCxnSpPr/>
          <p:nvPr/>
        </p:nvCxnSpPr>
        <p:spPr>
          <a:xfrm>
            <a:off x="6858000" y="5357813"/>
            <a:ext cx="642938" cy="571500"/>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Přímá spojovací šipka 41"/>
          <p:cNvCxnSpPr/>
          <p:nvPr/>
        </p:nvCxnSpPr>
        <p:spPr>
          <a:xfrm rot="5400000">
            <a:off x="8001000" y="5500688"/>
            <a:ext cx="571500" cy="285750"/>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5" name="TextovéPole 44"/>
          <p:cNvSpPr txBox="1">
            <a:spLocks noChangeArrowheads="1"/>
          </p:cNvSpPr>
          <p:nvPr/>
        </p:nvSpPr>
        <p:spPr bwMode="auto">
          <a:xfrm>
            <a:off x="6461125" y="5348288"/>
            <a:ext cx="444500" cy="369887"/>
          </a:xfrm>
          <a:prstGeom prst="rect">
            <a:avLst/>
          </a:prstGeom>
          <a:noFill/>
          <a:ln w="9525">
            <a:noFill/>
            <a:miter lim="800000"/>
            <a:headEnd/>
            <a:tailEnd/>
          </a:ln>
        </p:spPr>
        <p:txBody>
          <a:bodyPr wrap="none">
            <a:spAutoFit/>
          </a:bodyPr>
          <a:lstStyle/>
          <a:p>
            <a:r>
              <a:rPr lang="cs-CZ" b="1">
                <a:solidFill>
                  <a:srgbClr val="C00000"/>
                </a:solidFill>
                <a:latin typeface="Calibri" pitchFamily="34" charset="0"/>
              </a:rPr>
              <a:t>NE</a:t>
            </a:r>
          </a:p>
        </p:txBody>
      </p:sp>
      <p:sp>
        <p:nvSpPr>
          <p:cNvPr id="47" name="Obdélník 46"/>
          <p:cNvSpPr>
            <a:spLocks noChangeArrowheads="1"/>
          </p:cNvSpPr>
          <p:nvPr/>
        </p:nvSpPr>
        <p:spPr bwMode="auto">
          <a:xfrm>
            <a:off x="8358188" y="5500688"/>
            <a:ext cx="449262" cy="369887"/>
          </a:xfrm>
          <a:prstGeom prst="rect">
            <a:avLst/>
          </a:prstGeom>
          <a:noFill/>
          <a:ln w="9525">
            <a:noFill/>
            <a:miter lim="800000"/>
            <a:headEnd/>
            <a:tailEnd/>
          </a:ln>
        </p:spPr>
        <p:txBody>
          <a:bodyPr wrap="none">
            <a:spAutoFit/>
          </a:bodyPr>
          <a:lstStyle/>
          <a:p>
            <a:r>
              <a:rPr lang="cs-CZ" b="1">
                <a:solidFill>
                  <a:srgbClr val="C00000"/>
                </a:solidFill>
                <a:latin typeface="Calibri" pitchFamily="34" charset="0"/>
              </a:rPr>
              <a:t>NE</a:t>
            </a:r>
            <a:endParaRPr lang="cs-CZ">
              <a:latin typeface="Calibri" pitchFamily="34" charset="0"/>
            </a:endParaRPr>
          </a:p>
        </p:txBody>
      </p:sp>
      <p:sp>
        <p:nvSpPr>
          <p:cNvPr id="48" name="TextovéPole 47"/>
          <p:cNvSpPr txBox="1"/>
          <p:nvPr/>
        </p:nvSpPr>
        <p:spPr>
          <a:xfrm>
            <a:off x="5643563" y="5500688"/>
            <a:ext cx="631825" cy="369887"/>
          </a:xfrm>
          <a:prstGeom prst="rect">
            <a:avLst/>
          </a:prstGeom>
          <a:noFill/>
        </p:spPr>
        <p:txBody>
          <a:bodyPr wrap="none">
            <a:spAutoFit/>
          </a:bodyPr>
          <a:lstStyle/>
          <a:p>
            <a:pPr fontAlgn="auto">
              <a:spcBef>
                <a:spcPts val="0"/>
              </a:spcBef>
              <a:spcAft>
                <a:spcPts val="0"/>
              </a:spcAft>
              <a:defRPr/>
            </a:pPr>
            <a:r>
              <a:rPr lang="cs-CZ" b="1" dirty="0">
                <a:solidFill>
                  <a:schemeClr val="accent3">
                    <a:lumMod val="50000"/>
                  </a:schemeClr>
                </a:solidFill>
                <a:latin typeface="+mn-lt"/>
                <a:cs typeface="+mn-cs"/>
              </a:rPr>
              <a:t>ANO</a:t>
            </a:r>
          </a:p>
        </p:txBody>
      </p:sp>
      <p:sp>
        <p:nvSpPr>
          <p:cNvPr id="49" name="TextovéPole 48"/>
          <p:cNvSpPr txBox="1"/>
          <p:nvPr/>
        </p:nvSpPr>
        <p:spPr>
          <a:xfrm>
            <a:off x="7358063" y="5429250"/>
            <a:ext cx="631825" cy="369888"/>
          </a:xfrm>
          <a:prstGeom prst="rect">
            <a:avLst/>
          </a:prstGeom>
          <a:noFill/>
        </p:spPr>
        <p:txBody>
          <a:bodyPr wrap="none">
            <a:spAutoFit/>
          </a:bodyPr>
          <a:lstStyle/>
          <a:p>
            <a:pPr fontAlgn="auto">
              <a:spcBef>
                <a:spcPts val="0"/>
              </a:spcBef>
              <a:spcAft>
                <a:spcPts val="0"/>
              </a:spcAft>
              <a:defRPr/>
            </a:pPr>
            <a:r>
              <a:rPr lang="cs-CZ" b="1" dirty="0">
                <a:solidFill>
                  <a:schemeClr val="accent3">
                    <a:lumMod val="50000"/>
                  </a:schemeClr>
                </a:solidFill>
                <a:latin typeface="+mn-lt"/>
                <a:cs typeface="+mn-cs"/>
              </a:rPr>
              <a:t>ANO</a:t>
            </a:r>
          </a:p>
        </p:txBody>
      </p:sp>
      <p:cxnSp>
        <p:nvCxnSpPr>
          <p:cNvPr id="51" name="Přímá spojovací šipka 50"/>
          <p:cNvCxnSpPr/>
          <p:nvPr/>
        </p:nvCxnSpPr>
        <p:spPr>
          <a:xfrm rot="10800000" flipV="1">
            <a:off x="6572250" y="5357813"/>
            <a:ext cx="1214438" cy="500062"/>
          </a:xfrm>
          <a:prstGeom prst="straightConnector1">
            <a:avLst/>
          </a:prstGeom>
          <a:ln w="508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Přímá spojovací šipka 52"/>
          <p:cNvCxnSpPr/>
          <p:nvPr/>
        </p:nvCxnSpPr>
        <p:spPr>
          <a:xfrm rot="5400000">
            <a:off x="6038056" y="5607844"/>
            <a:ext cx="498475" cy="1588"/>
          </a:xfrm>
          <a:prstGeom prst="straightConnector1">
            <a:avLst/>
          </a:prstGeom>
          <a:ln w="508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0" name="Zaoblený obdélníkový popisek 59"/>
          <p:cNvSpPr/>
          <p:nvPr/>
        </p:nvSpPr>
        <p:spPr>
          <a:xfrm>
            <a:off x="5929313" y="1500188"/>
            <a:ext cx="2643187" cy="714375"/>
          </a:xfrm>
          <a:prstGeom prst="wedgeRoundRectCallout">
            <a:avLst>
              <a:gd name="adj1" fmla="val -15954"/>
              <a:gd name="adj2" fmla="val 399733"/>
              <a:gd name="adj3" fmla="val 16667"/>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b="1" dirty="0">
                <a:solidFill>
                  <a:schemeClr val="tx1"/>
                </a:solidFill>
              </a:rPr>
              <a:t>SCHVALUJÍ MINISTŘI ČLENSKÝCH  ZEMÍ</a:t>
            </a:r>
          </a:p>
        </p:txBody>
      </p:sp>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6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38"/>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42"/>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47"/>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49"/>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51"/>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53"/>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P spid="18" grpId="0" animBg="1"/>
      <p:bldP spid="19" grpId="0" animBg="1"/>
      <p:bldP spid="45" grpId="0"/>
      <p:bldP spid="47" grpId="0"/>
      <p:bldP spid="48" grpId="0"/>
      <p:bldP spid="4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438" y="274638"/>
            <a:ext cx="8929687" cy="1143000"/>
          </a:xfrm>
          <a:solidFill>
            <a:srgbClr val="FFFF00"/>
          </a:solidFill>
        </p:spPr>
        <p:txBody>
          <a:bodyPr rtlCol="0">
            <a:normAutofit fontScale="90000"/>
          </a:bodyPr>
          <a:lstStyle/>
          <a:p>
            <a:pPr algn="l" fontAlgn="auto">
              <a:spcAft>
                <a:spcPts val="0"/>
              </a:spcAft>
              <a:defRPr/>
            </a:pPr>
            <a:r>
              <a:rPr lang="cs-CZ" dirty="0" smtClean="0"/>
              <a:t>Jak je to s tím Bruselem? </a:t>
            </a:r>
            <a:br>
              <a:rPr lang="cs-CZ" dirty="0" smtClean="0"/>
            </a:br>
            <a:r>
              <a:rPr lang="cs-CZ" sz="3600" dirty="0" smtClean="0"/>
              <a:t>(…nedá se nic dělat, Brusel nám nařídil…)	        (7)</a:t>
            </a:r>
          </a:p>
        </p:txBody>
      </p:sp>
      <p:sp>
        <p:nvSpPr>
          <p:cNvPr id="3" name="Zástupný symbol pro obsah 2"/>
          <p:cNvSpPr>
            <a:spLocks noGrp="1"/>
          </p:cNvSpPr>
          <p:nvPr>
            <p:ph idx="1"/>
          </p:nvPr>
        </p:nvSpPr>
        <p:spPr>
          <a:xfrm>
            <a:off x="0" y="1643063"/>
            <a:ext cx="9144000" cy="5214937"/>
          </a:xfrm>
        </p:spPr>
        <p:txBody>
          <a:bodyPr rtlCol="0">
            <a:normAutofit fontScale="92500" lnSpcReduction="20000"/>
          </a:bodyPr>
          <a:lstStyle/>
          <a:p>
            <a:pPr fontAlgn="auto">
              <a:spcAft>
                <a:spcPts val="0"/>
              </a:spcAft>
              <a:buFont typeface="Arial" pitchFamily="34" charset="0"/>
              <a:buNone/>
              <a:defRPr/>
            </a:pPr>
            <a:r>
              <a:rPr lang="cs-CZ" dirty="0" smtClean="0"/>
              <a:t>Takže </a:t>
            </a:r>
            <a:r>
              <a:rPr lang="cs-CZ" b="1" dirty="0" smtClean="0"/>
              <a:t>stručně shrnuto</a:t>
            </a:r>
            <a:r>
              <a:rPr lang="cs-CZ" dirty="0" smtClean="0"/>
              <a:t>:</a:t>
            </a:r>
          </a:p>
          <a:p>
            <a:pPr fontAlgn="auto">
              <a:spcAft>
                <a:spcPts val="0"/>
              </a:spcAft>
              <a:buFont typeface="Arial" pitchFamily="34" charset="0"/>
              <a:buChar char="•"/>
              <a:defRPr/>
            </a:pPr>
            <a:r>
              <a:rPr lang="cs-CZ" dirty="0" smtClean="0"/>
              <a:t>každý evropský </a:t>
            </a:r>
            <a:r>
              <a:rPr lang="cs-CZ" b="1" u="sng" dirty="0" smtClean="0"/>
              <a:t>legislativní návrh zpracuje </a:t>
            </a:r>
            <a:r>
              <a:rPr lang="cs-CZ" dirty="0" smtClean="0"/>
              <a:t>na různé podněty a po diskusi s členy EU </a:t>
            </a:r>
            <a:r>
              <a:rPr lang="cs-CZ" b="1" u="sng" dirty="0" smtClean="0"/>
              <a:t>Evropská Komise</a:t>
            </a:r>
          </a:p>
          <a:p>
            <a:pPr fontAlgn="auto">
              <a:spcAft>
                <a:spcPts val="0"/>
              </a:spcAft>
              <a:buFont typeface="Arial" pitchFamily="34" charset="0"/>
              <a:buChar char="•"/>
              <a:defRPr/>
            </a:pPr>
            <a:r>
              <a:rPr lang="cs-CZ" dirty="0" smtClean="0"/>
              <a:t>žádný takový návrh si </a:t>
            </a:r>
            <a:r>
              <a:rPr lang="cs-CZ" b="1" u="sng" dirty="0" smtClean="0"/>
              <a:t>Komise nemůže sama schválit</a:t>
            </a:r>
          </a:p>
          <a:p>
            <a:pPr fontAlgn="auto">
              <a:spcAft>
                <a:spcPts val="0"/>
              </a:spcAft>
              <a:buFont typeface="Arial" pitchFamily="34" charset="0"/>
              <a:buChar char="•"/>
              <a:defRPr/>
            </a:pPr>
            <a:r>
              <a:rPr lang="cs-CZ" dirty="0" smtClean="0"/>
              <a:t>Evropská legislativa může být schválena jen pokud ji </a:t>
            </a:r>
            <a:r>
              <a:rPr lang="cs-CZ" b="1" u="sng" dirty="0" smtClean="0"/>
              <a:t>schválí Evropská Rada </a:t>
            </a:r>
            <a:r>
              <a:rPr lang="cs-CZ" dirty="0" smtClean="0"/>
              <a:t>– ministři všech zemí, buďto jednomyslně, nebo většinou</a:t>
            </a:r>
          </a:p>
          <a:p>
            <a:pPr fontAlgn="auto">
              <a:spcAft>
                <a:spcPts val="0"/>
              </a:spcAft>
              <a:buFont typeface="Arial" pitchFamily="34" charset="0"/>
              <a:buChar char="•"/>
              <a:defRPr/>
            </a:pPr>
            <a:r>
              <a:rPr lang="cs-CZ" dirty="0" smtClean="0"/>
              <a:t>V řadě případů </a:t>
            </a:r>
            <a:r>
              <a:rPr lang="cs-CZ" b="1" u="sng" dirty="0" smtClean="0"/>
              <a:t>musí legislativu schválit i Parlament, </a:t>
            </a:r>
            <a:r>
              <a:rPr lang="cs-CZ" dirty="0" smtClean="0"/>
              <a:t>jinak nevstoupí v platnost</a:t>
            </a:r>
          </a:p>
          <a:p>
            <a:pPr fontAlgn="auto">
              <a:spcAft>
                <a:spcPts val="0"/>
              </a:spcAft>
              <a:buFont typeface="Arial" pitchFamily="34" charset="0"/>
              <a:buChar char="•"/>
              <a:defRPr/>
            </a:pPr>
            <a:r>
              <a:rPr lang="cs-CZ" dirty="0" smtClean="0"/>
              <a:t>Komise má podle smlouvy Evropských Společenství/Unie roli hlídacího psa a byla jednotlivými </a:t>
            </a:r>
            <a:r>
              <a:rPr lang="cs-CZ" b="1" u="sng" dirty="0" smtClean="0"/>
              <a:t>vládami pověřena, aby hlídala dodržování </a:t>
            </a:r>
            <a:r>
              <a:rPr lang="cs-CZ" dirty="0" smtClean="0"/>
              <a:t>legislativy!!!</a:t>
            </a:r>
          </a:p>
        </p:txBody>
      </p:sp>
    </p:spTree>
  </p:cSld>
  <p:clrMapOvr>
    <a:masterClrMapping/>
  </p:clrMapOvr>
  <p:transition spd="slow">
    <p:cut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a:xfrm>
            <a:off x="457200" y="1857375"/>
            <a:ext cx="5400675" cy="3429000"/>
          </a:xfrm>
        </p:spPr>
        <p:txBody>
          <a:bodyPr/>
          <a:lstStyle/>
          <a:p>
            <a:pPr algn="l"/>
            <a:r>
              <a:rPr lang="cs-CZ" smtClean="0"/>
              <a:t>Otázky?</a:t>
            </a:r>
            <a:br>
              <a:rPr lang="cs-CZ" smtClean="0"/>
            </a:br>
            <a:r>
              <a:rPr lang="cs-CZ" smtClean="0"/>
              <a:t>Komentáře?</a:t>
            </a:r>
            <a:br>
              <a:rPr lang="cs-CZ" smtClean="0"/>
            </a:br>
            <a:r>
              <a:rPr lang="cs-CZ" smtClean="0"/>
              <a:t/>
            </a:r>
            <a:br>
              <a:rPr lang="cs-CZ" smtClean="0"/>
            </a:br>
            <a:endParaRPr lang="cs-CZ" smtClean="0"/>
          </a:p>
        </p:txBody>
      </p:sp>
      <p:grpSp>
        <p:nvGrpSpPr>
          <p:cNvPr id="36867" name="Skupina 29"/>
          <p:cNvGrpSpPr>
            <a:grpSpLocks/>
          </p:cNvGrpSpPr>
          <p:nvPr/>
        </p:nvGrpSpPr>
        <p:grpSpPr bwMode="auto">
          <a:xfrm>
            <a:off x="6215063" y="1571625"/>
            <a:ext cx="2571750" cy="1214438"/>
            <a:chOff x="285720" y="2714620"/>
            <a:chExt cx="8572560" cy="3289537"/>
          </a:xfrm>
        </p:grpSpPr>
        <p:sp>
          <p:nvSpPr>
            <p:cNvPr id="5" name="TextovéPole 4"/>
            <p:cNvSpPr txBox="1"/>
            <p:nvPr/>
          </p:nvSpPr>
          <p:spPr>
            <a:xfrm>
              <a:off x="1931438" y="3643430"/>
              <a:ext cx="1068924" cy="645007"/>
            </a:xfrm>
            <a:prstGeom prst="rect">
              <a:avLst/>
            </a:prstGeom>
            <a:solidFill>
              <a:schemeClr val="accent6">
                <a:lumMod val="40000"/>
                <a:lumOff val="60000"/>
              </a:schemeClr>
            </a:solidFill>
            <a:ln>
              <a:solidFill>
                <a:schemeClr val="tx1"/>
              </a:solidFill>
            </a:ln>
          </p:spPr>
          <p:txBody>
            <a:bodyPr>
              <a:spAutoFit/>
            </a:bodyPr>
            <a:lstStyle/>
            <a:p>
              <a:pPr fontAlgn="auto">
                <a:spcBef>
                  <a:spcPts val="0"/>
                </a:spcBef>
                <a:spcAft>
                  <a:spcPts val="0"/>
                </a:spcAft>
                <a:defRPr/>
              </a:pPr>
              <a:endParaRPr lang="cs-CZ" dirty="0">
                <a:latin typeface="+mn-lt"/>
                <a:cs typeface="+mn-cs"/>
              </a:endParaRPr>
            </a:p>
            <a:p>
              <a:pPr fontAlgn="auto">
                <a:spcBef>
                  <a:spcPts val="0"/>
                </a:spcBef>
                <a:spcAft>
                  <a:spcPts val="0"/>
                </a:spcAft>
                <a:defRPr/>
              </a:pPr>
              <a:endParaRPr lang="cs-CZ" dirty="0">
                <a:latin typeface="+mn-lt"/>
                <a:cs typeface="+mn-cs"/>
              </a:endParaRPr>
            </a:p>
          </p:txBody>
        </p:sp>
        <p:sp>
          <p:nvSpPr>
            <p:cNvPr id="36869" name="TextovéPole 5"/>
            <p:cNvSpPr txBox="1">
              <a:spLocks noChangeArrowheads="1"/>
            </p:cNvSpPr>
            <p:nvPr/>
          </p:nvSpPr>
          <p:spPr bwMode="auto">
            <a:xfrm>
              <a:off x="3428992" y="2714620"/>
              <a:ext cx="1500198" cy="646331"/>
            </a:xfrm>
            <a:prstGeom prst="rect">
              <a:avLst/>
            </a:prstGeom>
            <a:solidFill>
              <a:srgbClr val="FFFF00"/>
            </a:solidFill>
            <a:ln w="9525">
              <a:solidFill>
                <a:schemeClr val="tx1"/>
              </a:solidFill>
              <a:miter lim="800000"/>
              <a:headEnd/>
              <a:tailEnd/>
            </a:ln>
          </p:spPr>
          <p:txBody>
            <a:bodyPr>
              <a:spAutoFit/>
            </a:bodyPr>
            <a:lstStyle/>
            <a:p>
              <a:endParaRPr lang="cs-CZ">
                <a:latin typeface="Calibri" pitchFamily="34" charset="0"/>
              </a:endParaRPr>
            </a:p>
            <a:p>
              <a:endParaRPr lang="cs-CZ">
                <a:latin typeface="Calibri" pitchFamily="34" charset="0"/>
              </a:endParaRPr>
            </a:p>
          </p:txBody>
        </p:sp>
        <p:sp>
          <p:nvSpPr>
            <p:cNvPr id="36870" name="TextovéPole 6"/>
            <p:cNvSpPr txBox="1">
              <a:spLocks noChangeArrowheads="1"/>
            </p:cNvSpPr>
            <p:nvPr/>
          </p:nvSpPr>
          <p:spPr bwMode="auto">
            <a:xfrm>
              <a:off x="5500694" y="3929066"/>
              <a:ext cx="1857388" cy="369332"/>
            </a:xfrm>
            <a:prstGeom prst="rect">
              <a:avLst/>
            </a:prstGeom>
            <a:solidFill>
              <a:srgbClr val="FFFF00"/>
            </a:solidFill>
            <a:ln w="9525">
              <a:solidFill>
                <a:schemeClr val="tx1"/>
              </a:solidFill>
              <a:miter lim="800000"/>
              <a:headEnd/>
              <a:tailEnd/>
            </a:ln>
          </p:spPr>
          <p:txBody>
            <a:bodyPr>
              <a:spAutoFit/>
            </a:bodyPr>
            <a:lstStyle/>
            <a:p>
              <a:endParaRPr lang="en-GB">
                <a:latin typeface="Calibri" pitchFamily="34" charset="0"/>
              </a:endParaRPr>
            </a:p>
          </p:txBody>
        </p:sp>
        <p:sp>
          <p:nvSpPr>
            <p:cNvPr id="36871" name="TextovéPole 7"/>
            <p:cNvSpPr txBox="1">
              <a:spLocks noChangeArrowheads="1"/>
            </p:cNvSpPr>
            <p:nvPr/>
          </p:nvSpPr>
          <p:spPr bwMode="auto">
            <a:xfrm>
              <a:off x="5245938" y="5357826"/>
              <a:ext cx="1357322" cy="646331"/>
            </a:xfrm>
            <a:prstGeom prst="rect">
              <a:avLst/>
            </a:prstGeom>
            <a:solidFill>
              <a:srgbClr val="FFFF00"/>
            </a:solidFill>
            <a:ln w="9525">
              <a:solidFill>
                <a:schemeClr val="tx1"/>
              </a:solidFill>
              <a:miter lim="800000"/>
              <a:headEnd/>
              <a:tailEnd/>
            </a:ln>
          </p:spPr>
          <p:txBody>
            <a:bodyPr>
              <a:spAutoFit/>
            </a:bodyPr>
            <a:lstStyle/>
            <a:p>
              <a:endParaRPr lang="cs-CZ">
                <a:latin typeface="Calibri" pitchFamily="34" charset="0"/>
              </a:endParaRPr>
            </a:p>
            <a:p>
              <a:endParaRPr lang="cs-CZ">
                <a:latin typeface="Calibri" pitchFamily="34" charset="0"/>
              </a:endParaRPr>
            </a:p>
          </p:txBody>
        </p:sp>
        <p:sp>
          <p:nvSpPr>
            <p:cNvPr id="36872" name="TextovéPole 8"/>
            <p:cNvSpPr txBox="1">
              <a:spLocks noChangeArrowheads="1"/>
            </p:cNvSpPr>
            <p:nvPr/>
          </p:nvSpPr>
          <p:spPr bwMode="auto">
            <a:xfrm>
              <a:off x="2571736" y="5357826"/>
              <a:ext cx="1714512" cy="646331"/>
            </a:xfrm>
            <a:prstGeom prst="rect">
              <a:avLst/>
            </a:prstGeom>
            <a:solidFill>
              <a:srgbClr val="FFFF00"/>
            </a:solidFill>
            <a:ln w="9525">
              <a:solidFill>
                <a:schemeClr val="tx1"/>
              </a:solidFill>
              <a:miter lim="800000"/>
              <a:headEnd/>
              <a:tailEnd/>
            </a:ln>
          </p:spPr>
          <p:txBody>
            <a:bodyPr>
              <a:spAutoFit/>
            </a:bodyPr>
            <a:lstStyle/>
            <a:p>
              <a:endParaRPr lang="cs-CZ">
                <a:latin typeface="Calibri" pitchFamily="34" charset="0"/>
              </a:endParaRPr>
            </a:p>
            <a:p>
              <a:endParaRPr lang="cs-CZ">
                <a:latin typeface="Calibri" pitchFamily="34" charset="0"/>
              </a:endParaRPr>
            </a:p>
          </p:txBody>
        </p:sp>
        <p:sp>
          <p:nvSpPr>
            <p:cNvPr id="36873" name="TextovéPole 9"/>
            <p:cNvSpPr txBox="1">
              <a:spLocks noChangeArrowheads="1"/>
            </p:cNvSpPr>
            <p:nvPr/>
          </p:nvSpPr>
          <p:spPr bwMode="auto">
            <a:xfrm>
              <a:off x="3428992" y="4214818"/>
              <a:ext cx="1454244" cy="646331"/>
            </a:xfrm>
            <a:prstGeom prst="rect">
              <a:avLst/>
            </a:prstGeom>
            <a:solidFill>
              <a:srgbClr val="FFC000"/>
            </a:solidFill>
            <a:ln w="9525">
              <a:solidFill>
                <a:schemeClr val="tx1"/>
              </a:solidFill>
              <a:miter lim="800000"/>
              <a:headEnd/>
              <a:tailEnd/>
            </a:ln>
          </p:spPr>
          <p:txBody>
            <a:bodyPr wrap="none">
              <a:spAutoFit/>
            </a:bodyPr>
            <a:lstStyle/>
            <a:p>
              <a:r>
                <a:rPr lang="cs-CZ">
                  <a:latin typeface="Calibri" pitchFamily="34" charset="0"/>
                </a:rPr>
                <a:t>                        </a:t>
              </a:r>
            </a:p>
            <a:p>
              <a:endParaRPr lang="cs-CZ">
                <a:latin typeface="Calibri" pitchFamily="34" charset="0"/>
              </a:endParaRPr>
            </a:p>
          </p:txBody>
        </p:sp>
        <p:sp>
          <p:nvSpPr>
            <p:cNvPr id="11" name="Šipka doprava 10"/>
            <p:cNvSpPr/>
            <p:nvPr/>
          </p:nvSpPr>
          <p:spPr>
            <a:xfrm>
              <a:off x="285720" y="3716532"/>
              <a:ext cx="1502844" cy="567606"/>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dirty="0"/>
            </a:p>
          </p:txBody>
        </p:sp>
        <p:sp>
          <p:nvSpPr>
            <p:cNvPr id="12" name="Šipka doprava 11"/>
            <p:cNvSpPr/>
            <p:nvPr/>
          </p:nvSpPr>
          <p:spPr>
            <a:xfrm rot="19444326">
              <a:off x="2566443" y="2998423"/>
              <a:ext cx="825506" cy="4816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3" name="Šipka doprava 12"/>
            <p:cNvSpPr/>
            <p:nvPr/>
          </p:nvSpPr>
          <p:spPr>
            <a:xfrm rot="2261563">
              <a:off x="4947709" y="3170425"/>
              <a:ext cx="1185342" cy="477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5" name="Šipka doprava 14"/>
            <p:cNvSpPr/>
            <p:nvPr/>
          </p:nvSpPr>
          <p:spPr>
            <a:xfrm rot="10800000">
              <a:off x="4360332" y="5501050"/>
              <a:ext cx="783172" cy="4988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7" name="Šipka doprava 16"/>
            <p:cNvSpPr/>
            <p:nvPr/>
          </p:nvSpPr>
          <p:spPr>
            <a:xfrm>
              <a:off x="7429520" y="3858432"/>
              <a:ext cx="1428760" cy="64070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dirty="0"/>
            </a:p>
          </p:txBody>
        </p:sp>
        <p:cxnSp>
          <p:nvCxnSpPr>
            <p:cNvPr id="31" name="Pravoúhlá spojovací čára 30"/>
            <p:cNvCxnSpPr/>
            <p:nvPr/>
          </p:nvCxnSpPr>
          <p:spPr>
            <a:xfrm rot="10800000" flipV="1">
              <a:off x="4931836" y="4142235"/>
              <a:ext cx="571504" cy="288104"/>
            </a:xfrm>
            <a:prstGeom prst="bentConnector3">
              <a:avLst>
                <a:gd name="adj1" fmla="val 33729"/>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8" name="Pravoúhlá spojovací čára 37"/>
            <p:cNvCxnSpPr/>
            <p:nvPr/>
          </p:nvCxnSpPr>
          <p:spPr>
            <a:xfrm rot="10800000" flipV="1">
              <a:off x="4931836" y="4357238"/>
              <a:ext cx="2926310" cy="356905"/>
            </a:xfrm>
            <a:prstGeom prst="bentConnector3">
              <a:avLst>
                <a:gd name="adj1" fmla="val -268"/>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4" name="Šipka doprava 13"/>
            <p:cNvSpPr/>
            <p:nvPr/>
          </p:nvSpPr>
          <p:spPr>
            <a:xfrm rot="6942522">
              <a:off x="5554704" y="4618742"/>
              <a:ext cx="1019112" cy="4445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cxnSp>
          <p:nvCxnSpPr>
            <p:cNvPr id="48" name="Pravoúhlá spojovací čára 47"/>
            <p:cNvCxnSpPr/>
            <p:nvPr/>
          </p:nvCxnSpPr>
          <p:spPr>
            <a:xfrm>
              <a:off x="788430" y="4215338"/>
              <a:ext cx="2640562" cy="498805"/>
            </a:xfrm>
            <a:prstGeom prst="bentConnector3">
              <a:avLst>
                <a:gd name="adj1" fmla="val -426"/>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6" name="Šipka doprava 15"/>
            <p:cNvSpPr/>
            <p:nvPr/>
          </p:nvSpPr>
          <p:spPr>
            <a:xfrm rot="14131850">
              <a:off x="2326433" y="4528775"/>
              <a:ext cx="1062110" cy="486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cxnSp>
          <p:nvCxnSpPr>
            <p:cNvPr id="56" name="Pravoúhlá spojovací čára 55"/>
            <p:cNvCxnSpPr/>
            <p:nvPr/>
          </p:nvCxnSpPr>
          <p:spPr>
            <a:xfrm rot="10800000">
              <a:off x="4429122" y="4856043"/>
              <a:ext cx="809632" cy="571908"/>
            </a:xfrm>
            <a:prstGeom prst="bentConnector3">
              <a:avLst>
                <a:gd name="adj1" fmla="val 9978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1" name="Šipka dolů 60"/>
            <p:cNvSpPr/>
            <p:nvPr/>
          </p:nvSpPr>
          <p:spPr>
            <a:xfrm>
              <a:off x="3645950" y="4929145"/>
              <a:ext cx="354546" cy="43000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2" name="Šipka dolů 61"/>
            <p:cNvSpPr/>
            <p:nvPr/>
          </p:nvSpPr>
          <p:spPr>
            <a:xfrm rot="12357405">
              <a:off x="6434680" y="4318539"/>
              <a:ext cx="216958" cy="96750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3" name="Šipka dolů 62"/>
            <p:cNvSpPr/>
            <p:nvPr/>
          </p:nvSpPr>
          <p:spPr>
            <a:xfrm rot="7763345">
              <a:off x="3111968" y="3813972"/>
              <a:ext cx="279502" cy="42862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4" name="Šipka dolů 63"/>
            <p:cNvSpPr/>
            <p:nvPr/>
          </p:nvSpPr>
          <p:spPr>
            <a:xfrm rot="18615006">
              <a:off x="4885847" y="4861039"/>
              <a:ext cx="266603" cy="56621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grpSp>
    </p:spTree>
  </p:cSld>
  <p:clrMapOvr>
    <a:masterClrMapping/>
  </p:clrMapOvr>
  <p:transition spd="slow">
    <p:cut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p:cNvSpPr>
            <a:spLocks noGrp="1"/>
          </p:cNvSpPr>
          <p:nvPr>
            <p:ph type="title"/>
          </p:nvPr>
        </p:nvSpPr>
        <p:spPr>
          <a:xfrm>
            <a:off x="457200" y="2786063"/>
            <a:ext cx="5400675" cy="1928812"/>
          </a:xfrm>
        </p:spPr>
        <p:txBody>
          <a:bodyPr/>
          <a:lstStyle/>
          <a:p>
            <a:pPr algn="l"/>
            <a:r>
              <a:rPr lang="cs-CZ" smtClean="0"/>
              <a:t>Konec 2. části</a:t>
            </a:r>
            <a:br>
              <a:rPr lang="cs-CZ" smtClean="0"/>
            </a:br>
            <a:r>
              <a:rPr lang="cs-CZ" smtClean="0"/>
              <a:t>Díky za pozornost!</a:t>
            </a:r>
          </a:p>
        </p:txBody>
      </p:sp>
      <p:grpSp>
        <p:nvGrpSpPr>
          <p:cNvPr id="37891" name="Skupina 29"/>
          <p:cNvGrpSpPr>
            <a:grpSpLocks/>
          </p:cNvGrpSpPr>
          <p:nvPr/>
        </p:nvGrpSpPr>
        <p:grpSpPr bwMode="auto">
          <a:xfrm>
            <a:off x="6215063" y="1571625"/>
            <a:ext cx="2571750" cy="1214438"/>
            <a:chOff x="285720" y="2714620"/>
            <a:chExt cx="8572560" cy="3289537"/>
          </a:xfrm>
        </p:grpSpPr>
        <p:sp>
          <p:nvSpPr>
            <p:cNvPr id="5" name="TextovéPole 4"/>
            <p:cNvSpPr txBox="1"/>
            <p:nvPr/>
          </p:nvSpPr>
          <p:spPr>
            <a:xfrm>
              <a:off x="1931438" y="3643430"/>
              <a:ext cx="1068924" cy="645007"/>
            </a:xfrm>
            <a:prstGeom prst="rect">
              <a:avLst/>
            </a:prstGeom>
            <a:solidFill>
              <a:schemeClr val="accent6">
                <a:lumMod val="40000"/>
                <a:lumOff val="60000"/>
              </a:schemeClr>
            </a:solidFill>
            <a:ln>
              <a:solidFill>
                <a:schemeClr val="tx1"/>
              </a:solidFill>
            </a:ln>
          </p:spPr>
          <p:txBody>
            <a:bodyPr>
              <a:spAutoFit/>
            </a:bodyPr>
            <a:lstStyle/>
            <a:p>
              <a:pPr fontAlgn="auto">
                <a:spcBef>
                  <a:spcPts val="0"/>
                </a:spcBef>
                <a:spcAft>
                  <a:spcPts val="0"/>
                </a:spcAft>
                <a:defRPr/>
              </a:pPr>
              <a:endParaRPr lang="cs-CZ" dirty="0">
                <a:latin typeface="+mn-lt"/>
                <a:cs typeface="+mn-cs"/>
              </a:endParaRPr>
            </a:p>
            <a:p>
              <a:pPr fontAlgn="auto">
                <a:spcBef>
                  <a:spcPts val="0"/>
                </a:spcBef>
                <a:spcAft>
                  <a:spcPts val="0"/>
                </a:spcAft>
                <a:defRPr/>
              </a:pPr>
              <a:endParaRPr lang="cs-CZ" dirty="0">
                <a:latin typeface="+mn-lt"/>
                <a:cs typeface="+mn-cs"/>
              </a:endParaRPr>
            </a:p>
          </p:txBody>
        </p:sp>
        <p:sp>
          <p:nvSpPr>
            <p:cNvPr id="37893" name="TextovéPole 5"/>
            <p:cNvSpPr txBox="1">
              <a:spLocks noChangeArrowheads="1"/>
            </p:cNvSpPr>
            <p:nvPr/>
          </p:nvSpPr>
          <p:spPr bwMode="auto">
            <a:xfrm>
              <a:off x="3428992" y="2714620"/>
              <a:ext cx="1500198" cy="646331"/>
            </a:xfrm>
            <a:prstGeom prst="rect">
              <a:avLst/>
            </a:prstGeom>
            <a:solidFill>
              <a:srgbClr val="FFFF00"/>
            </a:solidFill>
            <a:ln w="9525">
              <a:solidFill>
                <a:schemeClr val="tx1"/>
              </a:solidFill>
              <a:miter lim="800000"/>
              <a:headEnd/>
              <a:tailEnd/>
            </a:ln>
          </p:spPr>
          <p:txBody>
            <a:bodyPr>
              <a:spAutoFit/>
            </a:bodyPr>
            <a:lstStyle/>
            <a:p>
              <a:endParaRPr lang="cs-CZ">
                <a:latin typeface="Calibri" pitchFamily="34" charset="0"/>
              </a:endParaRPr>
            </a:p>
            <a:p>
              <a:endParaRPr lang="cs-CZ">
                <a:latin typeface="Calibri" pitchFamily="34" charset="0"/>
              </a:endParaRPr>
            </a:p>
          </p:txBody>
        </p:sp>
        <p:sp>
          <p:nvSpPr>
            <p:cNvPr id="37894" name="TextovéPole 6"/>
            <p:cNvSpPr txBox="1">
              <a:spLocks noChangeArrowheads="1"/>
            </p:cNvSpPr>
            <p:nvPr/>
          </p:nvSpPr>
          <p:spPr bwMode="auto">
            <a:xfrm>
              <a:off x="5500694" y="3929066"/>
              <a:ext cx="1857388" cy="369332"/>
            </a:xfrm>
            <a:prstGeom prst="rect">
              <a:avLst/>
            </a:prstGeom>
            <a:solidFill>
              <a:srgbClr val="FFFF00"/>
            </a:solidFill>
            <a:ln w="9525">
              <a:solidFill>
                <a:schemeClr val="tx1"/>
              </a:solidFill>
              <a:miter lim="800000"/>
              <a:headEnd/>
              <a:tailEnd/>
            </a:ln>
          </p:spPr>
          <p:txBody>
            <a:bodyPr>
              <a:spAutoFit/>
            </a:bodyPr>
            <a:lstStyle/>
            <a:p>
              <a:endParaRPr lang="en-GB">
                <a:latin typeface="Calibri" pitchFamily="34" charset="0"/>
              </a:endParaRPr>
            </a:p>
          </p:txBody>
        </p:sp>
        <p:sp>
          <p:nvSpPr>
            <p:cNvPr id="37895" name="TextovéPole 7"/>
            <p:cNvSpPr txBox="1">
              <a:spLocks noChangeArrowheads="1"/>
            </p:cNvSpPr>
            <p:nvPr/>
          </p:nvSpPr>
          <p:spPr bwMode="auto">
            <a:xfrm>
              <a:off x="5245938" y="5357826"/>
              <a:ext cx="1357322" cy="646331"/>
            </a:xfrm>
            <a:prstGeom prst="rect">
              <a:avLst/>
            </a:prstGeom>
            <a:solidFill>
              <a:srgbClr val="FFFF00"/>
            </a:solidFill>
            <a:ln w="9525">
              <a:solidFill>
                <a:schemeClr val="tx1"/>
              </a:solidFill>
              <a:miter lim="800000"/>
              <a:headEnd/>
              <a:tailEnd/>
            </a:ln>
          </p:spPr>
          <p:txBody>
            <a:bodyPr>
              <a:spAutoFit/>
            </a:bodyPr>
            <a:lstStyle/>
            <a:p>
              <a:endParaRPr lang="cs-CZ">
                <a:latin typeface="Calibri" pitchFamily="34" charset="0"/>
              </a:endParaRPr>
            </a:p>
            <a:p>
              <a:endParaRPr lang="cs-CZ">
                <a:latin typeface="Calibri" pitchFamily="34" charset="0"/>
              </a:endParaRPr>
            </a:p>
          </p:txBody>
        </p:sp>
        <p:sp>
          <p:nvSpPr>
            <p:cNvPr id="37896" name="TextovéPole 8"/>
            <p:cNvSpPr txBox="1">
              <a:spLocks noChangeArrowheads="1"/>
            </p:cNvSpPr>
            <p:nvPr/>
          </p:nvSpPr>
          <p:spPr bwMode="auto">
            <a:xfrm>
              <a:off x="2571736" y="5357826"/>
              <a:ext cx="1714512" cy="646331"/>
            </a:xfrm>
            <a:prstGeom prst="rect">
              <a:avLst/>
            </a:prstGeom>
            <a:solidFill>
              <a:srgbClr val="FFFF00"/>
            </a:solidFill>
            <a:ln w="9525">
              <a:solidFill>
                <a:schemeClr val="tx1"/>
              </a:solidFill>
              <a:miter lim="800000"/>
              <a:headEnd/>
              <a:tailEnd/>
            </a:ln>
          </p:spPr>
          <p:txBody>
            <a:bodyPr>
              <a:spAutoFit/>
            </a:bodyPr>
            <a:lstStyle/>
            <a:p>
              <a:endParaRPr lang="cs-CZ">
                <a:latin typeface="Calibri" pitchFamily="34" charset="0"/>
              </a:endParaRPr>
            </a:p>
            <a:p>
              <a:endParaRPr lang="cs-CZ">
                <a:latin typeface="Calibri" pitchFamily="34" charset="0"/>
              </a:endParaRPr>
            </a:p>
          </p:txBody>
        </p:sp>
        <p:sp>
          <p:nvSpPr>
            <p:cNvPr id="37897" name="TextovéPole 9"/>
            <p:cNvSpPr txBox="1">
              <a:spLocks noChangeArrowheads="1"/>
            </p:cNvSpPr>
            <p:nvPr/>
          </p:nvSpPr>
          <p:spPr bwMode="auto">
            <a:xfrm>
              <a:off x="3428992" y="4214818"/>
              <a:ext cx="1454244" cy="646331"/>
            </a:xfrm>
            <a:prstGeom prst="rect">
              <a:avLst/>
            </a:prstGeom>
            <a:solidFill>
              <a:srgbClr val="FFC000"/>
            </a:solidFill>
            <a:ln w="9525">
              <a:solidFill>
                <a:schemeClr val="tx1"/>
              </a:solidFill>
              <a:miter lim="800000"/>
              <a:headEnd/>
              <a:tailEnd/>
            </a:ln>
          </p:spPr>
          <p:txBody>
            <a:bodyPr wrap="none">
              <a:spAutoFit/>
            </a:bodyPr>
            <a:lstStyle/>
            <a:p>
              <a:r>
                <a:rPr lang="cs-CZ">
                  <a:latin typeface="Calibri" pitchFamily="34" charset="0"/>
                </a:rPr>
                <a:t>                        </a:t>
              </a:r>
            </a:p>
            <a:p>
              <a:endParaRPr lang="cs-CZ">
                <a:latin typeface="Calibri" pitchFamily="34" charset="0"/>
              </a:endParaRPr>
            </a:p>
          </p:txBody>
        </p:sp>
        <p:sp>
          <p:nvSpPr>
            <p:cNvPr id="11" name="Šipka doprava 10"/>
            <p:cNvSpPr/>
            <p:nvPr/>
          </p:nvSpPr>
          <p:spPr>
            <a:xfrm>
              <a:off x="285720" y="3716532"/>
              <a:ext cx="1502844" cy="567606"/>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dirty="0"/>
            </a:p>
          </p:txBody>
        </p:sp>
        <p:sp>
          <p:nvSpPr>
            <p:cNvPr id="12" name="Šipka doprava 11"/>
            <p:cNvSpPr/>
            <p:nvPr/>
          </p:nvSpPr>
          <p:spPr>
            <a:xfrm rot="19444326">
              <a:off x="2566443" y="2998423"/>
              <a:ext cx="825506" cy="4816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3" name="Šipka doprava 12"/>
            <p:cNvSpPr/>
            <p:nvPr/>
          </p:nvSpPr>
          <p:spPr>
            <a:xfrm rot="2261563">
              <a:off x="4947709" y="3170425"/>
              <a:ext cx="1185342" cy="477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5" name="Šipka doprava 14"/>
            <p:cNvSpPr/>
            <p:nvPr/>
          </p:nvSpPr>
          <p:spPr>
            <a:xfrm rot="10800000">
              <a:off x="4360332" y="5501050"/>
              <a:ext cx="783172" cy="4988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7" name="Šipka doprava 16"/>
            <p:cNvSpPr/>
            <p:nvPr/>
          </p:nvSpPr>
          <p:spPr>
            <a:xfrm>
              <a:off x="7429520" y="3858432"/>
              <a:ext cx="1428760" cy="64070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dirty="0"/>
            </a:p>
          </p:txBody>
        </p:sp>
        <p:cxnSp>
          <p:nvCxnSpPr>
            <p:cNvPr id="31" name="Pravoúhlá spojovací čára 30"/>
            <p:cNvCxnSpPr/>
            <p:nvPr/>
          </p:nvCxnSpPr>
          <p:spPr>
            <a:xfrm rot="10800000" flipV="1">
              <a:off x="4931836" y="4142235"/>
              <a:ext cx="571504" cy="288104"/>
            </a:xfrm>
            <a:prstGeom prst="bentConnector3">
              <a:avLst>
                <a:gd name="adj1" fmla="val 33729"/>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8" name="Pravoúhlá spojovací čára 37"/>
            <p:cNvCxnSpPr/>
            <p:nvPr/>
          </p:nvCxnSpPr>
          <p:spPr>
            <a:xfrm rot="10800000" flipV="1">
              <a:off x="4931836" y="4357238"/>
              <a:ext cx="2926310" cy="356905"/>
            </a:xfrm>
            <a:prstGeom prst="bentConnector3">
              <a:avLst>
                <a:gd name="adj1" fmla="val -268"/>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4" name="Šipka doprava 13"/>
            <p:cNvSpPr/>
            <p:nvPr/>
          </p:nvSpPr>
          <p:spPr>
            <a:xfrm rot="6942522">
              <a:off x="5554704" y="4618742"/>
              <a:ext cx="1019112" cy="4445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cxnSp>
          <p:nvCxnSpPr>
            <p:cNvPr id="48" name="Pravoúhlá spojovací čára 47"/>
            <p:cNvCxnSpPr/>
            <p:nvPr/>
          </p:nvCxnSpPr>
          <p:spPr>
            <a:xfrm>
              <a:off x="788430" y="4215338"/>
              <a:ext cx="2640562" cy="498805"/>
            </a:xfrm>
            <a:prstGeom prst="bentConnector3">
              <a:avLst>
                <a:gd name="adj1" fmla="val -426"/>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6" name="Šipka doprava 15"/>
            <p:cNvSpPr/>
            <p:nvPr/>
          </p:nvSpPr>
          <p:spPr>
            <a:xfrm rot="14131850">
              <a:off x="2326433" y="4528775"/>
              <a:ext cx="1062110" cy="486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cxnSp>
          <p:nvCxnSpPr>
            <p:cNvPr id="56" name="Pravoúhlá spojovací čára 55"/>
            <p:cNvCxnSpPr/>
            <p:nvPr/>
          </p:nvCxnSpPr>
          <p:spPr>
            <a:xfrm rot="10800000">
              <a:off x="4429122" y="4856043"/>
              <a:ext cx="809632" cy="571908"/>
            </a:xfrm>
            <a:prstGeom prst="bentConnector3">
              <a:avLst>
                <a:gd name="adj1" fmla="val 9978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1" name="Šipka dolů 60"/>
            <p:cNvSpPr/>
            <p:nvPr/>
          </p:nvSpPr>
          <p:spPr>
            <a:xfrm>
              <a:off x="3645950" y="4929145"/>
              <a:ext cx="354546" cy="43000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2" name="Šipka dolů 61"/>
            <p:cNvSpPr/>
            <p:nvPr/>
          </p:nvSpPr>
          <p:spPr>
            <a:xfrm rot="12357405">
              <a:off x="6434680" y="4318539"/>
              <a:ext cx="216958" cy="96750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3" name="Šipka dolů 62"/>
            <p:cNvSpPr/>
            <p:nvPr/>
          </p:nvSpPr>
          <p:spPr>
            <a:xfrm rot="7763345">
              <a:off x="3111968" y="3813972"/>
              <a:ext cx="279502" cy="42862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4" name="Šipka dolů 63"/>
            <p:cNvSpPr/>
            <p:nvPr/>
          </p:nvSpPr>
          <p:spPr>
            <a:xfrm rot="18615006">
              <a:off x="4885847" y="4861039"/>
              <a:ext cx="266603" cy="56621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grpSp>
    </p:spTree>
  </p:cSld>
  <p:clrMapOvr>
    <a:masterClrMapping/>
  </p:clrMapOvr>
  <p:transition spd="slow">
    <p:cut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722313" y="3716338"/>
            <a:ext cx="7772400" cy="2592982"/>
          </a:xfrm>
        </p:spPr>
        <p:txBody>
          <a:bodyPr/>
          <a:lstStyle/>
          <a:p>
            <a:pPr>
              <a:defRPr/>
            </a:pPr>
            <a:r>
              <a:rPr lang="cs-CZ" dirty="0" smtClean="0"/>
              <a:t>EVROPSKÁ </a:t>
            </a:r>
            <a:br>
              <a:rPr lang="cs-CZ" dirty="0" smtClean="0"/>
            </a:br>
            <a:r>
              <a:rPr lang="cs-CZ" dirty="0" smtClean="0"/>
              <a:t>POLITIKA OCHRANY </a:t>
            </a:r>
            <a:r>
              <a:rPr lang="cs-CZ" dirty="0" err="1" smtClean="0"/>
              <a:t>Biodiversity</a:t>
            </a:r>
            <a:r>
              <a:rPr lang="cs-CZ" dirty="0" smtClean="0"/>
              <a:t/>
            </a:r>
            <a:br>
              <a:rPr lang="cs-CZ" dirty="0" smtClean="0"/>
            </a:br>
            <a:r>
              <a:rPr lang="cs-CZ" dirty="0" smtClean="0"/>
              <a:t/>
            </a:r>
            <a:br>
              <a:rPr lang="cs-CZ" dirty="0" smtClean="0"/>
            </a:br>
            <a:r>
              <a:rPr lang="cs-CZ" sz="1800" cap="none" dirty="0" smtClean="0">
                <a:hlinkClick r:id="rId2"/>
              </a:rPr>
              <a:t>www.</a:t>
            </a:r>
            <a:r>
              <a:rPr lang="cs-CZ" sz="1800" cap="none" dirty="0" err="1" smtClean="0">
                <a:hlinkClick r:id="rId2"/>
              </a:rPr>
              <a:t>biodiversity.europa.eu</a:t>
            </a:r>
            <a:r>
              <a:rPr lang="cs-CZ" sz="1800" cap="none" dirty="0" smtClean="0"/>
              <a:t/>
            </a:r>
            <a:br>
              <a:rPr lang="cs-CZ" sz="1800" cap="none" dirty="0" smtClean="0"/>
            </a:br>
            <a:r>
              <a:rPr lang="cs-CZ" sz="1800" cap="none" dirty="0" err="1" smtClean="0"/>
              <a:t>ec.europa.eu</a:t>
            </a:r>
            <a:r>
              <a:rPr lang="cs-CZ" sz="1800" cap="none" dirty="0" smtClean="0"/>
              <a:t>./</a:t>
            </a:r>
            <a:r>
              <a:rPr lang="cs-CZ" sz="1800" cap="none" dirty="0" err="1" smtClean="0"/>
              <a:t>environment</a:t>
            </a:r>
            <a:r>
              <a:rPr lang="cs-CZ" sz="1800" cap="none" dirty="0" smtClean="0"/>
              <a:t>/</a:t>
            </a:r>
            <a:r>
              <a:rPr lang="cs-CZ" sz="1800" cap="none" dirty="0" err="1" smtClean="0"/>
              <a:t>nature</a:t>
            </a:r>
            <a:r>
              <a:rPr lang="cs-CZ" sz="1800" cap="none" dirty="0" smtClean="0"/>
              <a:t>/</a:t>
            </a:r>
            <a:r>
              <a:rPr lang="cs-CZ" sz="1800" cap="none" dirty="0" err="1" smtClean="0"/>
              <a:t>biodiversity</a:t>
            </a:r>
            <a:r>
              <a:rPr lang="cs-CZ" sz="1800" cap="none" dirty="0" smtClean="0"/>
              <a:t>/</a:t>
            </a:r>
            <a:r>
              <a:rPr lang="cs-CZ" sz="1800" cap="none" dirty="0" err="1" smtClean="0"/>
              <a:t>policy</a:t>
            </a:r>
            <a:r>
              <a:rPr lang="cs-CZ" sz="1800" cap="none" dirty="0" smtClean="0"/>
              <a:t>/index.</a:t>
            </a:r>
            <a:r>
              <a:rPr lang="cs-CZ" sz="1800" cap="none" dirty="0" err="1" smtClean="0"/>
              <a:t>htm</a:t>
            </a:r>
            <a:r>
              <a:rPr lang="cs-CZ" sz="1800" cap="none" dirty="0" smtClean="0"/>
              <a:t/>
            </a:r>
            <a:br>
              <a:rPr lang="cs-CZ" sz="1800" cap="none" dirty="0" smtClean="0"/>
            </a:br>
            <a:r>
              <a:rPr lang="cs-CZ" sz="1800" cap="none" dirty="0" smtClean="0"/>
              <a:t/>
            </a:r>
            <a:br>
              <a:rPr lang="cs-CZ" sz="1800" cap="none" dirty="0" smtClean="0"/>
            </a:br>
            <a:endParaRPr lang="cs-CZ" dirty="0"/>
          </a:p>
        </p:txBody>
      </p:sp>
    </p:spTree>
  </p:cSld>
  <p:clrMapOvr>
    <a:masterClrMapping/>
  </p:clrMapOvr>
  <p:transition spd="slow">
    <p:cut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3"/>
          <p:cNvSpPr>
            <a:spLocks noGrp="1"/>
          </p:cNvSpPr>
          <p:nvPr>
            <p:ph type="title"/>
          </p:nvPr>
        </p:nvSpPr>
        <p:spPr>
          <a:xfrm>
            <a:off x="179512" y="188640"/>
            <a:ext cx="8856984" cy="720080"/>
          </a:xfrm>
        </p:spPr>
        <p:txBody>
          <a:bodyPr/>
          <a:lstStyle/>
          <a:p>
            <a:r>
              <a:rPr lang="cs-CZ" sz="3200" b="1" dirty="0" smtClean="0"/>
              <a:t>Historie strategií ochrany biodiverzity na úrovni EU</a:t>
            </a:r>
          </a:p>
        </p:txBody>
      </p:sp>
      <p:sp>
        <p:nvSpPr>
          <p:cNvPr id="7171" name="Zástupný symbol pro obsah 4"/>
          <p:cNvSpPr>
            <a:spLocks noGrp="1"/>
          </p:cNvSpPr>
          <p:nvPr>
            <p:ph idx="1"/>
          </p:nvPr>
        </p:nvSpPr>
        <p:spPr>
          <a:xfrm>
            <a:off x="457200" y="1124744"/>
            <a:ext cx="8229600" cy="5400600"/>
          </a:xfrm>
        </p:spPr>
        <p:txBody>
          <a:bodyPr/>
          <a:lstStyle/>
          <a:p>
            <a:r>
              <a:rPr lang="cs-CZ" dirty="0" smtClean="0"/>
              <a:t>„Staré časy“:</a:t>
            </a:r>
          </a:p>
          <a:p>
            <a:pPr lvl="1"/>
            <a:r>
              <a:rPr lang="cs-CZ" sz="2000" dirty="0" smtClean="0"/>
              <a:t>Harmonizace legislativy (sbližování)</a:t>
            </a:r>
          </a:p>
          <a:p>
            <a:pPr lvl="1"/>
            <a:r>
              <a:rPr lang="cs-CZ" sz="2000" dirty="0" smtClean="0"/>
              <a:t>Nový právní rámec („Ptačí směrnice“ 1979; Směrnice o stanovištích 1992: Natura 2000)</a:t>
            </a:r>
          </a:p>
          <a:p>
            <a:r>
              <a:rPr lang="cs-CZ" dirty="0" smtClean="0"/>
              <a:t>Natura 2000 – fáze implementace</a:t>
            </a:r>
          </a:p>
          <a:p>
            <a:r>
              <a:rPr lang="cs-CZ" dirty="0" smtClean="0"/>
              <a:t>Cíl pro biodiverzitu 2010  (od r. 2001)</a:t>
            </a:r>
          </a:p>
          <a:p>
            <a:pPr lvl="1"/>
            <a:r>
              <a:rPr lang="cs-CZ" sz="2000" dirty="0" smtClean="0"/>
              <a:t>Integrace (nitrátová směrnice, zemědělská politika, regionální politika)</a:t>
            </a:r>
          </a:p>
          <a:p>
            <a:pPr lvl="1"/>
            <a:r>
              <a:rPr lang="cs-CZ" sz="2000" dirty="0" smtClean="0"/>
              <a:t>Rámcová směrnice o vodách,  (+ o půdě - neúspěch)</a:t>
            </a:r>
          </a:p>
          <a:p>
            <a:pPr lvl="1"/>
            <a:r>
              <a:rPr lang="cs-CZ" sz="2000" dirty="0" smtClean="0"/>
              <a:t>Nové přístupy (ekonomie-TEEB, informační báze, monitoring a reporting, IPBES, ochrana divočiny ….)</a:t>
            </a:r>
          </a:p>
          <a:p>
            <a:r>
              <a:rPr lang="cs-CZ" dirty="0" smtClean="0"/>
              <a:t>Vývoj nové strategie pro biodiverzitu (od roku 2011)</a:t>
            </a:r>
          </a:p>
        </p:txBody>
      </p:sp>
    </p:spTree>
  </p:cSld>
  <p:clrMapOvr>
    <a:masterClrMapping/>
  </p:clrMapOvr>
  <p:transition spd="slow">
    <p:cut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endParaRPr lang="en-GB" sz="1400"/>
          </a:p>
        </p:txBody>
      </p:sp>
      <p:sp>
        <p:nvSpPr>
          <p:cNvPr id="8195" name="AutoShape 38"/>
          <p:cNvSpPr>
            <a:spLocks noChangeArrowheads="1"/>
          </p:cNvSpPr>
          <p:nvPr/>
        </p:nvSpPr>
        <p:spPr bwMode="auto">
          <a:xfrm>
            <a:off x="0" y="2348880"/>
            <a:ext cx="9144000" cy="503237"/>
          </a:xfrm>
          <a:prstGeom prst="chevron">
            <a:avLst>
              <a:gd name="adj" fmla="val 338446"/>
            </a:avLst>
          </a:prstGeom>
          <a:solidFill>
            <a:srgbClr val="FFCCFF"/>
          </a:solidFill>
          <a:ln w="9525">
            <a:solidFill>
              <a:schemeClr val="tx1"/>
            </a:solidFill>
            <a:miter lim="800000"/>
            <a:headEnd/>
            <a:tailEnd/>
          </a:ln>
        </p:spPr>
        <p:txBody>
          <a:bodyPr wrap="none" anchor="ctr"/>
          <a:lstStyle/>
          <a:p>
            <a:endParaRPr lang="en-GB"/>
          </a:p>
        </p:txBody>
      </p:sp>
      <p:sp>
        <p:nvSpPr>
          <p:cNvPr id="8196" name="AutoShape 31"/>
          <p:cNvSpPr>
            <a:spLocks noChangeArrowheads="1"/>
          </p:cNvSpPr>
          <p:nvPr/>
        </p:nvSpPr>
        <p:spPr bwMode="auto">
          <a:xfrm>
            <a:off x="7451725" y="1412875"/>
            <a:ext cx="1152525" cy="2447925"/>
          </a:xfrm>
          <a:prstGeom prst="roundRect">
            <a:avLst>
              <a:gd name="adj" fmla="val 16667"/>
            </a:avLst>
          </a:prstGeom>
          <a:solidFill>
            <a:srgbClr val="FFFFCC"/>
          </a:solidFill>
          <a:ln w="9525">
            <a:solidFill>
              <a:schemeClr val="tx1"/>
            </a:solidFill>
            <a:round/>
            <a:headEnd/>
            <a:tailEnd/>
          </a:ln>
        </p:spPr>
        <p:txBody>
          <a:bodyPr wrap="none" anchor="ctr"/>
          <a:lstStyle/>
          <a:p>
            <a:endParaRPr lang="en-GB"/>
          </a:p>
        </p:txBody>
      </p:sp>
      <p:sp>
        <p:nvSpPr>
          <p:cNvPr id="8197" name="AutoShape 30"/>
          <p:cNvSpPr>
            <a:spLocks noChangeArrowheads="1"/>
          </p:cNvSpPr>
          <p:nvPr/>
        </p:nvSpPr>
        <p:spPr bwMode="auto">
          <a:xfrm>
            <a:off x="6084888" y="1484313"/>
            <a:ext cx="1152525" cy="2376487"/>
          </a:xfrm>
          <a:prstGeom prst="roundRect">
            <a:avLst>
              <a:gd name="adj" fmla="val 16667"/>
            </a:avLst>
          </a:prstGeom>
          <a:solidFill>
            <a:srgbClr val="FFFFCC"/>
          </a:solidFill>
          <a:ln w="9525">
            <a:solidFill>
              <a:schemeClr val="tx1"/>
            </a:solidFill>
            <a:round/>
            <a:headEnd/>
            <a:tailEnd/>
          </a:ln>
        </p:spPr>
        <p:txBody>
          <a:bodyPr wrap="none" anchor="ctr"/>
          <a:lstStyle/>
          <a:p>
            <a:endParaRPr lang="en-GB"/>
          </a:p>
        </p:txBody>
      </p:sp>
      <p:sp>
        <p:nvSpPr>
          <p:cNvPr id="8198" name="AutoShape 29"/>
          <p:cNvSpPr>
            <a:spLocks noChangeArrowheads="1"/>
          </p:cNvSpPr>
          <p:nvPr/>
        </p:nvSpPr>
        <p:spPr bwMode="auto">
          <a:xfrm>
            <a:off x="3348038" y="1484313"/>
            <a:ext cx="1152525" cy="2376487"/>
          </a:xfrm>
          <a:prstGeom prst="roundRect">
            <a:avLst>
              <a:gd name="adj" fmla="val 16667"/>
            </a:avLst>
          </a:prstGeom>
          <a:solidFill>
            <a:srgbClr val="FFFFCC"/>
          </a:solidFill>
          <a:ln w="9525">
            <a:solidFill>
              <a:schemeClr val="tx1"/>
            </a:solidFill>
            <a:round/>
            <a:headEnd/>
            <a:tailEnd/>
          </a:ln>
        </p:spPr>
        <p:txBody>
          <a:bodyPr wrap="none" anchor="ctr"/>
          <a:lstStyle/>
          <a:p>
            <a:endParaRPr lang="en-GB"/>
          </a:p>
        </p:txBody>
      </p:sp>
      <p:sp>
        <p:nvSpPr>
          <p:cNvPr id="8199" name="Rectangle 2"/>
          <p:cNvSpPr>
            <a:spLocks noGrp="1" noChangeArrowheads="1"/>
          </p:cNvSpPr>
          <p:nvPr>
            <p:ph type="title" idx="4294967295"/>
          </p:nvPr>
        </p:nvSpPr>
        <p:spPr>
          <a:xfrm>
            <a:off x="251520" y="128588"/>
            <a:ext cx="8394005" cy="792162"/>
          </a:xfrm>
        </p:spPr>
        <p:txBody>
          <a:bodyPr anchor="ctr"/>
          <a:lstStyle/>
          <a:p>
            <a:pPr algn="l"/>
            <a:r>
              <a:rPr lang="cs-CZ" sz="2800" b="1" dirty="0" smtClean="0"/>
              <a:t>Historie strategií ochrany biodiverzity na úrovni EU</a:t>
            </a:r>
            <a:endParaRPr lang="en-US" sz="2800" dirty="0" smtClean="0">
              <a:solidFill>
                <a:schemeClr val="tx1"/>
              </a:solidFill>
            </a:endParaRPr>
          </a:p>
        </p:txBody>
      </p:sp>
      <p:sp>
        <p:nvSpPr>
          <p:cNvPr id="8200" name="AutoShape 16"/>
          <p:cNvSpPr>
            <a:spLocks noChangeArrowheads="1"/>
          </p:cNvSpPr>
          <p:nvPr/>
        </p:nvSpPr>
        <p:spPr bwMode="auto">
          <a:xfrm>
            <a:off x="1979613" y="1484313"/>
            <a:ext cx="1152525" cy="2376487"/>
          </a:xfrm>
          <a:prstGeom prst="roundRect">
            <a:avLst>
              <a:gd name="adj" fmla="val 16667"/>
            </a:avLst>
          </a:prstGeom>
          <a:solidFill>
            <a:srgbClr val="FFFFCC"/>
          </a:solidFill>
          <a:ln w="9525">
            <a:solidFill>
              <a:schemeClr val="tx1"/>
            </a:solidFill>
            <a:round/>
            <a:headEnd/>
            <a:tailEnd/>
          </a:ln>
        </p:spPr>
        <p:txBody>
          <a:bodyPr wrap="none" anchor="ctr"/>
          <a:lstStyle/>
          <a:p>
            <a:endParaRPr lang="en-GB"/>
          </a:p>
        </p:txBody>
      </p:sp>
      <p:sp>
        <p:nvSpPr>
          <p:cNvPr id="8201" name="AutoShape 21"/>
          <p:cNvSpPr>
            <a:spLocks noChangeArrowheads="1"/>
          </p:cNvSpPr>
          <p:nvPr/>
        </p:nvSpPr>
        <p:spPr bwMode="auto">
          <a:xfrm>
            <a:off x="468313" y="4941888"/>
            <a:ext cx="8351837" cy="647700"/>
          </a:xfrm>
          <a:prstGeom prst="roundRect">
            <a:avLst>
              <a:gd name="adj" fmla="val 16667"/>
            </a:avLst>
          </a:prstGeom>
          <a:solidFill>
            <a:srgbClr val="CCFFFF"/>
          </a:solidFill>
          <a:ln w="9525">
            <a:solidFill>
              <a:schemeClr val="tx1"/>
            </a:solidFill>
            <a:round/>
            <a:headEnd/>
            <a:tailEnd/>
          </a:ln>
        </p:spPr>
        <p:txBody>
          <a:bodyPr wrap="none" anchor="ctr"/>
          <a:lstStyle/>
          <a:p>
            <a:endParaRPr lang="en-GB"/>
          </a:p>
        </p:txBody>
      </p:sp>
      <p:sp>
        <p:nvSpPr>
          <p:cNvPr id="8202" name="Text Box 22"/>
          <p:cNvSpPr txBox="1">
            <a:spLocks noChangeArrowheads="1"/>
          </p:cNvSpPr>
          <p:nvPr/>
        </p:nvSpPr>
        <p:spPr bwMode="auto">
          <a:xfrm>
            <a:off x="755576" y="5085184"/>
            <a:ext cx="7488832" cy="400110"/>
          </a:xfrm>
          <a:prstGeom prst="rect">
            <a:avLst/>
          </a:prstGeom>
          <a:noFill/>
          <a:ln w="9525">
            <a:noFill/>
            <a:miter lim="800000"/>
            <a:headEnd/>
            <a:tailEnd/>
          </a:ln>
        </p:spPr>
        <p:txBody>
          <a:bodyPr wrap="square">
            <a:spAutoFit/>
          </a:bodyPr>
          <a:lstStyle/>
          <a:p>
            <a:pPr>
              <a:spcBef>
                <a:spcPct val="50000"/>
              </a:spcBef>
            </a:pPr>
            <a:r>
              <a:rPr lang="en-GB" sz="2000" dirty="0" smtClean="0"/>
              <a:t>E</a:t>
            </a:r>
            <a:r>
              <a:rPr lang="cs-CZ" sz="2000" dirty="0" smtClean="0"/>
              <a:t>K</a:t>
            </a:r>
            <a:r>
              <a:rPr lang="en-GB" sz="2000" dirty="0" smtClean="0"/>
              <a:t> </a:t>
            </a:r>
            <a:r>
              <a:rPr lang="cs-CZ" sz="2000" dirty="0" smtClean="0"/>
              <a:t>smluvní stranou Konvence o Biologické </a:t>
            </a:r>
            <a:r>
              <a:rPr lang="cs-CZ" sz="2000" dirty="0" err="1" smtClean="0"/>
              <a:t>Diverzitě</a:t>
            </a:r>
            <a:r>
              <a:rPr lang="en-GB" sz="2000" dirty="0" smtClean="0"/>
              <a:t> (</a:t>
            </a:r>
            <a:r>
              <a:rPr lang="cs-CZ" sz="2000" dirty="0" smtClean="0"/>
              <a:t>od</a:t>
            </a:r>
            <a:r>
              <a:rPr lang="en-GB" sz="2000" dirty="0" smtClean="0"/>
              <a:t> </a:t>
            </a:r>
            <a:r>
              <a:rPr lang="en-GB" sz="2000" dirty="0"/>
              <a:t>1993</a:t>
            </a:r>
            <a:r>
              <a:rPr lang="fr-BE" sz="2000" dirty="0"/>
              <a:t>)</a:t>
            </a:r>
            <a:endParaRPr lang="en-US" sz="2000" dirty="0"/>
          </a:p>
        </p:txBody>
      </p:sp>
      <p:sp>
        <p:nvSpPr>
          <p:cNvPr id="8203" name="Text Box 24"/>
          <p:cNvSpPr txBox="1">
            <a:spLocks noChangeArrowheads="1"/>
          </p:cNvSpPr>
          <p:nvPr/>
        </p:nvSpPr>
        <p:spPr bwMode="auto">
          <a:xfrm>
            <a:off x="1908175" y="1052513"/>
            <a:ext cx="1295674" cy="2677656"/>
          </a:xfrm>
          <a:prstGeom prst="rect">
            <a:avLst/>
          </a:prstGeom>
          <a:noFill/>
          <a:ln w="9525">
            <a:noFill/>
            <a:miter lim="800000"/>
            <a:headEnd/>
            <a:tailEnd/>
          </a:ln>
        </p:spPr>
        <p:txBody>
          <a:bodyPr wrap="square">
            <a:spAutoFit/>
          </a:bodyPr>
          <a:lstStyle/>
          <a:p>
            <a:pPr>
              <a:spcBef>
                <a:spcPct val="50000"/>
              </a:spcBef>
            </a:pPr>
            <a:r>
              <a:rPr lang="fr-BE" sz="1400" b="1" dirty="0">
                <a:cs typeface="Arial" charset="0"/>
              </a:rPr>
              <a:t>2001</a:t>
            </a:r>
            <a:r>
              <a:rPr lang="fr-BE" sz="1400" dirty="0">
                <a:latin typeface="Arial Narrow" pitchFamily="34" charset="0"/>
              </a:rPr>
              <a:t> </a:t>
            </a:r>
          </a:p>
          <a:p>
            <a:pPr>
              <a:spcBef>
                <a:spcPct val="50000"/>
              </a:spcBef>
            </a:pPr>
            <a:r>
              <a:rPr lang="en-GB" sz="1400" dirty="0">
                <a:latin typeface="Arial Narrow" pitchFamily="34" charset="0"/>
              </a:rPr>
              <a:t/>
            </a:r>
            <a:br>
              <a:rPr lang="en-GB" sz="1400" dirty="0">
                <a:latin typeface="Arial Narrow" pitchFamily="34" charset="0"/>
              </a:rPr>
            </a:br>
            <a:r>
              <a:rPr lang="en-GB" sz="1400" dirty="0" smtClean="0">
                <a:latin typeface="Arial Narrow" pitchFamily="34" charset="0"/>
              </a:rPr>
              <a:t>E</a:t>
            </a:r>
            <a:r>
              <a:rPr lang="cs-CZ" sz="1400" dirty="0" err="1" smtClean="0">
                <a:latin typeface="Arial Narrow" pitchFamily="34" charset="0"/>
              </a:rPr>
              <a:t>vropská</a:t>
            </a:r>
            <a:r>
              <a:rPr lang="cs-CZ" sz="1400" dirty="0" smtClean="0">
                <a:latin typeface="Arial Narrow" pitchFamily="34" charset="0"/>
              </a:rPr>
              <a:t> Rada:</a:t>
            </a:r>
            <a:r>
              <a:rPr lang="en-GB" sz="1400" dirty="0" smtClean="0">
                <a:latin typeface="Arial Narrow" pitchFamily="34" charset="0"/>
              </a:rPr>
              <a:t> </a:t>
            </a:r>
            <a:r>
              <a:rPr lang="cs-CZ" sz="1400" dirty="0" smtClean="0">
                <a:latin typeface="Arial Narrow" pitchFamily="34" charset="0"/>
              </a:rPr>
              <a:t> </a:t>
            </a:r>
            <a:r>
              <a:rPr lang="cs-CZ" sz="1400" b="1" dirty="0" smtClean="0">
                <a:latin typeface="Arial Narrow" pitchFamily="34" charset="0"/>
              </a:rPr>
              <a:t>zastavit pokles</a:t>
            </a:r>
            <a:r>
              <a:rPr lang="en-GB" sz="1400" b="1" dirty="0" smtClean="0">
                <a:latin typeface="Arial Narrow" pitchFamily="34" charset="0"/>
              </a:rPr>
              <a:t> </a:t>
            </a:r>
            <a:r>
              <a:rPr lang="cs-CZ" sz="1400" b="1" dirty="0" smtClean="0">
                <a:latin typeface="Arial Narrow" pitchFamily="34" charset="0"/>
              </a:rPr>
              <a:t>b</a:t>
            </a:r>
            <a:r>
              <a:rPr lang="en-GB" sz="1400" b="1" dirty="0" err="1" smtClean="0">
                <a:latin typeface="Arial Narrow" pitchFamily="34" charset="0"/>
              </a:rPr>
              <a:t>iodiversity</a:t>
            </a:r>
            <a:r>
              <a:rPr lang="en-GB" sz="1400" b="1" dirty="0" smtClean="0">
                <a:latin typeface="Arial Narrow" pitchFamily="34" charset="0"/>
              </a:rPr>
              <a:t> </a:t>
            </a:r>
            <a:r>
              <a:rPr lang="cs-CZ" sz="1400" b="1" dirty="0" smtClean="0">
                <a:latin typeface="Arial Narrow" pitchFamily="34" charset="0"/>
              </a:rPr>
              <a:t>do</a:t>
            </a:r>
            <a:r>
              <a:rPr lang="en-GB" sz="1400" b="1" dirty="0" smtClean="0">
                <a:latin typeface="Arial Narrow" pitchFamily="34" charset="0"/>
              </a:rPr>
              <a:t> </a:t>
            </a:r>
            <a:r>
              <a:rPr lang="cs-CZ" sz="1400" b="1" dirty="0" smtClean="0">
                <a:latin typeface="Arial Narrow" pitchFamily="34" charset="0"/>
              </a:rPr>
              <a:t>roku </a:t>
            </a:r>
            <a:r>
              <a:rPr lang="en-GB" sz="1400" b="1" dirty="0" smtClean="0">
                <a:latin typeface="Arial Narrow" pitchFamily="34" charset="0"/>
              </a:rPr>
              <a:t>2010</a:t>
            </a:r>
            <a:endParaRPr lang="en-GB" sz="1400" b="1" dirty="0">
              <a:latin typeface="Arial Narrow" pitchFamily="34" charset="0"/>
            </a:endParaRPr>
          </a:p>
          <a:p>
            <a:pPr>
              <a:spcBef>
                <a:spcPct val="50000"/>
              </a:spcBef>
            </a:pPr>
            <a:r>
              <a:rPr lang="en-GB" sz="1400" dirty="0" err="1" smtClean="0">
                <a:latin typeface="Arial Narrow" pitchFamily="34" charset="0"/>
              </a:rPr>
              <a:t>Biodiversit</a:t>
            </a:r>
            <a:r>
              <a:rPr lang="cs-CZ" sz="1400" dirty="0" smtClean="0">
                <a:latin typeface="Arial Narrow" pitchFamily="34" charset="0"/>
              </a:rPr>
              <a:t>a</a:t>
            </a:r>
            <a:r>
              <a:rPr lang="en-GB" sz="1400" dirty="0" smtClean="0">
                <a:latin typeface="Arial Narrow" pitchFamily="34" charset="0"/>
              </a:rPr>
              <a:t> </a:t>
            </a:r>
            <a:r>
              <a:rPr lang="cs-CZ" sz="1400" dirty="0" smtClean="0">
                <a:latin typeface="Arial Narrow" pitchFamily="34" charset="0"/>
              </a:rPr>
              <a:t>začleněná do</a:t>
            </a:r>
            <a:r>
              <a:rPr lang="en-GB" sz="1400" dirty="0" smtClean="0">
                <a:latin typeface="Arial Narrow" pitchFamily="34" charset="0"/>
              </a:rPr>
              <a:t> S</a:t>
            </a:r>
            <a:r>
              <a:rPr lang="cs-CZ" sz="1400" dirty="0" err="1" smtClean="0">
                <a:latin typeface="Arial Narrow" pitchFamily="34" charset="0"/>
              </a:rPr>
              <a:t>trategie</a:t>
            </a:r>
            <a:r>
              <a:rPr lang="cs-CZ" sz="1400" dirty="0" smtClean="0">
                <a:latin typeface="Arial Narrow" pitchFamily="34" charset="0"/>
              </a:rPr>
              <a:t> udrž. rozvoje a</a:t>
            </a:r>
            <a:r>
              <a:rPr lang="en-GB" sz="1400" dirty="0" smtClean="0">
                <a:latin typeface="Arial Narrow" pitchFamily="34" charset="0"/>
              </a:rPr>
              <a:t> 6</a:t>
            </a:r>
            <a:r>
              <a:rPr lang="cs-CZ" sz="1400" dirty="0" smtClean="0">
                <a:latin typeface="Arial Narrow" pitchFamily="34" charset="0"/>
              </a:rPr>
              <a:t>. </a:t>
            </a:r>
            <a:r>
              <a:rPr lang="en-GB" sz="1400" dirty="0" smtClean="0">
                <a:latin typeface="Arial Narrow" pitchFamily="34" charset="0"/>
              </a:rPr>
              <a:t>EAP </a:t>
            </a:r>
            <a:r>
              <a:rPr lang="cs-CZ" sz="1400" dirty="0" smtClean="0">
                <a:latin typeface="Arial Narrow" pitchFamily="34" charset="0"/>
              </a:rPr>
              <a:t>jako priorita</a:t>
            </a:r>
            <a:endParaRPr lang="en-GB" sz="1400" dirty="0">
              <a:latin typeface="Arial Narrow" pitchFamily="34" charset="0"/>
            </a:endParaRPr>
          </a:p>
        </p:txBody>
      </p:sp>
      <p:sp>
        <p:nvSpPr>
          <p:cNvPr id="8204" name="Text Box 26"/>
          <p:cNvSpPr txBox="1">
            <a:spLocks noChangeArrowheads="1"/>
          </p:cNvSpPr>
          <p:nvPr/>
        </p:nvSpPr>
        <p:spPr bwMode="auto">
          <a:xfrm>
            <a:off x="7451725" y="1052513"/>
            <a:ext cx="1077913" cy="2569934"/>
          </a:xfrm>
          <a:prstGeom prst="rect">
            <a:avLst/>
          </a:prstGeom>
          <a:noFill/>
          <a:ln w="9525">
            <a:noFill/>
            <a:miter lim="800000"/>
            <a:headEnd/>
            <a:tailEnd/>
          </a:ln>
        </p:spPr>
        <p:txBody>
          <a:bodyPr>
            <a:spAutoFit/>
          </a:bodyPr>
          <a:lstStyle/>
          <a:p>
            <a:pPr>
              <a:spcBef>
                <a:spcPct val="50000"/>
              </a:spcBef>
            </a:pPr>
            <a:r>
              <a:rPr lang="fr-BE" sz="1400" b="1" dirty="0">
                <a:cs typeface="Arial" charset="0"/>
              </a:rPr>
              <a:t>2010 </a:t>
            </a:r>
          </a:p>
          <a:p>
            <a:pPr>
              <a:spcBef>
                <a:spcPct val="50000"/>
              </a:spcBef>
            </a:pPr>
            <a:endParaRPr lang="cs-CZ" sz="1400" dirty="0" smtClean="0">
              <a:latin typeface="Arial Narrow" pitchFamily="34" charset="0"/>
            </a:endParaRPr>
          </a:p>
          <a:p>
            <a:pPr>
              <a:spcBef>
                <a:spcPct val="50000"/>
              </a:spcBef>
            </a:pPr>
            <a:r>
              <a:rPr lang="en-GB" sz="1400" dirty="0" smtClean="0">
                <a:latin typeface="Arial Narrow" pitchFamily="34" charset="0"/>
              </a:rPr>
              <a:t>15 </a:t>
            </a:r>
            <a:r>
              <a:rPr lang="cs-CZ" sz="1400" dirty="0" smtClean="0">
                <a:latin typeface="Arial Narrow" pitchFamily="34" charset="0"/>
              </a:rPr>
              <a:t>březen</a:t>
            </a:r>
            <a:r>
              <a:rPr lang="en-GB" sz="1400" dirty="0" smtClean="0">
                <a:latin typeface="Arial Narrow" pitchFamily="34" charset="0"/>
              </a:rPr>
              <a:t>: </a:t>
            </a:r>
            <a:r>
              <a:rPr lang="cs-CZ" sz="1400" dirty="0" smtClean="0">
                <a:latin typeface="Arial Narrow" pitchFamily="34" charset="0"/>
              </a:rPr>
              <a:t>Přijata vize a cíl pro období p</a:t>
            </a:r>
            <a:r>
              <a:rPr lang="en-GB" sz="1400" dirty="0" smtClean="0">
                <a:latin typeface="Arial Narrow" pitchFamily="34" charset="0"/>
              </a:rPr>
              <a:t>ost-2010</a:t>
            </a:r>
            <a:endParaRPr lang="en-GB" sz="1400" dirty="0">
              <a:latin typeface="Arial Narrow" pitchFamily="34" charset="0"/>
            </a:endParaRPr>
          </a:p>
          <a:p>
            <a:pPr>
              <a:spcBef>
                <a:spcPct val="50000"/>
              </a:spcBef>
            </a:pPr>
            <a:r>
              <a:rPr lang="cs-CZ" sz="1400" dirty="0" smtClean="0">
                <a:latin typeface="Arial Narrow" pitchFamily="34" charset="0"/>
              </a:rPr>
              <a:t>schváleno</a:t>
            </a:r>
            <a:r>
              <a:rPr lang="en-GB" sz="1400" dirty="0" smtClean="0">
                <a:latin typeface="Arial Narrow" pitchFamily="34" charset="0"/>
              </a:rPr>
              <a:t> 26</a:t>
            </a:r>
            <a:r>
              <a:rPr lang="cs-CZ" sz="1400" dirty="0" smtClean="0">
                <a:latin typeface="Arial Narrow" pitchFamily="34" charset="0"/>
              </a:rPr>
              <a:t>. března</a:t>
            </a:r>
            <a:r>
              <a:rPr lang="en-GB" sz="1400" dirty="0" smtClean="0">
                <a:latin typeface="Arial Narrow" pitchFamily="34" charset="0"/>
              </a:rPr>
              <a:t> </a:t>
            </a:r>
            <a:r>
              <a:rPr lang="cs-CZ" sz="1400" dirty="0" smtClean="0">
                <a:latin typeface="Arial Narrow" pitchFamily="34" charset="0"/>
              </a:rPr>
              <a:t>hlavami států EU</a:t>
            </a:r>
            <a:endParaRPr lang="en-GB" sz="1400" dirty="0">
              <a:latin typeface="Arial Narrow" pitchFamily="34" charset="0"/>
            </a:endParaRPr>
          </a:p>
        </p:txBody>
      </p:sp>
      <p:sp>
        <p:nvSpPr>
          <p:cNvPr id="8205" name="Text Box 27"/>
          <p:cNvSpPr txBox="1">
            <a:spLocks noChangeArrowheads="1"/>
          </p:cNvSpPr>
          <p:nvPr/>
        </p:nvSpPr>
        <p:spPr bwMode="auto">
          <a:xfrm>
            <a:off x="3348038" y="1052512"/>
            <a:ext cx="1081087" cy="2354491"/>
          </a:xfrm>
          <a:prstGeom prst="rect">
            <a:avLst/>
          </a:prstGeom>
          <a:noFill/>
          <a:ln w="9525">
            <a:noFill/>
            <a:miter lim="800000"/>
            <a:headEnd/>
            <a:tailEnd/>
          </a:ln>
        </p:spPr>
        <p:txBody>
          <a:bodyPr wrap="square">
            <a:spAutoFit/>
          </a:bodyPr>
          <a:lstStyle/>
          <a:p>
            <a:pPr>
              <a:spcBef>
                <a:spcPct val="50000"/>
              </a:spcBef>
            </a:pPr>
            <a:r>
              <a:rPr lang="fr-BE" sz="1400" b="1" dirty="0">
                <a:cs typeface="Arial" charset="0"/>
              </a:rPr>
              <a:t>2006 </a:t>
            </a:r>
          </a:p>
          <a:p>
            <a:pPr>
              <a:spcBef>
                <a:spcPct val="50000"/>
              </a:spcBef>
            </a:pPr>
            <a:endParaRPr lang="fr-BE" sz="1400" dirty="0">
              <a:latin typeface="Arial Narrow" pitchFamily="34" charset="0"/>
            </a:endParaRPr>
          </a:p>
          <a:p>
            <a:pPr>
              <a:spcBef>
                <a:spcPct val="50000"/>
              </a:spcBef>
            </a:pPr>
            <a:r>
              <a:rPr lang="cs-CZ" sz="1400" dirty="0" smtClean="0">
                <a:latin typeface="Arial Narrow" pitchFamily="34" charset="0"/>
              </a:rPr>
              <a:t>Akční plán pro biodiverzitu</a:t>
            </a:r>
          </a:p>
          <a:p>
            <a:pPr>
              <a:spcBef>
                <a:spcPct val="50000"/>
              </a:spcBef>
            </a:pPr>
            <a:r>
              <a:rPr lang="cs-CZ" sz="1400" dirty="0" smtClean="0">
                <a:latin typeface="Arial Narrow" pitchFamily="34" charset="0"/>
              </a:rPr>
              <a:t>„</a:t>
            </a:r>
            <a:r>
              <a:rPr lang="en-GB" sz="1400" dirty="0" smtClean="0">
                <a:latin typeface="Arial Narrow" pitchFamily="34" charset="0"/>
              </a:rPr>
              <a:t>EU </a:t>
            </a:r>
            <a:r>
              <a:rPr lang="en-GB" sz="1400" dirty="0">
                <a:latin typeface="Arial Narrow" pitchFamily="34" charset="0"/>
              </a:rPr>
              <a:t>Biodiversity Action Plan (BAP</a:t>
            </a:r>
            <a:r>
              <a:rPr lang="en-GB" sz="1400" dirty="0" smtClean="0">
                <a:latin typeface="Arial Narrow" pitchFamily="34" charset="0"/>
              </a:rPr>
              <a:t>)</a:t>
            </a:r>
            <a:r>
              <a:rPr lang="cs-CZ" sz="1400" dirty="0" smtClean="0">
                <a:latin typeface="Arial Narrow" pitchFamily="34" charset="0"/>
              </a:rPr>
              <a:t>“</a:t>
            </a:r>
            <a:endParaRPr lang="en-GB" sz="1400" dirty="0">
              <a:latin typeface="Arial Narrow" pitchFamily="34" charset="0"/>
            </a:endParaRPr>
          </a:p>
        </p:txBody>
      </p:sp>
      <p:sp>
        <p:nvSpPr>
          <p:cNvPr id="8206" name="Text Box 25"/>
          <p:cNvSpPr txBox="1">
            <a:spLocks noChangeArrowheads="1"/>
          </p:cNvSpPr>
          <p:nvPr/>
        </p:nvSpPr>
        <p:spPr bwMode="auto">
          <a:xfrm>
            <a:off x="6011863" y="1052513"/>
            <a:ext cx="1296987" cy="2354491"/>
          </a:xfrm>
          <a:prstGeom prst="rect">
            <a:avLst/>
          </a:prstGeom>
          <a:noFill/>
          <a:ln w="9525">
            <a:noFill/>
            <a:miter lim="800000"/>
            <a:headEnd/>
            <a:tailEnd/>
          </a:ln>
        </p:spPr>
        <p:txBody>
          <a:bodyPr>
            <a:spAutoFit/>
          </a:bodyPr>
          <a:lstStyle/>
          <a:p>
            <a:pPr>
              <a:spcBef>
                <a:spcPct val="50000"/>
              </a:spcBef>
            </a:pPr>
            <a:r>
              <a:rPr lang="fr-BE" sz="1400" b="1" dirty="0">
                <a:cs typeface="Arial" charset="0"/>
              </a:rPr>
              <a:t>2009</a:t>
            </a:r>
          </a:p>
          <a:p>
            <a:pPr>
              <a:spcBef>
                <a:spcPct val="50000"/>
              </a:spcBef>
            </a:pPr>
            <a:endParaRPr lang="fr-BE" sz="1400" dirty="0">
              <a:latin typeface="Arial Narrow" pitchFamily="34" charset="0"/>
            </a:endParaRPr>
          </a:p>
          <a:p>
            <a:pPr>
              <a:spcBef>
                <a:spcPct val="50000"/>
              </a:spcBef>
            </a:pPr>
            <a:r>
              <a:rPr lang="cs-CZ" sz="1400" dirty="0" smtClean="0">
                <a:latin typeface="Arial Narrow" pitchFamily="34" charset="0"/>
              </a:rPr>
              <a:t>„</a:t>
            </a:r>
            <a:r>
              <a:rPr lang="en-GB" sz="1400" dirty="0" smtClean="0">
                <a:latin typeface="Arial Narrow" pitchFamily="34" charset="0"/>
              </a:rPr>
              <a:t>Health Check</a:t>
            </a:r>
            <a:r>
              <a:rPr lang="cs-CZ" sz="1400" dirty="0" smtClean="0">
                <a:latin typeface="Arial Narrow" pitchFamily="34" charset="0"/>
              </a:rPr>
              <a:t>“</a:t>
            </a:r>
            <a:r>
              <a:rPr lang="en-GB" sz="1400" dirty="0" smtClean="0">
                <a:latin typeface="Arial Narrow" pitchFamily="34" charset="0"/>
              </a:rPr>
              <a:t> </a:t>
            </a:r>
            <a:r>
              <a:rPr lang="cs-CZ" sz="1400" dirty="0" smtClean="0">
                <a:latin typeface="Arial Narrow" pitchFamily="34" charset="0"/>
              </a:rPr>
              <a:t>stanovišť a druhů</a:t>
            </a:r>
            <a:endParaRPr lang="en-GB" sz="1400" dirty="0">
              <a:latin typeface="Arial Narrow" pitchFamily="34" charset="0"/>
            </a:endParaRPr>
          </a:p>
          <a:p>
            <a:pPr>
              <a:spcBef>
                <a:spcPct val="50000"/>
              </a:spcBef>
            </a:pPr>
            <a:r>
              <a:rPr lang="en-GB" sz="1400" dirty="0" smtClean="0">
                <a:latin typeface="Arial Narrow" pitchFamily="34" charset="0"/>
              </a:rPr>
              <a:t>(</a:t>
            </a:r>
            <a:r>
              <a:rPr lang="cs-CZ" sz="1400" dirty="0" smtClean="0">
                <a:latin typeface="Arial Narrow" pitchFamily="34" charset="0"/>
              </a:rPr>
              <a:t>jenom </a:t>
            </a:r>
            <a:r>
              <a:rPr lang="en-GB" sz="1400" dirty="0" smtClean="0">
                <a:latin typeface="Arial Narrow" pitchFamily="34" charset="0"/>
              </a:rPr>
              <a:t>17</a:t>
            </a:r>
            <a:r>
              <a:rPr lang="en-GB" sz="1400" dirty="0">
                <a:latin typeface="Arial Narrow" pitchFamily="34" charset="0"/>
              </a:rPr>
              <a:t>% </a:t>
            </a:r>
            <a:r>
              <a:rPr lang="cs-CZ" sz="1400" dirty="0" smtClean="0">
                <a:latin typeface="Arial Narrow" pitchFamily="34" charset="0"/>
              </a:rPr>
              <a:t>ve stavu</a:t>
            </a:r>
            <a:r>
              <a:rPr lang="en-GB" sz="1400" dirty="0" smtClean="0">
                <a:latin typeface="Arial Narrow" pitchFamily="34" charset="0"/>
              </a:rPr>
              <a:t> ‘</a:t>
            </a:r>
            <a:r>
              <a:rPr lang="cs-CZ" sz="1400" dirty="0" smtClean="0">
                <a:latin typeface="Arial Narrow" pitchFamily="34" charset="0"/>
              </a:rPr>
              <a:t>příznivém z hlediska ochrany</a:t>
            </a:r>
            <a:r>
              <a:rPr lang="en-GB" sz="1400" dirty="0" smtClean="0">
                <a:latin typeface="Arial Narrow" pitchFamily="34" charset="0"/>
              </a:rPr>
              <a:t>’)</a:t>
            </a:r>
            <a:endParaRPr lang="en-GB" sz="1400" dirty="0">
              <a:latin typeface="Arial Narrow" pitchFamily="34" charset="0"/>
            </a:endParaRPr>
          </a:p>
        </p:txBody>
      </p:sp>
      <p:sp>
        <p:nvSpPr>
          <p:cNvPr id="8207" name="AutoShape 29"/>
          <p:cNvSpPr>
            <a:spLocks noChangeArrowheads="1"/>
          </p:cNvSpPr>
          <p:nvPr/>
        </p:nvSpPr>
        <p:spPr bwMode="auto">
          <a:xfrm>
            <a:off x="4716463" y="1484313"/>
            <a:ext cx="1152525" cy="2376487"/>
          </a:xfrm>
          <a:prstGeom prst="roundRect">
            <a:avLst>
              <a:gd name="adj" fmla="val 16667"/>
            </a:avLst>
          </a:prstGeom>
          <a:solidFill>
            <a:srgbClr val="FFFFCC"/>
          </a:solidFill>
          <a:ln w="9525">
            <a:solidFill>
              <a:schemeClr val="tx1"/>
            </a:solidFill>
            <a:round/>
            <a:headEnd/>
            <a:tailEnd/>
          </a:ln>
        </p:spPr>
        <p:txBody>
          <a:bodyPr wrap="none" anchor="ctr"/>
          <a:lstStyle/>
          <a:p>
            <a:endParaRPr lang="en-GB"/>
          </a:p>
        </p:txBody>
      </p:sp>
      <p:sp>
        <p:nvSpPr>
          <p:cNvPr id="8208" name="Text Box 27"/>
          <p:cNvSpPr txBox="1">
            <a:spLocks noChangeArrowheads="1"/>
          </p:cNvSpPr>
          <p:nvPr/>
        </p:nvSpPr>
        <p:spPr bwMode="auto">
          <a:xfrm>
            <a:off x="4716463" y="1052513"/>
            <a:ext cx="1152525" cy="2139047"/>
          </a:xfrm>
          <a:prstGeom prst="rect">
            <a:avLst/>
          </a:prstGeom>
          <a:noFill/>
          <a:ln w="9525">
            <a:noFill/>
            <a:miter lim="800000"/>
            <a:headEnd/>
            <a:tailEnd/>
          </a:ln>
        </p:spPr>
        <p:txBody>
          <a:bodyPr>
            <a:spAutoFit/>
          </a:bodyPr>
          <a:lstStyle/>
          <a:p>
            <a:pPr>
              <a:spcBef>
                <a:spcPct val="50000"/>
              </a:spcBef>
            </a:pPr>
            <a:r>
              <a:rPr lang="fr-BE" sz="1400" b="1" dirty="0">
                <a:cs typeface="Arial" charset="0"/>
              </a:rPr>
              <a:t>2008 </a:t>
            </a:r>
          </a:p>
          <a:p>
            <a:pPr>
              <a:spcBef>
                <a:spcPct val="50000"/>
              </a:spcBef>
            </a:pPr>
            <a:endParaRPr lang="fr-BE" sz="1400" dirty="0">
              <a:latin typeface="Arial Narrow" pitchFamily="34" charset="0"/>
            </a:endParaRPr>
          </a:p>
          <a:p>
            <a:pPr>
              <a:spcBef>
                <a:spcPct val="50000"/>
              </a:spcBef>
            </a:pPr>
            <a:r>
              <a:rPr lang="cs-CZ" sz="1400" dirty="0" smtClean="0">
                <a:latin typeface="Arial Narrow" pitchFamily="34" charset="0"/>
              </a:rPr>
              <a:t>Střednědobé posouzení Akčního plánu pro biodiverzitu</a:t>
            </a:r>
          </a:p>
          <a:p>
            <a:pPr>
              <a:spcBef>
                <a:spcPct val="50000"/>
              </a:spcBef>
            </a:pPr>
            <a:r>
              <a:rPr lang="en-GB" sz="1400" dirty="0" smtClean="0">
                <a:latin typeface="Arial Narrow" pitchFamily="34" charset="0"/>
              </a:rPr>
              <a:t>(BAP</a:t>
            </a:r>
            <a:r>
              <a:rPr lang="en-GB" sz="1400" dirty="0">
                <a:latin typeface="Arial Narrow" pitchFamily="34" charset="0"/>
              </a:rPr>
              <a:t>)</a:t>
            </a:r>
          </a:p>
        </p:txBody>
      </p:sp>
      <p:sp>
        <p:nvSpPr>
          <p:cNvPr id="8209" name="Oval 17"/>
          <p:cNvSpPr>
            <a:spLocks noChangeArrowheads="1"/>
          </p:cNvSpPr>
          <p:nvPr/>
        </p:nvSpPr>
        <p:spPr bwMode="auto">
          <a:xfrm>
            <a:off x="2771775" y="3716338"/>
            <a:ext cx="914400" cy="914400"/>
          </a:xfrm>
          <a:prstGeom prst="ellipse">
            <a:avLst/>
          </a:prstGeom>
          <a:solidFill>
            <a:schemeClr val="accent1"/>
          </a:solidFill>
          <a:ln w="9525">
            <a:solidFill>
              <a:schemeClr val="tx1"/>
            </a:solidFill>
            <a:round/>
            <a:headEnd/>
            <a:tailEnd/>
          </a:ln>
        </p:spPr>
        <p:txBody>
          <a:bodyPr wrap="none" anchor="ctr"/>
          <a:lstStyle/>
          <a:p>
            <a:r>
              <a:rPr lang="fr-BE"/>
              <a:t>MA</a:t>
            </a:r>
            <a:endParaRPr lang="en-GB"/>
          </a:p>
        </p:txBody>
      </p:sp>
      <p:sp>
        <p:nvSpPr>
          <p:cNvPr id="8210" name="Oval 18"/>
          <p:cNvSpPr>
            <a:spLocks noChangeArrowheads="1"/>
          </p:cNvSpPr>
          <p:nvPr/>
        </p:nvSpPr>
        <p:spPr bwMode="auto">
          <a:xfrm>
            <a:off x="6877050" y="3716338"/>
            <a:ext cx="914400" cy="914400"/>
          </a:xfrm>
          <a:prstGeom prst="ellipse">
            <a:avLst/>
          </a:prstGeom>
          <a:solidFill>
            <a:schemeClr val="accent1"/>
          </a:solidFill>
          <a:ln w="9525">
            <a:solidFill>
              <a:schemeClr val="tx1"/>
            </a:solidFill>
            <a:round/>
            <a:headEnd/>
            <a:tailEnd/>
          </a:ln>
        </p:spPr>
        <p:txBody>
          <a:bodyPr wrap="none" anchor="ctr"/>
          <a:lstStyle/>
          <a:p>
            <a:r>
              <a:rPr lang="fr-BE"/>
              <a:t>TEEB</a:t>
            </a:r>
            <a:endParaRPr lang="en-GB"/>
          </a:p>
        </p:txBody>
      </p:sp>
      <p:sp>
        <p:nvSpPr>
          <p:cNvPr id="8211" name="AutoShape 29"/>
          <p:cNvSpPr>
            <a:spLocks noChangeArrowheads="1"/>
          </p:cNvSpPr>
          <p:nvPr/>
        </p:nvSpPr>
        <p:spPr bwMode="auto">
          <a:xfrm>
            <a:off x="395536" y="1484784"/>
            <a:ext cx="1152525" cy="2376487"/>
          </a:xfrm>
          <a:prstGeom prst="roundRect">
            <a:avLst>
              <a:gd name="adj" fmla="val 16667"/>
            </a:avLst>
          </a:prstGeom>
          <a:solidFill>
            <a:srgbClr val="FFFFCC"/>
          </a:solidFill>
          <a:ln w="9525">
            <a:solidFill>
              <a:schemeClr val="tx1"/>
            </a:solidFill>
            <a:round/>
            <a:headEnd/>
            <a:tailEnd/>
          </a:ln>
        </p:spPr>
        <p:txBody>
          <a:bodyPr wrap="none" anchor="ctr"/>
          <a:lstStyle/>
          <a:p>
            <a:endParaRPr lang="en-GB" sz="1400" dirty="0">
              <a:latin typeface="Arial Narrow" pitchFamily="34" charset="0"/>
            </a:endParaRPr>
          </a:p>
        </p:txBody>
      </p:sp>
      <p:sp>
        <p:nvSpPr>
          <p:cNvPr id="8212" name="Text Box 20"/>
          <p:cNvSpPr txBox="1">
            <a:spLocks noChangeArrowheads="1"/>
          </p:cNvSpPr>
          <p:nvPr/>
        </p:nvSpPr>
        <p:spPr bwMode="auto">
          <a:xfrm>
            <a:off x="468313" y="981075"/>
            <a:ext cx="935037" cy="366713"/>
          </a:xfrm>
          <a:prstGeom prst="rect">
            <a:avLst/>
          </a:prstGeom>
          <a:noFill/>
          <a:ln w="9525">
            <a:noFill/>
            <a:miter lim="800000"/>
            <a:headEnd/>
            <a:tailEnd/>
          </a:ln>
        </p:spPr>
        <p:txBody>
          <a:bodyPr>
            <a:spAutoFit/>
          </a:bodyPr>
          <a:lstStyle/>
          <a:p>
            <a:pPr>
              <a:spcBef>
                <a:spcPct val="50000"/>
              </a:spcBef>
            </a:pPr>
            <a:endParaRPr lang="en-GB"/>
          </a:p>
        </p:txBody>
      </p:sp>
      <p:sp>
        <p:nvSpPr>
          <p:cNvPr id="8213" name="Text Box 27"/>
          <p:cNvSpPr txBox="1">
            <a:spLocks noChangeArrowheads="1"/>
          </p:cNvSpPr>
          <p:nvPr/>
        </p:nvSpPr>
        <p:spPr bwMode="auto">
          <a:xfrm>
            <a:off x="539750" y="1052513"/>
            <a:ext cx="1081088" cy="2139047"/>
          </a:xfrm>
          <a:prstGeom prst="rect">
            <a:avLst/>
          </a:prstGeom>
          <a:noFill/>
          <a:ln w="9525">
            <a:noFill/>
            <a:miter lim="800000"/>
            <a:headEnd/>
            <a:tailEnd/>
          </a:ln>
        </p:spPr>
        <p:txBody>
          <a:bodyPr>
            <a:spAutoFit/>
          </a:bodyPr>
          <a:lstStyle/>
          <a:p>
            <a:pPr>
              <a:spcBef>
                <a:spcPct val="50000"/>
              </a:spcBef>
            </a:pPr>
            <a:r>
              <a:rPr lang="fr-BE" sz="1400" b="1" dirty="0">
                <a:cs typeface="Arial" charset="0"/>
              </a:rPr>
              <a:t>1998 </a:t>
            </a:r>
          </a:p>
          <a:p>
            <a:pPr>
              <a:spcBef>
                <a:spcPct val="50000"/>
              </a:spcBef>
            </a:pPr>
            <a:endParaRPr lang="fr-BE" sz="1400" dirty="0">
              <a:latin typeface="Arial Narrow" pitchFamily="34" charset="0"/>
            </a:endParaRPr>
          </a:p>
          <a:p>
            <a:pPr>
              <a:spcBef>
                <a:spcPct val="50000"/>
              </a:spcBef>
            </a:pPr>
            <a:r>
              <a:rPr lang="en-GB" sz="1400" dirty="0">
                <a:latin typeface="Arial Narrow" pitchFamily="34" charset="0"/>
              </a:rPr>
              <a:t>EC </a:t>
            </a:r>
            <a:r>
              <a:rPr lang="cs-CZ" sz="1400" dirty="0" smtClean="0">
                <a:latin typeface="Arial Narrow" pitchFamily="34" charset="0"/>
              </a:rPr>
              <a:t>politika ochrany b</a:t>
            </a:r>
            <a:r>
              <a:rPr lang="en-GB" sz="1400" dirty="0" err="1" smtClean="0">
                <a:latin typeface="Arial Narrow" pitchFamily="34" charset="0"/>
              </a:rPr>
              <a:t>iodiversity</a:t>
            </a:r>
            <a:endParaRPr lang="en-GB" sz="1400" dirty="0">
              <a:latin typeface="Arial Narrow" pitchFamily="34" charset="0"/>
            </a:endParaRPr>
          </a:p>
          <a:p>
            <a:pPr>
              <a:spcBef>
                <a:spcPct val="50000"/>
              </a:spcBef>
            </a:pPr>
            <a:r>
              <a:rPr lang="fr-BE" sz="1400" dirty="0">
                <a:latin typeface="Arial Narrow" pitchFamily="34" charset="0"/>
              </a:rPr>
              <a:t>+ 4 </a:t>
            </a:r>
            <a:r>
              <a:rPr lang="cs-CZ" sz="1400" dirty="0" smtClean="0">
                <a:latin typeface="Arial Narrow" pitchFamily="34" charset="0"/>
              </a:rPr>
              <a:t>akční plány pro biodiverzitu</a:t>
            </a:r>
            <a:endParaRPr lang="en-GB" sz="1400" dirty="0">
              <a:latin typeface="Arial Narrow" pitchFamily="34" charset="0"/>
            </a:endParaRPr>
          </a:p>
        </p:txBody>
      </p:sp>
    </p:spTree>
  </p:cSld>
  <p:clrMapOvr>
    <a:masterClrMapping/>
  </p:clrMapOvr>
  <p:transition spd="slow">
    <p:cut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fontScale="90000"/>
          </a:bodyPr>
          <a:lstStyle/>
          <a:p>
            <a:pPr algn="l" fontAlgn="auto">
              <a:spcAft>
                <a:spcPts val="0"/>
              </a:spcAft>
              <a:defRPr/>
            </a:pPr>
            <a:r>
              <a:rPr lang="cs-CZ" dirty="0" smtClean="0"/>
              <a:t>Environmentální politika – základy (2)</a:t>
            </a:r>
          </a:p>
        </p:txBody>
      </p:sp>
      <p:sp>
        <p:nvSpPr>
          <p:cNvPr id="3" name="Zástupný symbol pro obsah 2"/>
          <p:cNvSpPr>
            <a:spLocks noGrp="1"/>
          </p:cNvSpPr>
          <p:nvPr>
            <p:ph idx="1"/>
          </p:nvPr>
        </p:nvSpPr>
        <p:spPr>
          <a:xfrm>
            <a:off x="214313" y="3071813"/>
            <a:ext cx="8643937" cy="3571875"/>
          </a:xfrm>
        </p:spPr>
        <p:txBody>
          <a:bodyPr rtlCol="0">
            <a:normAutofit fontScale="92500" lnSpcReduction="10000"/>
          </a:bodyPr>
          <a:lstStyle/>
          <a:p>
            <a:pPr fontAlgn="auto">
              <a:spcAft>
                <a:spcPts val="0"/>
              </a:spcAft>
              <a:buFont typeface="Arial" pitchFamily="34" charset="0"/>
              <a:buChar char="•"/>
              <a:defRPr/>
            </a:pPr>
            <a:r>
              <a:rPr lang="cs-CZ" b="1" i="1" dirty="0" smtClean="0"/>
              <a:t>Legislativní</a:t>
            </a:r>
            <a:r>
              <a:rPr lang="cs-CZ" dirty="0" smtClean="0"/>
              <a:t>: zákony, nařízení, direktivy, závazné metodiky a normy…. (primární a sekundární legislativa, tvrdá a měkká legislativa)</a:t>
            </a:r>
          </a:p>
          <a:p>
            <a:pPr fontAlgn="auto">
              <a:spcAft>
                <a:spcPts val="0"/>
              </a:spcAft>
              <a:buFont typeface="Arial" pitchFamily="34" charset="0"/>
              <a:buChar char="•"/>
              <a:defRPr/>
            </a:pPr>
            <a:r>
              <a:rPr lang="cs-CZ" b="1" i="1" dirty="0" smtClean="0"/>
              <a:t>Programové</a:t>
            </a:r>
            <a:r>
              <a:rPr lang="cs-CZ" dirty="0" smtClean="0"/>
              <a:t>: „politiky“, strategie, akční plány, „balíčky“….</a:t>
            </a:r>
          </a:p>
          <a:p>
            <a:pPr fontAlgn="auto">
              <a:spcAft>
                <a:spcPts val="0"/>
              </a:spcAft>
              <a:buFont typeface="Arial" pitchFamily="34" charset="0"/>
              <a:buChar char="•"/>
              <a:defRPr/>
            </a:pPr>
            <a:r>
              <a:rPr lang="cs-CZ" b="1" i="1" dirty="0" smtClean="0"/>
              <a:t>Administrativní</a:t>
            </a:r>
            <a:r>
              <a:rPr lang="cs-CZ" dirty="0" smtClean="0"/>
              <a:t>: rozhodnutí – povolení, zákazy, pokuty, opatření, posouzení,… ; monitoringy, zprávy, informace.. </a:t>
            </a:r>
          </a:p>
          <a:p>
            <a:pPr fontAlgn="auto">
              <a:spcAft>
                <a:spcPts val="0"/>
              </a:spcAft>
              <a:buFont typeface="Arial" pitchFamily="34" charset="0"/>
              <a:buChar char="•"/>
              <a:defRPr/>
            </a:pPr>
            <a:endParaRPr lang="cs-CZ" dirty="0" smtClean="0"/>
          </a:p>
        </p:txBody>
      </p:sp>
      <p:sp>
        <p:nvSpPr>
          <p:cNvPr id="5124" name="TextovéPole 3"/>
          <p:cNvSpPr txBox="1">
            <a:spLocks noChangeArrowheads="1"/>
          </p:cNvSpPr>
          <p:nvPr/>
        </p:nvSpPr>
        <p:spPr bwMode="auto">
          <a:xfrm>
            <a:off x="500063" y="1357313"/>
            <a:ext cx="8143875" cy="1570037"/>
          </a:xfrm>
          <a:prstGeom prst="rect">
            <a:avLst/>
          </a:prstGeom>
          <a:solidFill>
            <a:srgbClr val="FFFF00">
              <a:alpha val="74901"/>
            </a:srgbClr>
          </a:solidFill>
          <a:ln w="9525">
            <a:noFill/>
            <a:miter lim="800000"/>
            <a:headEnd/>
            <a:tailEnd/>
          </a:ln>
        </p:spPr>
        <p:txBody>
          <a:bodyPr>
            <a:spAutoFit/>
          </a:bodyPr>
          <a:lstStyle/>
          <a:p>
            <a:pPr marL="0" lvl="1"/>
            <a:r>
              <a:rPr lang="cs-CZ" sz="2400" b="1">
                <a:latin typeface="Calibri" pitchFamily="34" charset="0"/>
              </a:rPr>
              <a:t>Souhrn legislativních, programových a administrativních, obvykle středně- až dlouhodobých kroků/aktivit souvisejících  s ochranou (a tvorbou) životního prostředí uplatňovaných v určitém časovém úseku</a:t>
            </a:r>
          </a:p>
        </p:txBody>
      </p:sp>
    </p:spTree>
  </p:cSld>
  <p:clrMapOvr>
    <a:masterClrMapping/>
  </p:clrMapOvr>
  <p:transition spd="slow">
    <p:cut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a:xfrm>
            <a:off x="395536" y="115888"/>
            <a:ext cx="8496944" cy="649287"/>
          </a:xfrm>
        </p:spPr>
        <p:txBody>
          <a:bodyPr/>
          <a:lstStyle/>
          <a:p>
            <a:pPr algn="l"/>
            <a:r>
              <a:rPr lang="cs-CZ" sz="3600" b="1" dirty="0" smtClean="0"/>
              <a:t>VĚDA, EKONOMIE A POLITIKA: zpoždění</a:t>
            </a:r>
          </a:p>
        </p:txBody>
      </p:sp>
      <p:sp>
        <p:nvSpPr>
          <p:cNvPr id="9219" name="Šipka doprava 3"/>
          <p:cNvSpPr>
            <a:spLocks noChangeArrowheads="1"/>
          </p:cNvSpPr>
          <p:nvPr/>
        </p:nvSpPr>
        <p:spPr bwMode="auto">
          <a:xfrm>
            <a:off x="899592" y="1196752"/>
            <a:ext cx="7272337" cy="1655762"/>
          </a:xfrm>
          <a:prstGeom prst="rightArrow">
            <a:avLst>
              <a:gd name="adj1" fmla="val 61972"/>
              <a:gd name="adj2" fmla="val 35381"/>
            </a:avLst>
          </a:prstGeom>
          <a:solidFill>
            <a:srgbClr val="92D050"/>
          </a:solidFill>
          <a:ln w="9525" algn="ctr">
            <a:solidFill>
              <a:schemeClr val="tx1"/>
            </a:solidFill>
            <a:round/>
            <a:headEnd/>
            <a:tailEnd/>
          </a:ln>
        </p:spPr>
        <p:txBody>
          <a:bodyPr/>
          <a:lstStyle/>
          <a:p>
            <a:endParaRPr lang="cs-CZ" dirty="0"/>
          </a:p>
          <a:p>
            <a:pPr algn="l"/>
            <a:r>
              <a:rPr lang="cs-CZ" sz="2200" dirty="0" smtClean="0"/>
              <a:t>EKOLOGIE</a:t>
            </a:r>
            <a:endParaRPr lang="cs-CZ" sz="2200" dirty="0"/>
          </a:p>
        </p:txBody>
      </p:sp>
      <p:sp>
        <p:nvSpPr>
          <p:cNvPr id="9220" name="Šipka doprava 4"/>
          <p:cNvSpPr>
            <a:spLocks noChangeArrowheads="1"/>
          </p:cNvSpPr>
          <p:nvPr/>
        </p:nvSpPr>
        <p:spPr bwMode="auto">
          <a:xfrm>
            <a:off x="899592" y="2420888"/>
            <a:ext cx="7416800" cy="1440160"/>
          </a:xfrm>
          <a:prstGeom prst="rightArrow">
            <a:avLst>
              <a:gd name="adj1" fmla="val 58741"/>
              <a:gd name="adj2" fmla="val 56547"/>
            </a:avLst>
          </a:prstGeom>
          <a:solidFill>
            <a:schemeClr val="accent1"/>
          </a:solidFill>
          <a:ln w="9525" algn="ctr">
            <a:solidFill>
              <a:schemeClr val="tx1"/>
            </a:solidFill>
            <a:round/>
            <a:headEnd/>
            <a:tailEnd/>
          </a:ln>
        </p:spPr>
        <p:txBody>
          <a:bodyPr/>
          <a:lstStyle/>
          <a:p>
            <a:pPr algn="l"/>
            <a:endParaRPr lang="cs-CZ" sz="2400" dirty="0"/>
          </a:p>
          <a:p>
            <a:pPr algn="l"/>
            <a:r>
              <a:rPr lang="cs-CZ" sz="2400" dirty="0" smtClean="0"/>
              <a:t>POLITIKY</a:t>
            </a:r>
            <a:endParaRPr lang="cs-CZ" sz="2400" dirty="0"/>
          </a:p>
        </p:txBody>
      </p:sp>
      <p:sp>
        <p:nvSpPr>
          <p:cNvPr id="6" name="Šipka doprava 5"/>
          <p:cNvSpPr/>
          <p:nvPr/>
        </p:nvSpPr>
        <p:spPr bwMode="auto">
          <a:xfrm>
            <a:off x="899592" y="3789040"/>
            <a:ext cx="7272337" cy="1224136"/>
          </a:xfrm>
          <a:prstGeom prst="rightArrow">
            <a:avLst>
              <a:gd name="adj1" fmla="val 80599"/>
              <a:gd name="adj2" fmla="val 55464"/>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a:lstStyle/>
          <a:p>
            <a:pPr algn="l">
              <a:defRPr/>
            </a:pPr>
            <a:endParaRPr lang="cs-CZ" dirty="0"/>
          </a:p>
          <a:p>
            <a:pPr algn="l">
              <a:defRPr/>
            </a:pPr>
            <a:r>
              <a:rPr lang="cs-CZ" sz="2200" dirty="0" smtClean="0"/>
              <a:t>EKONOMIE</a:t>
            </a:r>
            <a:endParaRPr lang="cs-CZ" sz="2200" dirty="0"/>
          </a:p>
        </p:txBody>
      </p:sp>
      <p:cxnSp>
        <p:nvCxnSpPr>
          <p:cNvPr id="9222" name="Přímá spojovací čára 8"/>
          <p:cNvCxnSpPr>
            <a:cxnSpLocks noChangeShapeType="1"/>
          </p:cNvCxnSpPr>
          <p:nvPr/>
        </p:nvCxnSpPr>
        <p:spPr bwMode="auto">
          <a:xfrm rot="5400000">
            <a:off x="6372225" y="2997200"/>
            <a:ext cx="3600450" cy="0"/>
          </a:xfrm>
          <a:prstGeom prst="line">
            <a:avLst/>
          </a:prstGeom>
          <a:noFill/>
          <a:ln w="31750" algn="ctr">
            <a:solidFill>
              <a:schemeClr val="tx1"/>
            </a:solidFill>
            <a:round/>
            <a:headEnd/>
            <a:tailEnd/>
          </a:ln>
        </p:spPr>
      </p:cxnSp>
      <p:cxnSp>
        <p:nvCxnSpPr>
          <p:cNvPr id="9223" name="Přímá spojovací čára 9"/>
          <p:cNvCxnSpPr>
            <a:cxnSpLocks noChangeShapeType="1"/>
          </p:cNvCxnSpPr>
          <p:nvPr/>
        </p:nvCxnSpPr>
        <p:spPr bwMode="auto">
          <a:xfrm rot="5400000">
            <a:off x="1763713" y="2997200"/>
            <a:ext cx="3600450" cy="0"/>
          </a:xfrm>
          <a:prstGeom prst="line">
            <a:avLst/>
          </a:prstGeom>
          <a:noFill/>
          <a:ln w="31750" algn="ctr">
            <a:solidFill>
              <a:schemeClr val="tx1"/>
            </a:solidFill>
            <a:round/>
            <a:headEnd/>
            <a:tailEnd/>
          </a:ln>
        </p:spPr>
      </p:cxnSp>
      <p:cxnSp>
        <p:nvCxnSpPr>
          <p:cNvPr id="9224" name="Přímá spojovací čára 10"/>
          <p:cNvCxnSpPr>
            <a:cxnSpLocks noChangeShapeType="1"/>
          </p:cNvCxnSpPr>
          <p:nvPr/>
        </p:nvCxnSpPr>
        <p:spPr bwMode="auto">
          <a:xfrm rot="5400000">
            <a:off x="2700338" y="2997200"/>
            <a:ext cx="3600450" cy="0"/>
          </a:xfrm>
          <a:prstGeom prst="line">
            <a:avLst/>
          </a:prstGeom>
          <a:noFill/>
          <a:ln w="31750" algn="ctr">
            <a:solidFill>
              <a:schemeClr val="tx1"/>
            </a:solidFill>
            <a:round/>
            <a:headEnd/>
            <a:tailEnd/>
          </a:ln>
        </p:spPr>
      </p:cxnSp>
      <p:cxnSp>
        <p:nvCxnSpPr>
          <p:cNvPr id="9225" name="Přímá spojovací čára 11"/>
          <p:cNvCxnSpPr>
            <a:cxnSpLocks noChangeShapeType="1"/>
          </p:cNvCxnSpPr>
          <p:nvPr/>
        </p:nvCxnSpPr>
        <p:spPr bwMode="auto">
          <a:xfrm rot="5400000">
            <a:off x="3635375" y="2997200"/>
            <a:ext cx="3600450" cy="0"/>
          </a:xfrm>
          <a:prstGeom prst="line">
            <a:avLst/>
          </a:prstGeom>
          <a:noFill/>
          <a:ln w="31750" algn="ctr">
            <a:solidFill>
              <a:schemeClr val="tx1"/>
            </a:solidFill>
            <a:round/>
            <a:headEnd/>
            <a:tailEnd/>
          </a:ln>
        </p:spPr>
      </p:cxnSp>
      <p:cxnSp>
        <p:nvCxnSpPr>
          <p:cNvPr id="9226" name="Přímá spojovací čára 12"/>
          <p:cNvCxnSpPr>
            <a:cxnSpLocks noChangeShapeType="1"/>
          </p:cNvCxnSpPr>
          <p:nvPr/>
        </p:nvCxnSpPr>
        <p:spPr bwMode="auto">
          <a:xfrm rot="5400000">
            <a:off x="4572000" y="2997200"/>
            <a:ext cx="3600450" cy="0"/>
          </a:xfrm>
          <a:prstGeom prst="line">
            <a:avLst/>
          </a:prstGeom>
          <a:noFill/>
          <a:ln w="31750" algn="ctr">
            <a:solidFill>
              <a:schemeClr val="tx1"/>
            </a:solidFill>
            <a:round/>
            <a:headEnd/>
            <a:tailEnd/>
          </a:ln>
        </p:spPr>
      </p:cxnSp>
      <p:cxnSp>
        <p:nvCxnSpPr>
          <p:cNvPr id="9227" name="Přímá spojovací čára 13"/>
          <p:cNvCxnSpPr>
            <a:cxnSpLocks noChangeShapeType="1"/>
          </p:cNvCxnSpPr>
          <p:nvPr/>
        </p:nvCxnSpPr>
        <p:spPr bwMode="auto">
          <a:xfrm rot="5400000">
            <a:off x="5508625" y="2997200"/>
            <a:ext cx="3600450" cy="0"/>
          </a:xfrm>
          <a:prstGeom prst="line">
            <a:avLst/>
          </a:prstGeom>
          <a:noFill/>
          <a:ln w="31750" algn="ctr">
            <a:solidFill>
              <a:schemeClr val="tx1"/>
            </a:solidFill>
            <a:round/>
            <a:headEnd/>
            <a:tailEnd/>
          </a:ln>
        </p:spPr>
      </p:cxnSp>
      <p:cxnSp>
        <p:nvCxnSpPr>
          <p:cNvPr id="9228" name="Přímá spojovací čára 14"/>
          <p:cNvCxnSpPr>
            <a:cxnSpLocks noChangeShapeType="1"/>
          </p:cNvCxnSpPr>
          <p:nvPr/>
        </p:nvCxnSpPr>
        <p:spPr bwMode="auto">
          <a:xfrm rot="5400000">
            <a:off x="827088" y="2997200"/>
            <a:ext cx="3600450" cy="0"/>
          </a:xfrm>
          <a:prstGeom prst="line">
            <a:avLst/>
          </a:prstGeom>
          <a:noFill/>
          <a:ln w="31750" algn="ctr">
            <a:solidFill>
              <a:schemeClr val="tx1"/>
            </a:solidFill>
            <a:round/>
            <a:headEnd/>
            <a:tailEnd/>
          </a:ln>
        </p:spPr>
      </p:cxnSp>
      <p:cxnSp>
        <p:nvCxnSpPr>
          <p:cNvPr id="9229" name="Přímá spojovací čára 15"/>
          <p:cNvCxnSpPr>
            <a:cxnSpLocks noChangeShapeType="1"/>
          </p:cNvCxnSpPr>
          <p:nvPr/>
        </p:nvCxnSpPr>
        <p:spPr bwMode="auto">
          <a:xfrm rot="5400000">
            <a:off x="-107950" y="2997200"/>
            <a:ext cx="3600450" cy="0"/>
          </a:xfrm>
          <a:prstGeom prst="line">
            <a:avLst/>
          </a:prstGeom>
          <a:noFill/>
          <a:ln w="31750" algn="ctr">
            <a:solidFill>
              <a:schemeClr val="tx1"/>
            </a:solidFill>
            <a:round/>
            <a:headEnd/>
            <a:tailEnd/>
          </a:ln>
        </p:spPr>
      </p:cxnSp>
      <p:sp>
        <p:nvSpPr>
          <p:cNvPr id="9230" name="TextovéPole 16"/>
          <p:cNvSpPr txBox="1">
            <a:spLocks noChangeArrowheads="1"/>
          </p:cNvSpPr>
          <p:nvPr/>
        </p:nvSpPr>
        <p:spPr bwMode="auto">
          <a:xfrm>
            <a:off x="8172450" y="1052513"/>
            <a:ext cx="582613" cy="307975"/>
          </a:xfrm>
          <a:prstGeom prst="rect">
            <a:avLst/>
          </a:prstGeom>
          <a:noFill/>
          <a:ln w="9525">
            <a:noFill/>
            <a:miter lim="800000"/>
            <a:headEnd/>
            <a:tailEnd/>
          </a:ln>
        </p:spPr>
        <p:txBody>
          <a:bodyPr>
            <a:spAutoFit/>
          </a:bodyPr>
          <a:lstStyle/>
          <a:p>
            <a:r>
              <a:rPr lang="cs-CZ" sz="1400"/>
              <a:t>2010</a:t>
            </a:r>
          </a:p>
        </p:txBody>
      </p:sp>
      <p:sp>
        <p:nvSpPr>
          <p:cNvPr id="9231" name="TextovéPole 17"/>
          <p:cNvSpPr txBox="1">
            <a:spLocks noChangeArrowheads="1"/>
          </p:cNvSpPr>
          <p:nvPr/>
        </p:nvSpPr>
        <p:spPr bwMode="auto">
          <a:xfrm>
            <a:off x="7308850" y="1052513"/>
            <a:ext cx="581025" cy="307975"/>
          </a:xfrm>
          <a:prstGeom prst="rect">
            <a:avLst/>
          </a:prstGeom>
          <a:noFill/>
          <a:ln w="9525">
            <a:noFill/>
            <a:miter lim="800000"/>
            <a:headEnd/>
            <a:tailEnd/>
          </a:ln>
        </p:spPr>
        <p:txBody>
          <a:bodyPr>
            <a:spAutoFit/>
          </a:bodyPr>
          <a:lstStyle/>
          <a:p>
            <a:r>
              <a:rPr lang="cs-CZ" sz="1400"/>
              <a:t>2000</a:t>
            </a:r>
          </a:p>
        </p:txBody>
      </p:sp>
      <p:sp>
        <p:nvSpPr>
          <p:cNvPr id="9232" name="TextovéPole 18"/>
          <p:cNvSpPr txBox="1">
            <a:spLocks noChangeArrowheads="1"/>
          </p:cNvSpPr>
          <p:nvPr/>
        </p:nvSpPr>
        <p:spPr bwMode="auto">
          <a:xfrm>
            <a:off x="6372225" y="1052513"/>
            <a:ext cx="582613" cy="307975"/>
          </a:xfrm>
          <a:prstGeom prst="rect">
            <a:avLst/>
          </a:prstGeom>
          <a:noFill/>
          <a:ln w="9525">
            <a:noFill/>
            <a:miter lim="800000"/>
            <a:headEnd/>
            <a:tailEnd/>
          </a:ln>
        </p:spPr>
        <p:txBody>
          <a:bodyPr>
            <a:spAutoFit/>
          </a:bodyPr>
          <a:lstStyle/>
          <a:p>
            <a:r>
              <a:rPr lang="cs-CZ" sz="1400"/>
              <a:t>1990</a:t>
            </a:r>
          </a:p>
        </p:txBody>
      </p:sp>
      <p:sp>
        <p:nvSpPr>
          <p:cNvPr id="9233" name="TextovéPole 19"/>
          <p:cNvSpPr txBox="1">
            <a:spLocks noChangeArrowheads="1"/>
          </p:cNvSpPr>
          <p:nvPr/>
        </p:nvSpPr>
        <p:spPr bwMode="auto">
          <a:xfrm>
            <a:off x="5364163" y="1052513"/>
            <a:ext cx="582612" cy="307975"/>
          </a:xfrm>
          <a:prstGeom prst="rect">
            <a:avLst/>
          </a:prstGeom>
          <a:noFill/>
          <a:ln w="9525">
            <a:noFill/>
            <a:miter lim="800000"/>
            <a:headEnd/>
            <a:tailEnd/>
          </a:ln>
        </p:spPr>
        <p:txBody>
          <a:bodyPr>
            <a:spAutoFit/>
          </a:bodyPr>
          <a:lstStyle/>
          <a:p>
            <a:r>
              <a:rPr lang="cs-CZ" sz="1400"/>
              <a:t>1980</a:t>
            </a:r>
          </a:p>
        </p:txBody>
      </p:sp>
      <p:sp>
        <p:nvSpPr>
          <p:cNvPr id="9234" name="TextovéPole 20"/>
          <p:cNvSpPr txBox="1">
            <a:spLocks noChangeArrowheads="1"/>
          </p:cNvSpPr>
          <p:nvPr/>
        </p:nvSpPr>
        <p:spPr bwMode="auto">
          <a:xfrm>
            <a:off x="4427538" y="1052513"/>
            <a:ext cx="582612" cy="307975"/>
          </a:xfrm>
          <a:prstGeom prst="rect">
            <a:avLst/>
          </a:prstGeom>
          <a:noFill/>
          <a:ln w="9525">
            <a:noFill/>
            <a:miter lim="800000"/>
            <a:headEnd/>
            <a:tailEnd/>
          </a:ln>
        </p:spPr>
        <p:txBody>
          <a:bodyPr>
            <a:spAutoFit/>
          </a:bodyPr>
          <a:lstStyle/>
          <a:p>
            <a:r>
              <a:rPr lang="cs-CZ" sz="1400"/>
              <a:t>1970</a:t>
            </a:r>
          </a:p>
        </p:txBody>
      </p:sp>
      <p:sp>
        <p:nvSpPr>
          <p:cNvPr id="9235" name="TextovéPole 21"/>
          <p:cNvSpPr txBox="1">
            <a:spLocks noChangeArrowheads="1"/>
          </p:cNvSpPr>
          <p:nvPr/>
        </p:nvSpPr>
        <p:spPr bwMode="auto">
          <a:xfrm>
            <a:off x="3563938" y="1052513"/>
            <a:ext cx="582612" cy="307975"/>
          </a:xfrm>
          <a:prstGeom prst="rect">
            <a:avLst/>
          </a:prstGeom>
          <a:noFill/>
          <a:ln w="9525">
            <a:noFill/>
            <a:miter lim="800000"/>
            <a:headEnd/>
            <a:tailEnd/>
          </a:ln>
        </p:spPr>
        <p:txBody>
          <a:bodyPr>
            <a:spAutoFit/>
          </a:bodyPr>
          <a:lstStyle/>
          <a:p>
            <a:r>
              <a:rPr lang="cs-CZ" sz="1400"/>
              <a:t>1960</a:t>
            </a:r>
          </a:p>
        </p:txBody>
      </p:sp>
      <p:sp>
        <p:nvSpPr>
          <p:cNvPr id="9236" name="TextovéPole 22"/>
          <p:cNvSpPr txBox="1">
            <a:spLocks noChangeArrowheads="1"/>
          </p:cNvSpPr>
          <p:nvPr/>
        </p:nvSpPr>
        <p:spPr bwMode="auto">
          <a:xfrm>
            <a:off x="2627313" y="1052513"/>
            <a:ext cx="582612" cy="307975"/>
          </a:xfrm>
          <a:prstGeom prst="rect">
            <a:avLst/>
          </a:prstGeom>
          <a:noFill/>
          <a:ln w="9525">
            <a:noFill/>
            <a:miter lim="800000"/>
            <a:headEnd/>
            <a:tailEnd/>
          </a:ln>
        </p:spPr>
        <p:txBody>
          <a:bodyPr>
            <a:spAutoFit/>
          </a:bodyPr>
          <a:lstStyle/>
          <a:p>
            <a:r>
              <a:rPr lang="cs-CZ" sz="1400"/>
              <a:t>1950</a:t>
            </a:r>
          </a:p>
        </p:txBody>
      </p:sp>
      <p:sp>
        <p:nvSpPr>
          <p:cNvPr id="9237" name="TextovéPole 23"/>
          <p:cNvSpPr txBox="1">
            <a:spLocks noChangeArrowheads="1"/>
          </p:cNvSpPr>
          <p:nvPr/>
        </p:nvSpPr>
        <p:spPr bwMode="auto">
          <a:xfrm>
            <a:off x="1692275" y="1052513"/>
            <a:ext cx="581025" cy="307975"/>
          </a:xfrm>
          <a:prstGeom prst="rect">
            <a:avLst/>
          </a:prstGeom>
          <a:noFill/>
          <a:ln w="9525">
            <a:noFill/>
            <a:miter lim="800000"/>
            <a:headEnd/>
            <a:tailEnd/>
          </a:ln>
        </p:spPr>
        <p:txBody>
          <a:bodyPr>
            <a:spAutoFit/>
          </a:bodyPr>
          <a:lstStyle/>
          <a:p>
            <a:r>
              <a:rPr lang="cs-CZ" sz="1400"/>
              <a:t>1940</a:t>
            </a:r>
          </a:p>
        </p:txBody>
      </p:sp>
      <p:sp>
        <p:nvSpPr>
          <p:cNvPr id="9238" name="TextovéPole 24"/>
          <p:cNvSpPr txBox="1">
            <a:spLocks noChangeArrowheads="1"/>
          </p:cNvSpPr>
          <p:nvPr/>
        </p:nvSpPr>
        <p:spPr bwMode="auto">
          <a:xfrm>
            <a:off x="827088" y="1052513"/>
            <a:ext cx="582612" cy="307975"/>
          </a:xfrm>
          <a:prstGeom prst="rect">
            <a:avLst/>
          </a:prstGeom>
          <a:noFill/>
          <a:ln w="9525">
            <a:noFill/>
            <a:miter lim="800000"/>
            <a:headEnd/>
            <a:tailEnd/>
          </a:ln>
        </p:spPr>
        <p:txBody>
          <a:bodyPr>
            <a:spAutoFit/>
          </a:bodyPr>
          <a:lstStyle/>
          <a:p>
            <a:r>
              <a:rPr lang="cs-CZ" sz="1400"/>
              <a:t>1930</a:t>
            </a:r>
          </a:p>
        </p:txBody>
      </p:sp>
      <p:sp>
        <p:nvSpPr>
          <p:cNvPr id="9239" name="Obdélník 25"/>
          <p:cNvSpPr>
            <a:spLocks noChangeArrowheads="1"/>
          </p:cNvSpPr>
          <p:nvPr/>
        </p:nvSpPr>
        <p:spPr bwMode="auto">
          <a:xfrm>
            <a:off x="1115616" y="1556792"/>
            <a:ext cx="2087562" cy="287337"/>
          </a:xfrm>
          <a:prstGeom prst="rect">
            <a:avLst/>
          </a:prstGeom>
          <a:solidFill>
            <a:schemeClr val="accent1">
              <a:alpha val="49019"/>
            </a:schemeClr>
          </a:solidFill>
          <a:ln w="9525" algn="ctr">
            <a:solidFill>
              <a:schemeClr val="tx1"/>
            </a:solidFill>
            <a:round/>
            <a:headEnd/>
            <a:tailEnd/>
          </a:ln>
        </p:spPr>
        <p:txBody>
          <a:bodyPr/>
          <a:lstStyle/>
          <a:p>
            <a:r>
              <a:rPr lang="cs-CZ" sz="1400" dirty="0" err="1" smtClean="0"/>
              <a:t>ekosystem</a:t>
            </a:r>
            <a:endParaRPr lang="cs-CZ" sz="1400" dirty="0"/>
          </a:p>
        </p:txBody>
      </p:sp>
      <p:sp>
        <p:nvSpPr>
          <p:cNvPr id="9240" name="Obdélník 26"/>
          <p:cNvSpPr>
            <a:spLocks noChangeArrowheads="1"/>
          </p:cNvSpPr>
          <p:nvPr/>
        </p:nvSpPr>
        <p:spPr bwMode="auto">
          <a:xfrm>
            <a:off x="4356100" y="1412875"/>
            <a:ext cx="1655763" cy="287338"/>
          </a:xfrm>
          <a:prstGeom prst="rect">
            <a:avLst/>
          </a:prstGeom>
          <a:solidFill>
            <a:schemeClr val="accent1">
              <a:alpha val="49019"/>
            </a:schemeClr>
          </a:solidFill>
          <a:ln w="9525" algn="ctr">
            <a:solidFill>
              <a:schemeClr val="tx1"/>
            </a:solidFill>
            <a:round/>
            <a:headEnd/>
            <a:tailEnd/>
          </a:ln>
        </p:spPr>
        <p:txBody>
          <a:bodyPr/>
          <a:lstStyle/>
          <a:p>
            <a:r>
              <a:rPr lang="cs-CZ" sz="1400" dirty="0" smtClean="0"/>
              <a:t>biodiverzita</a:t>
            </a:r>
            <a:endParaRPr lang="cs-CZ" sz="1400" dirty="0"/>
          </a:p>
        </p:txBody>
      </p:sp>
      <p:sp>
        <p:nvSpPr>
          <p:cNvPr id="9241" name="Obdélník 28"/>
          <p:cNvSpPr>
            <a:spLocks noChangeArrowheads="1"/>
          </p:cNvSpPr>
          <p:nvPr/>
        </p:nvSpPr>
        <p:spPr bwMode="auto">
          <a:xfrm>
            <a:off x="3635896" y="4077072"/>
            <a:ext cx="1944687" cy="287338"/>
          </a:xfrm>
          <a:prstGeom prst="rect">
            <a:avLst/>
          </a:prstGeom>
          <a:solidFill>
            <a:schemeClr val="accent1">
              <a:alpha val="49019"/>
            </a:schemeClr>
          </a:solidFill>
          <a:ln w="9525" algn="ctr">
            <a:solidFill>
              <a:schemeClr val="tx1"/>
            </a:solidFill>
            <a:round/>
            <a:headEnd/>
            <a:tailEnd/>
          </a:ln>
        </p:spPr>
        <p:txBody>
          <a:bodyPr/>
          <a:lstStyle/>
          <a:p>
            <a:r>
              <a:rPr lang="cs-CZ" sz="1400" dirty="0" smtClean="0"/>
              <a:t>ekologická ekonomie</a:t>
            </a:r>
            <a:endParaRPr lang="cs-CZ" sz="1400" dirty="0"/>
          </a:p>
        </p:txBody>
      </p:sp>
      <p:sp>
        <p:nvSpPr>
          <p:cNvPr id="9242" name="Obdélník 29"/>
          <p:cNvSpPr>
            <a:spLocks noChangeArrowheads="1"/>
          </p:cNvSpPr>
          <p:nvPr/>
        </p:nvSpPr>
        <p:spPr bwMode="auto">
          <a:xfrm>
            <a:off x="2051720" y="4509120"/>
            <a:ext cx="720725" cy="359792"/>
          </a:xfrm>
          <a:prstGeom prst="rect">
            <a:avLst/>
          </a:prstGeom>
          <a:solidFill>
            <a:schemeClr val="accent1">
              <a:alpha val="49019"/>
            </a:schemeClr>
          </a:solidFill>
          <a:ln w="9525" algn="ctr">
            <a:solidFill>
              <a:schemeClr val="tx1"/>
            </a:solidFill>
            <a:round/>
            <a:headEnd/>
            <a:tailEnd/>
          </a:ln>
        </p:spPr>
        <p:txBody>
          <a:bodyPr/>
          <a:lstStyle/>
          <a:p>
            <a:r>
              <a:rPr lang="cs-CZ" sz="1000" dirty="0" smtClean="0"/>
              <a:t>přírodní kapitál</a:t>
            </a:r>
            <a:endParaRPr lang="cs-CZ" sz="1000" dirty="0"/>
          </a:p>
        </p:txBody>
      </p:sp>
      <p:sp>
        <p:nvSpPr>
          <p:cNvPr id="9243" name="Obdélník 30"/>
          <p:cNvSpPr>
            <a:spLocks noChangeArrowheads="1"/>
          </p:cNvSpPr>
          <p:nvPr/>
        </p:nvSpPr>
        <p:spPr bwMode="auto">
          <a:xfrm>
            <a:off x="1547664" y="2204864"/>
            <a:ext cx="2447925" cy="287338"/>
          </a:xfrm>
          <a:prstGeom prst="rect">
            <a:avLst/>
          </a:prstGeom>
          <a:solidFill>
            <a:schemeClr val="accent1">
              <a:alpha val="49019"/>
            </a:schemeClr>
          </a:solidFill>
          <a:ln w="9525" algn="ctr">
            <a:solidFill>
              <a:schemeClr val="tx1"/>
            </a:solidFill>
            <a:round/>
            <a:headEnd/>
            <a:tailEnd/>
          </a:ln>
        </p:spPr>
        <p:txBody>
          <a:bodyPr/>
          <a:lstStyle/>
          <a:p>
            <a:r>
              <a:rPr lang="cs-CZ" sz="1400" dirty="0" smtClean="0"/>
              <a:t>krajinná ekologie</a:t>
            </a:r>
            <a:endParaRPr lang="cs-CZ" sz="1400" dirty="0"/>
          </a:p>
        </p:txBody>
      </p:sp>
      <p:sp>
        <p:nvSpPr>
          <p:cNvPr id="9244" name="Obdélník 31"/>
          <p:cNvSpPr>
            <a:spLocks noChangeArrowheads="1"/>
          </p:cNvSpPr>
          <p:nvPr/>
        </p:nvSpPr>
        <p:spPr bwMode="auto">
          <a:xfrm>
            <a:off x="3635375" y="1557338"/>
            <a:ext cx="720725" cy="287337"/>
          </a:xfrm>
          <a:prstGeom prst="rect">
            <a:avLst/>
          </a:prstGeom>
          <a:solidFill>
            <a:schemeClr val="accent1">
              <a:alpha val="49019"/>
            </a:schemeClr>
          </a:solidFill>
          <a:ln w="9525" algn="ctr">
            <a:solidFill>
              <a:schemeClr val="tx1"/>
            </a:solidFill>
            <a:round/>
            <a:headEnd/>
            <a:tailEnd/>
          </a:ln>
        </p:spPr>
        <p:txBody>
          <a:bodyPr/>
          <a:lstStyle/>
          <a:p>
            <a:r>
              <a:rPr lang="cs-CZ" sz="1300"/>
              <a:t>habitat</a:t>
            </a:r>
          </a:p>
        </p:txBody>
      </p:sp>
      <p:sp>
        <p:nvSpPr>
          <p:cNvPr id="9245" name="Obdélník 32"/>
          <p:cNvSpPr>
            <a:spLocks noChangeArrowheads="1"/>
          </p:cNvSpPr>
          <p:nvPr/>
        </p:nvSpPr>
        <p:spPr bwMode="auto">
          <a:xfrm>
            <a:off x="4787900" y="2133600"/>
            <a:ext cx="2376488" cy="287338"/>
          </a:xfrm>
          <a:prstGeom prst="rect">
            <a:avLst/>
          </a:prstGeom>
          <a:solidFill>
            <a:schemeClr val="accent1">
              <a:alpha val="49019"/>
            </a:schemeClr>
          </a:solidFill>
          <a:ln w="9525" algn="ctr">
            <a:solidFill>
              <a:schemeClr val="tx1"/>
            </a:solidFill>
            <a:round/>
            <a:headEnd/>
            <a:tailEnd/>
          </a:ln>
        </p:spPr>
        <p:txBody>
          <a:bodyPr/>
          <a:lstStyle/>
          <a:p>
            <a:r>
              <a:rPr lang="cs-CZ" sz="1400" dirty="0"/>
              <a:t>        </a:t>
            </a:r>
            <a:r>
              <a:rPr lang="cs-CZ" sz="1400" dirty="0" err="1" smtClean="0"/>
              <a:t>metapopulace</a:t>
            </a:r>
            <a:endParaRPr lang="cs-CZ" sz="1400" dirty="0"/>
          </a:p>
        </p:txBody>
      </p:sp>
      <p:sp>
        <p:nvSpPr>
          <p:cNvPr id="9246" name="Obdélník 27"/>
          <p:cNvSpPr>
            <a:spLocks noChangeArrowheads="1"/>
          </p:cNvSpPr>
          <p:nvPr/>
        </p:nvSpPr>
        <p:spPr bwMode="auto">
          <a:xfrm>
            <a:off x="4499992" y="4437112"/>
            <a:ext cx="1008112" cy="360040"/>
          </a:xfrm>
          <a:prstGeom prst="rect">
            <a:avLst/>
          </a:prstGeom>
          <a:solidFill>
            <a:schemeClr val="accent1">
              <a:alpha val="49019"/>
            </a:schemeClr>
          </a:solidFill>
          <a:ln w="9525" algn="ctr">
            <a:solidFill>
              <a:schemeClr val="tx1"/>
            </a:solidFill>
            <a:round/>
            <a:headEnd/>
            <a:tailEnd/>
          </a:ln>
        </p:spPr>
        <p:txBody>
          <a:bodyPr/>
          <a:lstStyle/>
          <a:p>
            <a:r>
              <a:rPr lang="cs-CZ" sz="1000" dirty="0" smtClean="0"/>
              <a:t>ekosystémové služby</a:t>
            </a:r>
            <a:endParaRPr lang="cs-CZ" sz="1000" dirty="0"/>
          </a:p>
        </p:txBody>
      </p:sp>
      <p:sp>
        <p:nvSpPr>
          <p:cNvPr id="9247" name="Obdélník 33"/>
          <p:cNvSpPr>
            <a:spLocks noChangeArrowheads="1"/>
          </p:cNvSpPr>
          <p:nvPr/>
        </p:nvSpPr>
        <p:spPr bwMode="auto">
          <a:xfrm>
            <a:off x="5436096" y="1772816"/>
            <a:ext cx="936625" cy="288925"/>
          </a:xfrm>
          <a:prstGeom prst="rect">
            <a:avLst/>
          </a:prstGeom>
          <a:solidFill>
            <a:schemeClr val="accent1">
              <a:alpha val="49019"/>
            </a:schemeClr>
          </a:solidFill>
          <a:ln w="9525" algn="ctr">
            <a:solidFill>
              <a:schemeClr val="tx1"/>
            </a:solidFill>
            <a:round/>
            <a:headEnd/>
            <a:tailEnd/>
          </a:ln>
        </p:spPr>
        <p:txBody>
          <a:bodyPr/>
          <a:lstStyle/>
          <a:p>
            <a:r>
              <a:rPr lang="cs-CZ" sz="1200"/>
              <a:t>restoration</a:t>
            </a:r>
          </a:p>
        </p:txBody>
      </p:sp>
      <p:sp>
        <p:nvSpPr>
          <p:cNvPr id="9248" name="Obdélník 34"/>
          <p:cNvSpPr>
            <a:spLocks noChangeArrowheads="1"/>
          </p:cNvSpPr>
          <p:nvPr/>
        </p:nvSpPr>
        <p:spPr bwMode="auto">
          <a:xfrm>
            <a:off x="4643438" y="1773238"/>
            <a:ext cx="720725" cy="287337"/>
          </a:xfrm>
          <a:prstGeom prst="rect">
            <a:avLst/>
          </a:prstGeom>
          <a:solidFill>
            <a:schemeClr val="accent1">
              <a:alpha val="49019"/>
            </a:schemeClr>
          </a:solidFill>
          <a:ln w="9525" algn="ctr">
            <a:solidFill>
              <a:schemeClr val="tx1"/>
            </a:solidFill>
            <a:round/>
            <a:headEnd/>
            <a:tailEnd/>
          </a:ln>
        </p:spPr>
        <p:txBody>
          <a:bodyPr/>
          <a:lstStyle/>
          <a:p>
            <a:r>
              <a:rPr lang="cs-CZ" sz="1000" dirty="0" err="1" smtClean="0"/>
              <a:t>rezilience</a:t>
            </a:r>
            <a:endParaRPr lang="cs-CZ" sz="1000" dirty="0"/>
          </a:p>
        </p:txBody>
      </p:sp>
      <p:sp>
        <p:nvSpPr>
          <p:cNvPr id="36" name="Vývojový diagram: spojka 35"/>
          <p:cNvSpPr>
            <a:spLocks noChangeArrowheads="1"/>
          </p:cNvSpPr>
          <p:nvPr/>
        </p:nvSpPr>
        <p:spPr bwMode="auto">
          <a:xfrm>
            <a:off x="6405563" y="2924175"/>
            <a:ext cx="215900" cy="217488"/>
          </a:xfrm>
          <a:prstGeom prst="flowChartConnector">
            <a:avLst/>
          </a:prstGeom>
          <a:solidFill>
            <a:srgbClr val="C00000"/>
          </a:solidFill>
          <a:ln w="9525" algn="ctr">
            <a:solidFill>
              <a:schemeClr val="tx1"/>
            </a:solidFill>
            <a:round/>
            <a:headEnd/>
            <a:tailEnd/>
          </a:ln>
        </p:spPr>
        <p:txBody>
          <a:bodyPr/>
          <a:lstStyle/>
          <a:p>
            <a:endParaRPr lang="cs-CZ"/>
          </a:p>
        </p:txBody>
      </p:sp>
      <p:sp>
        <p:nvSpPr>
          <p:cNvPr id="37" name="Vývojový diagram: spojka 36"/>
          <p:cNvSpPr>
            <a:spLocks noChangeArrowheads="1"/>
          </p:cNvSpPr>
          <p:nvPr/>
        </p:nvSpPr>
        <p:spPr bwMode="auto">
          <a:xfrm>
            <a:off x="7164388" y="2924175"/>
            <a:ext cx="215900" cy="217488"/>
          </a:xfrm>
          <a:prstGeom prst="flowChartConnector">
            <a:avLst/>
          </a:prstGeom>
          <a:solidFill>
            <a:srgbClr val="C00000"/>
          </a:solidFill>
          <a:ln w="9525" algn="ctr">
            <a:solidFill>
              <a:schemeClr val="tx1"/>
            </a:solidFill>
            <a:round/>
            <a:headEnd/>
            <a:tailEnd/>
          </a:ln>
        </p:spPr>
        <p:txBody>
          <a:bodyPr/>
          <a:lstStyle/>
          <a:p>
            <a:endParaRPr lang="cs-CZ"/>
          </a:p>
        </p:txBody>
      </p:sp>
      <p:sp>
        <p:nvSpPr>
          <p:cNvPr id="38" name="Vývojový diagram: spojka 37"/>
          <p:cNvSpPr>
            <a:spLocks noChangeArrowheads="1"/>
          </p:cNvSpPr>
          <p:nvPr/>
        </p:nvSpPr>
        <p:spPr bwMode="auto">
          <a:xfrm>
            <a:off x="7812088" y="2924175"/>
            <a:ext cx="215900" cy="217488"/>
          </a:xfrm>
          <a:prstGeom prst="flowChartConnector">
            <a:avLst/>
          </a:prstGeom>
          <a:solidFill>
            <a:srgbClr val="C00000"/>
          </a:solidFill>
          <a:ln w="9525" algn="ctr">
            <a:solidFill>
              <a:schemeClr val="tx1"/>
            </a:solidFill>
            <a:round/>
            <a:headEnd/>
            <a:tailEnd/>
          </a:ln>
        </p:spPr>
        <p:txBody>
          <a:bodyPr/>
          <a:lstStyle/>
          <a:p>
            <a:endParaRPr lang="cs-CZ"/>
          </a:p>
        </p:txBody>
      </p:sp>
      <p:sp>
        <p:nvSpPr>
          <p:cNvPr id="39" name="Vývojový diagram: spojka 38"/>
          <p:cNvSpPr>
            <a:spLocks noChangeArrowheads="1"/>
          </p:cNvSpPr>
          <p:nvPr/>
        </p:nvSpPr>
        <p:spPr bwMode="auto">
          <a:xfrm>
            <a:off x="7956550" y="2852738"/>
            <a:ext cx="215900" cy="215900"/>
          </a:xfrm>
          <a:prstGeom prst="flowChartConnector">
            <a:avLst/>
          </a:prstGeom>
          <a:solidFill>
            <a:srgbClr val="C00000"/>
          </a:solidFill>
          <a:ln w="9525" algn="ctr">
            <a:solidFill>
              <a:schemeClr val="tx1"/>
            </a:solidFill>
            <a:round/>
            <a:headEnd/>
            <a:tailEnd/>
          </a:ln>
        </p:spPr>
        <p:txBody>
          <a:bodyPr/>
          <a:lstStyle/>
          <a:p>
            <a:endParaRPr lang="cs-CZ"/>
          </a:p>
        </p:txBody>
      </p:sp>
      <p:sp>
        <p:nvSpPr>
          <p:cNvPr id="40" name="Vývojový diagram: spojka 39"/>
          <p:cNvSpPr>
            <a:spLocks noChangeArrowheads="1"/>
          </p:cNvSpPr>
          <p:nvPr/>
        </p:nvSpPr>
        <p:spPr bwMode="auto">
          <a:xfrm>
            <a:off x="7956550" y="3068638"/>
            <a:ext cx="215900" cy="215900"/>
          </a:xfrm>
          <a:prstGeom prst="flowChartConnector">
            <a:avLst/>
          </a:prstGeom>
          <a:solidFill>
            <a:srgbClr val="C00000"/>
          </a:solidFill>
          <a:ln w="9525" algn="ctr">
            <a:solidFill>
              <a:schemeClr val="tx1"/>
            </a:solidFill>
            <a:round/>
            <a:headEnd/>
            <a:tailEnd/>
          </a:ln>
        </p:spPr>
        <p:txBody>
          <a:bodyPr/>
          <a:lstStyle/>
          <a:p>
            <a:endParaRPr lang="cs-CZ"/>
          </a:p>
        </p:txBody>
      </p:sp>
      <p:sp>
        <p:nvSpPr>
          <p:cNvPr id="41" name="Vývojový diagram: spojka 40"/>
          <p:cNvSpPr>
            <a:spLocks noChangeArrowheads="1"/>
          </p:cNvSpPr>
          <p:nvPr/>
        </p:nvSpPr>
        <p:spPr bwMode="auto">
          <a:xfrm>
            <a:off x="7812088" y="2708275"/>
            <a:ext cx="215900" cy="215900"/>
          </a:xfrm>
          <a:prstGeom prst="flowChartConnector">
            <a:avLst/>
          </a:prstGeom>
          <a:solidFill>
            <a:srgbClr val="C00000"/>
          </a:solidFill>
          <a:ln w="9525" algn="ctr">
            <a:solidFill>
              <a:schemeClr val="tx1"/>
            </a:solidFill>
            <a:round/>
            <a:headEnd/>
            <a:tailEnd/>
          </a:ln>
        </p:spPr>
        <p:txBody>
          <a:bodyPr/>
          <a:lstStyle/>
          <a:p>
            <a:endParaRPr lang="cs-CZ"/>
          </a:p>
        </p:txBody>
      </p:sp>
      <p:sp>
        <p:nvSpPr>
          <p:cNvPr id="42" name="Vývojový diagram: spojka 41"/>
          <p:cNvSpPr>
            <a:spLocks noChangeArrowheads="1"/>
          </p:cNvSpPr>
          <p:nvPr/>
        </p:nvSpPr>
        <p:spPr bwMode="auto">
          <a:xfrm>
            <a:off x="7812088" y="3141663"/>
            <a:ext cx="215900" cy="215900"/>
          </a:xfrm>
          <a:prstGeom prst="flowChartConnector">
            <a:avLst/>
          </a:prstGeom>
          <a:solidFill>
            <a:srgbClr val="C00000"/>
          </a:solidFill>
          <a:ln w="9525" algn="ctr">
            <a:solidFill>
              <a:schemeClr val="tx1"/>
            </a:solidFill>
            <a:round/>
            <a:headEnd/>
            <a:tailEnd/>
          </a:ln>
        </p:spPr>
        <p:txBody>
          <a:bodyPr/>
          <a:lstStyle/>
          <a:p>
            <a:endParaRPr lang="cs-CZ"/>
          </a:p>
        </p:txBody>
      </p:sp>
      <p:cxnSp>
        <p:nvCxnSpPr>
          <p:cNvPr id="46" name="Zakřivená spojovací čára 45"/>
          <p:cNvCxnSpPr>
            <a:cxnSpLocks noChangeShapeType="1"/>
            <a:endCxn id="36" idx="2"/>
          </p:cNvCxnSpPr>
          <p:nvPr/>
        </p:nvCxnSpPr>
        <p:spPr bwMode="auto">
          <a:xfrm>
            <a:off x="4284663" y="1844675"/>
            <a:ext cx="2120900" cy="1189038"/>
          </a:xfrm>
          <a:prstGeom prst="curvedConnector3">
            <a:avLst>
              <a:gd name="adj1" fmla="val 5856"/>
            </a:avLst>
          </a:prstGeom>
          <a:noFill/>
          <a:ln w="25400" algn="ctr">
            <a:solidFill>
              <a:srgbClr val="C00000"/>
            </a:solidFill>
            <a:round/>
            <a:headEnd/>
            <a:tailEnd type="arrow" w="med" len="med"/>
          </a:ln>
        </p:spPr>
      </p:cxnSp>
      <p:cxnSp>
        <p:nvCxnSpPr>
          <p:cNvPr id="52" name="Tvar 51"/>
          <p:cNvCxnSpPr>
            <a:cxnSpLocks noChangeShapeType="1"/>
            <a:stCxn id="9240" idx="3"/>
            <a:endCxn id="37" idx="1"/>
          </p:cNvCxnSpPr>
          <p:nvPr/>
        </p:nvCxnSpPr>
        <p:spPr bwMode="auto">
          <a:xfrm>
            <a:off x="6011863" y="1557338"/>
            <a:ext cx="1184275" cy="1398587"/>
          </a:xfrm>
          <a:prstGeom prst="curvedConnector2">
            <a:avLst/>
          </a:prstGeom>
          <a:noFill/>
          <a:ln w="25400" algn="ctr">
            <a:solidFill>
              <a:srgbClr val="C00000"/>
            </a:solidFill>
            <a:round/>
            <a:headEnd/>
            <a:tailEnd type="arrow" w="med" len="med"/>
          </a:ln>
        </p:spPr>
      </p:cxnSp>
      <p:cxnSp>
        <p:nvCxnSpPr>
          <p:cNvPr id="55" name="Přímá spojovací šipka 54"/>
          <p:cNvCxnSpPr>
            <a:cxnSpLocks noChangeShapeType="1"/>
            <a:stCxn id="9248" idx="3"/>
          </p:cNvCxnSpPr>
          <p:nvPr/>
        </p:nvCxnSpPr>
        <p:spPr bwMode="auto">
          <a:xfrm>
            <a:off x="5364163" y="1916113"/>
            <a:ext cx="2447925" cy="1008062"/>
          </a:xfrm>
          <a:prstGeom prst="straightConnector1">
            <a:avLst/>
          </a:prstGeom>
          <a:noFill/>
          <a:ln w="9525" algn="ctr">
            <a:solidFill>
              <a:schemeClr val="tx1"/>
            </a:solidFill>
            <a:round/>
            <a:headEnd/>
            <a:tailEnd type="arrow" w="med" len="med"/>
          </a:ln>
        </p:spPr>
      </p:cxnSp>
      <p:cxnSp>
        <p:nvCxnSpPr>
          <p:cNvPr id="57" name="Přímá spojovací šipka 56"/>
          <p:cNvCxnSpPr>
            <a:cxnSpLocks noChangeShapeType="1"/>
            <a:stCxn id="9247" idx="3"/>
            <a:endCxn id="41" idx="2"/>
          </p:cNvCxnSpPr>
          <p:nvPr/>
        </p:nvCxnSpPr>
        <p:spPr bwMode="auto">
          <a:xfrm>
            <a:off x="6372721" y="1917279"/>
            <a:ext cx="1439367" cy="898946"/>
          </a:xfrm>
          <a:prstGeom prst="straightConnector1">
            <a:avLst/>
          </a:prstGeom>
          <a:noFill/>
          <a:ln w="9525" algn="ctr">
            <a:solidFill>
              <a:schemeClr val="tx1"/>
            </a:solidFill>
            <a:round/>
            <a:headEnd/>
            <a:tailEnd type="arrow" w="med" len="med"/>
          </a:ln>
        </p:spPr>
      </p:cxnSp>
      <p:cxnSp>
        <p:nvCxnSpPr>
          <p:cNvPr id="59" name="Přímá spojovací šipka 58"/>
          <p:cNvCxnSpPr>
            <a:cxnSpLocks noChangeShapeType="1"/>
            <a:stCxn id="9241" idx="3"/>
            <a:endCxn id="38" idx="3"/>
          </p:cNvCxnSpPr>
          <p:nvPr/>
        </p:nvCxnSpPr>
        <p:spPr bwMode="auto">
          <a:xfrm flipV="1">
            <a:off x="5580583" y="3109813"/>
            <a:ext cx="2263123" cy="1110928"/>
          </a:xfrm>
          <a:prstGeom prst="straightConnector1">
            <a:avLst/>
          </a:prstGeom>
          <a:noFill/>
          <a:ln w="9525" algn="ctr">
            <a:solidFill>
              <a:schemeClr val="tx1"/>
            </a:solidFill>
            <a:round/>
            <a:headEnd/>
            <a:tailEnd type="arrow" w="med" len="med"/>
          </a:ln>
        </p:spPr>
      </p:cxnSp>
      <p:cxnSp>
        <p:nvCxnSpPr>
          <p:cNvPr id="61" name="Přímá spojovací šipka 60"/>
          <p:cNvCxnSpPr>
            <a:cxnSpLocks noChangeShapeType="1"/>
            <a:stCxn id="9246" idx="3"/>
            <a:endCxn id="42" idx="2"/>
          </p:cNvCxnSpPr>
          <p:nvPr/>
        </p:nvCxnSpPr>
        <p:spPr bwMode="auto">
          <a:xfrm flipV="1">
            <a:off x="5508104" y="3249613"/>
            <a:ext cx="2303984" cy="1367519"/>
          </a:xfrm>
          <a:prstGeom prst="straightConnector1">
            <a:avLst/>
          </a:prstGeom>
          <a:noFill/>
          <a:ln w="9525" algn="ctr">
            <a:solidFill>
              <a:schemeClr val="tx1"/>
            </a:solidFill>
            <a:round/>
            <a:headEnd/>
            <a:tailEnd type="arrow" w="med" len="med"/>
          </a:ln>
        </p:spPr>
      </p:cxnSp>
      <p:cxnSp>
        <p:nvCxnSpPr>
          <p:cNvPr id="63" name="Přímá spojovací šipka 62"/>
          <p:cNvCxnSpPr>
            <a:cxnSpLocks noChangeShapeType="1"/>
            <a:stCxn id="9242" idx="3"/>
          </p:cNvCxnSpPr>
          <p:nvPr/>
        </p:nvCxnSpPr>
        <p:spPr bwMode="auto">
          <a:xfrm flipV="1">
            <a:off x="2772445" y="3033713"/>
            <a:ext cx="5039643" cy="1655303"/>
          </a:xfrm>
          <a:prstGeom prst="straightConnector1">
            <a:avLst/>
          </a:prstGeom>
          <a:noFill/>
          <a:ln w="9525" algn="ctr">
            <a:solidFill>
              <a:schemeClr val="tx1"/>
            </a:solidFill>
            <a:round/>
            <a:headEnd/>
            <a:tailEnd type="arrow" w="med" len="med"/>
          </a:ln>
        </p:spPr>
      </p:cxnSp>
      <p:cxnSp>
        <p:nvCxnSpPr>
          <p:cNvPr id="65" name="Přímá spojovací šipka 64"/>
          <p:cNvCxnSpPr>
            <a:cxnSpLocks noChangeShapeType="1"/>
            <a:stCxn id="9239" idx="3"/>
          </p:cNvCxnSpPr>
          <p:nvPr/>
        </p:nvCxnSpPr>
        <p:spPr bwMode="auto">
          <a:xfrm>
            <a:off x="3203178" y="1699667"/>
            <a:ext cx="4537075" cy="1296987"/>
          </a:xfrm>
          <a:prstGeom prst="straightConnector1">
            <a:avLst/>
          </a:prstGeom>
          <a:noFill/>
          <a:ln w="9525" algn="ctr">
            <a:solidFill>
              <a:schemeClr val="tx1"/>
            </a:solidFill>
            <a:round/>
            <a:headEnd/>
            <a:tailEnd type="arrow" w="med" len="med"/>
          </a:ln>
        </p:spPr>
      </p:cxnSp>
      <p:cxnSp>
        <p:nvCxnSpPr>
          <p:cNvPr id="67" name="Přímá spojovací šipka 66"/>
          <p:cNvCxnSpPr>
            <a:cxnSpLocks noChangeShapeType="1"/>
          </p:cNvCxnSpPr>
          <p:nvPr/>
        </p:nvCxnSpPr>
        <p:spPr bwMode="auto">
          <a:xfrm>
            <a:off x="4067175" y="2276475"/>
            <a:ext cx="4249738" cy="360363"/>
          </a:xfrm>
          <a:prstGeom prst="straightConnector1">
            <a:avLst/>
          </a:prstGeom>
          <a:noFill/>
          <a:ln w="9525" algn="ctr">
            <a:solidFill>
              <a:schemeClr val="tx1"/>
            </a:solidFill>
            <a:round/>
            <a:headEnd/>
            <a:tailEnd type="arrow" w="med" len="med"/>
          </a:ln>
        </p:spPr>
      </p:cxnSp>
      <p:sp>
        <p:nvSpPr>
          <p:cNvPr id="74" name="TextovéPole 73"/>
          <p:cNvSpPr txBox="1">
            <a:spLocks noChangeArrowheads="1"/>
          </p:cNvSpPr>
          <p:nvPr/>
        </p:nvSpPr>
        <p:spPr bwMode="auto">
          <a:xfrm>
            <a:off x="8172450" y="2781300"/>
            <a:ext cx="385763" cy="522288"/>
          </a:xfrm>
          <a:prstGeom prst="rect">
            <a:avLst/>
          </a:prstGeom>
          <a:noFill/>
          <a:ln w="9525">
            <a:noFill/>
            <a:miter lim="800000"/>
            <a:headEnd/>
            <a:tailEnd/>
          </a:ln>
        </p:spPr>
        <p:txBody>
          <a:bodyPr>
            <a:spAutoFit/>
          </a:bodyPr>
          <a:lstStyle/>
          <a:p>
            <a:r>
              <a:rPr lang="cs-CZ"/>
              <a:t>?</a:t>
            </a:r>
          </a:p>
        </p:txBody>
      </p:sp>
      <p:sp>
        <p:nvSpPr>
          <p:cNvPr id="75" name="Elipsa 74"/>
          <p:cNvSpPr/>
          <p:nvPr/>
        </p:nvSpPr>
        <p:spPr bwMode="auto">
          <a:xfrm rot="20261417">
            <a:off x="7126654" y="1380784"/>
            <a:ext cx="1550988" cy="870219"/>
          </a:xfrm>
          <a:prstGeom prst="ellipse">
            <a:avLst/>
          </a:prstGeom>
          <a:solidFill>
            <a:schemeClr val="accent2">
              <a:lumMod val="40000"/>
              <a:lumOff val="60000"/>
              <a:alpha val="41000"/>
            </a:schemeClr>
          </a:solidFill>
          <a:ln w="9525" cap="flat" cmpd="sng" algn="ctr">
            <a:solidFill>
              <a:schemeClr val="tx1"/>
            </a:solidFill>
            <a:prstDash val="solid"/>
            <a:round/>
            <a:headEnd type="none" w="med" len="med"/>
            <a:tailEnd type="none" w="med" len="med"/>
          </a:ln>
          <a:effectLst/>
        </p:spPr>
        <p:txBody>
          <a:bodyPr/>
          <a:lstStyle/>
          <a:p>
            <a:pPr>
              <a:defRPr/>
            </a:pPr>
            <a:r>
              <a:rPr lang="cs-CZ" sz="1200" b="1" dirty="0" smtClean="0"/>
              <a:t>Nový výzkum (</a:t>
            </a:r>
            <a:r>
              <a:rPr lang="cs-CZ" sz="1200" b="1" dirty="0" err="1" smtClean="0"/>
              <a:t>gaps</a:t>
            </a:r>
            <a:r>
              <a:rPr lang="cs-CZ" sz="1200" b="1" dirty="0"/>
              <a:t>)</a:t>
            </a:r>
          </a:p>
        </p:txBody>
      </p:sp>
      <p:sp>
        <p:nvSpPr>
          <p:cNvPr id="76" name="Elipsa 75"/>
          <p:cNvSpPr/>
          <p:nvPr/>
        </p:nvSpPr>
        <p:spPr bwMode="auto">
          <a:xfrm rot="1856405">
            <a:off x="6691313" y="2263775"/>
            <a:ext cx="1223962" cy="554038"/>
          </a:xfrm>
          <a:prstGeom prst="ellipse">
            <a:avLst/>
          </a:prstGeom>
          <a:solidFill>
            <a:schemeClr val="tx1">
              <a:lumMod val="95000"/>
              <a:lumOff val="5000"/>
              <a:alpha val="41000"/>
            </a:schemeClr>
          </a:solidFill>
          <a:ln w="9525" cap="flat" cmpd="sng" algn="ctr">
            <a:solidFill>
              <a:schemeClr val="tx1"/>
            </a:solidFill>
            <a:prstDash val="solid"/>
            <a:round/>
            <a:headEnd type="none" w="med" len="med"/>
            <a:tailEnd type="none" w="med" len="med"/>
          </a:ln>
          <a:effectLst/>
        </p:spPr>
        <p:txBody>
          <a:bodyPr/>
          <a:lstStyle/>
          <a:p>
            <a:pPr>
              <a:defRPr/>
            </a:pPr>
            <a:r>
              <a:rPr lang="cs-CZ" sz="1600" b="1" dirty="0"/>
              <a:t>IPBES</a:t>
            </a:r>
          </a:p>
        </p:txBody>
      </p:sp>
      <p:cxnSp>
        <p:nvCxnSpPr>
          <p:cNvPr id="81" name="Tvar 80"/>
          <p:cNvCxnSpPr>
            <a:cxnSpLocks noChangeShapeType="1"/>
            <a:stCxn id="9246" idx="3"/>
            <a:endCxn id="37" idx="3"/>
          </p:cNvCxnSpPr>
          <p:nvPr/>
        </p:nvCxnSpPr>
        <p:spPr bwMode="auto">
          <a:xfrm flipV="1">
            <a:off x="5508104" y="3109813"/>
            <a:ext cx="1687902" cy="1507319"/>
          </a:xfrm>
          <a:prstGeom prst="curvedConnector2">
            <a:avLst/>
          </a:prstGeom>
          <a:noFill/>
          <a:ln w="19050" algn="ctr">
            <a:solidFill>
              <a:srgbClr val="C00000"/>
            </a:solidFill>
            <a:prstDash val="dash"/>
            <a:round/>
            <a:headEnd/>
            <a:tailEnd type="arrow" w="med" len="med"/>
          </a:ln>
        </p:spPr>
      </p:cxnSp>
      <p:sp>
        <p:nvSpPr>
          <p:cNvPr id="82" name="Elipsa 81"/>
          <p:cNvSpPr>
            <a:spLocks noChangeArrowheads="1"/>
          </p:cNvSpPr>
          <p:nvPr/>
        </p:nvSpPr>
        <p:spPr bwMode="auto">
          <a:xfrm rot="1022913">
            <a:off x="6917852" y="4030197"/>
            <a:ext cx="1778000" cy="883221"/>
          </a:xfrm>
          <a:prstGeom prst="ellipse">
            <a:avLst/>
          </a:prstGeom>
          <a:solidFill>
            <a:srgbClr val="00B0F0">
              <a:alpha val="41176"/>
            </a:srgbClr>
          </a:solidFill>
          <a:ln w="9525" algn="ctr">
            <a:solidFill>
              <a:schemeClr val="tx1"/>
            </a:solidFill>
            <a:round/>
            <a:headEnd/>
            <a:tailEnd/>
          </a:ln>
        </p:spPr>
        <p:txBody>
          <a:bodyPr/>
          <a:lstStyle/>
          <a:p>
            <a:r>
              <a:rPr lang="cs-CZ" sz="1200" b="1" dirty="0" smtClean="0"/>
              <a:t>Nová ekonomie (post HDP)</a:t>
            </a:r>
            <a:endParaRPr lang="cs-CZ" sz="1200" b="1" dirty="0"/>
          </a:p>
        </p:txBody>
      </p:sp>
      <p:sp>
        <p:nvSpPr>
          <p:cNvPr id="83" name="Elipsa 82"/>
          <p:cNvSpPr/>
          <p:nvPr/>
        </p:nvSpPr>
        <p:spPr bwMode="auto">
          <a:xfrm rot="20261417">
            <a:off x="6569075" y="3281363"/>
            <a:ext cx="1223963" cy="520700"/>
          </a:xfrm>
          <a:prstGeom prst="ellipse">
            <a:avLst/>
          </a:prstGeom>
          <a:solidFill>
            <a:schemeClr val="tx1">
              <a:lumMod val="95000"/>
              <a:lumOff val="5000"/>
              <a:alpha val="41000"/>
            </a:schemeClr>
          </a:solidFill>
          <a:ln w="9525" cap="flat" cmpd="sng" algn="ctr">
            <a:solidFill>
              <a:schemeClr val="tx1"/>
            </a:solidFill>
            <a:prstDash val="solid"/>
            <a:round/>
            <a:headEnd type="none" w="med" len="med"/>
            <a:tailEnd type="none" w="med" len="med"/>
          </a:ln>
          <a:effectLst/>
        </p:spPr>
        <p:txBody>
          <a:bodyPr/>
          <a:lstStyle/>
          <a:p>
            <a:pPr>
              <a:defRPr/>
            </a:pPr>
            <a:r>
              <a:rPr lang="cs-CZ" sz="2000" b="1" dirty="0"/>
              <a:t>TEEB</a:t>
            </a:r>
          </a:p>
        </p:txBody>
      </p:sp>
      <p:sp>
        <p:nvSpPr>
          <p:cNvPr id="73" name="TextovéPole 72"/>
          <p:cNvSpPr txBox="1"/>
          <p:nvPr/>
        </p:nvSpPr>
        <p:spPr>
          <a:xfrm>
            <a:off x="971600" y="5301208"/>
            <a:ext cx="7272808" cy="523220"/>
          </a:xfrm>
          <a:prstGeom prst="rect">
            <a:avLst/>
          </a:prstGeom>
          <a:noFill/>
        </p:spPr>
        <p:txBody>
          <a:bodyPr wrap="square" rtlCol="0">
            <a:spAutoFit/>
          </a:bodyPr>
          <a:lstStyle/>
          <a:p>
            <a:r>
              <a:rPr lang="cs-CZ" sz="2000" b="1" dirty="0" smtClean="0"/>
              <a:t>zpoždění aplikace přijatých hypotéz: </a:t>
            </a:r>
            <a:r>
              <a:rPr lang="cs-CZ" sz="2800" b="1" dirty="0" smtClean="0"/>
              <a:t>20 a více let!</a:t>
            </a:r>
            <a:endParaRPr lang="cs-CZ" sz="28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7" grpId="0" animBg="1"/>
      <p:bldP spid="37" grpId="1" animBg="1"/>
      <p:bldP spid="38" grpId="0" animBg="1"/>
      <p:bldP spid="39" grpId="0" animBg="1"/>
      <p:bldP spid="40" grpId="0" animBg="1"/>
      <p:bldP spid="41" grpId="0" animBg="1"/>
      <p:bldP spid="42" grpId="0" animBg="1"/>
      <p:bldP spid="74" grpId="0"/>
      <p:bldP spid="75" grpId="0" animBg="1"/>
      <p:bldP spid="76" grpId="0" animBg="1"/>
      <p:bldP spid="82" grpId="0" animBg="1"/>
      <p:bldP spid="8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a:xfrm>
            <a:off x="323528" y="115888"/>
            <a:ext cx="8640960" cy="865187"/>
          </a:xfrm>
        </p:spPr>
        <p:txBody>
          <a:bodyPr/>
          <a:lstStyle/>
          <a:p>
            <a:pPr algn="l"/>
            <a:r>
              <a:rPr lang="cs-CZ" sz="3600" b="1" dirty="0" smtClean="0"/>
              <a:t>OD VĚDY K POLITIKÁM: komplexní proces</a:t>
            </a:r>
          </a:p>
        </p:txBody>
      </p:sp>
      <p:sp>
        <p:nvSpPr>
          <p:cNvPr id="10243" name="TextovéPole 4"/>
          <p:cNvSpPr txBox="1">
            <a:spLocks noChangeArrowheads="1"/>
          </p:cNvSpPr>
          <p:nvPr/>
        </p:nvSpPr>
        <p:spPr bwMode="auto">
          <a:xfrm>
            <a:off x="2555875" y="1628775"/>
            <a:ext cx="184150" cy="523875"/>
          </a:xfrm>
          <a:prstGeom prst="rect">
            <a:avLst/>
          </a:prstGeom>
          <a:noFill/>
          <a:ln w="9525">
            <a:noFill/>
            <a:miter lim="800000"/>
            <a:headEnd/>
            <a:tailEnd/>
          </a:ln>
        </p:spPr>
        <p:txBody>
          <a:bodyPr wrap="none">
            <a:spAutoFit/>
          </a:bodyPr>
          <a:lstStyle/>
          <a:p>
            <a:endParaRPr lang="cs-CZ"/>
          </a:p>
        </p:txBody>
      </p:sp>
      <p:sp>
        <p:nvSpPr>
          <p:cNvPr id="10244" name="Popisek se šipkou dolů 5"/>
          <p:cNvSpPr>
            <a:spLocks noChangeArrowheads="1"/>
          </p:cNvSpPr>
          <p:nvPr/>
        </p:nvSpPr>
        <p:spPr bwMode="auto">
          <a:xfrm>
            <a:off x="395536" y="1556792"/>
            <a:ext cx="1296144" cy="935037"/>
          </a:xfrm>
          <a:prstGeom prst="downArrowCallout">
            <a:avLst>
              <a:gd name="adj1" fmla="val 34464"/>
              <a:gd name="adj2" fmla="val 23861"/>
              <a:gd name="adj3" fmla="val 19116"/>
              <a:gd name="adj4" fmla="val 72037"/>
            </a:avLst>
          </a:prstGeom>
          <a:solidFill>
            <a:srgbClr val="92D050"/>
          </a:solidFill>
          <a:ln w="9525" algn="ctr">
            <a:solidFill>
              <a:schemeClr val="tx1"/>
            </a:solidFill>
            <a:round/>
            <a:headEnd/>
            <a:tailEnd/>
          </a:ln>
        </p:spPr>
        <p:txBody>
          <a:bodyPr/>
          <a:lstStyle/>
          <a:p>
            <a:r>
              <a:rPr lang="cs-CZ" sz="2000" dirty="0"/>
              <a:t>IDEA</a:t>
            </a:r>
          </a:p>
          <a:p>
            <a:r>
              <a:rPr lang="cs-CZ" sz="1200" dirty="0" smtClean="0"/>
              <a:t>(vědecký vklad)</a:t>
            </a:r>
            <a:endParaRPr lang="cs-CZ" sz="1200" dirty="0"/>
          </a:p>
        </p:txBody>
      </p:sp>
      <p:grpSp>
        <p:nvGrpSpPr>
          <p:cNvPr id="2" name="Skupina 13"/>
          <p:cNvGrpSpPr>
            <a:grpSpLocks/>
          </p:cNvGrpSpPr>
          <p:nvPr/>
        </p:nvGrpSpPr>
        <p:grpSpPr bwMode="auto">
          <a:xfrm>
            <a:off x="468313" y="2205038"/>
            <a:ext cx="6983412" cy="2376487"/>
            <a:chOff x="971600" y="2204864"/>
            <a:chExt cx="6984776" cy="2376264"/>
          </a:xfrm>
        </p:grpSpPr>
        <p:sp>
          <p:nvSpPr>
            <p:cNvPr id="10256" name="Šipka doprava 3"/>
            <p:cNvSpPr>
              <a:spLocks noChangeArrowheads="1"/>
            </p:cNvSpPr>
            <p:nvPr/>
          </p:nvSpPr>
          <p:spPr bwMode="auto">
            <a:xfrm>
              <a:off x="971600" y="2204864"/>
              <a:ext cx="6984776" cy="2376264"/>
            </a:xfrm>
            <a:prstGeom prst="rightArrow">
              <a:avLst>
                <a:gd name="adj1" fmla="val 76685"/>
                <a:gd name="adj2" fmla="val 32388"/>
              </a:avLst>
            </a:prstGeom>
            <a:solidFill>
              <a:schemeClr val="accent1"/>
            </a:solidFill>
            <a:ln w="9525" algn="ctr">
              <a:solidFill>
                <a:schemeClr val="tx1"/>
              </a:solidFill>
              <a:round/>
              <a:headEnd/>
              <a:tailEnd/>
            </a:ln>
          </p:spPr>
          <p:txBody>
            <a:bodyPr/>
            <a:lstStyle/>
            <a:p>
              <a:endParaRPr lang="cs-CZ"/>
            </a:p>
          </p:txBody>
        </p:sp>
        <p:sp>
          <p:nvSpPr>
            <p:cNvPr id="10257" name="Obdélník 6"/>
            <p:cNvSpPr>
              <a:spLocks noChangeArrowheads="1"/>
            </p:cNvSpPr>
            <p:nvPr/>
          </p:nvSpPr>
          <p:spPr bwMode="auto">
            <a:xfrm rot="-5400000">
              <a:off x="863588" y="2744924"/>
              <a:ext cx="1656184" cy="1296144"/>
            </a:xfrm>
            <a:prstGeom prst="rect">
              <a:avLst/>
            </a:prstGeom>
            <a:solidFill>
              <a:srgbClr val="C00000">
                <a:alpha val="45882"/>
              </a:srgbClr>
            </a:solidFill>
            <a:ln w="9525" algn="ctr">
              <a:solidFill>
                <a:schemeClr val="tx1"/>
              </a:solidFill>
              <a:round/>
              <a:headEnd/>
              <a:tailEnd/>
            </a:ln>
          </p:spPr>
          <p:txBody>
            <a:bodyPr/>
            <a:lstStyle/>
            <a:p>
              <a:endParaRPr lang="cs-CZ" sz="1400" dirty="0"/>
            </a:p>
            <a:p>
              <a:r>
                <a:rPr lang="cs-CZ" sz="1400" dirty="0" smtClean="0"/>
                <a:t>ŠÍŘENÍ MYŠLENKY</a:t>
              </a:r>
              <a:endParaRPr lang="cs-CZ" sz="1400" dirty="0"/>
            </a:p>
          </p:txBody>
        </p:sp>
        <p:sp>
          <p:nvSpPr>
            <p:cNvPr id="8" name="Obdélník 7"/>
            <p:cNvSpPr/>
            <p:nvPr/>
          </p:nvSpPr>
          <p:spPr bwMode="auto">
            <a:xfrm rot="16200000">
              <a:off x="2088069" y="2385531"/>
              <a:ext cx="1655608" cy="2014930"/>
            </a:xfrm>
            <a:prstGeom prst="rect">
              <a:avLst/>
            </a:prstGeom>
            <a:solidFill>
              <a:schemeClr val="accent2">
                <a:lumMod val="40000"/>
                <a:lumOff val="60000"/>
                <a:alpha val="46000"/>
              </a:schemeClr>
            </a:solidFill>
            <a:ln w="9525" cap="flat" cmpd="sng" algn="ctr">
              <a:solidFill>
                <a:schemeClr val="tx1"/>
              </a:solidFill>
              <a:prstDash val="solid"/>
              <a:round/>
              <a:headEnd type="none" w="med" len="med"/>
              <a:tailEnd type="none" w="med" len="med"/>
            </a:ln>
            <a:effectLst/>
          </p:spPr>
          <p:txBody>
            <a:bodyPr/>
            <a:lstStyle/>
            <a:p>
              <a:pPr>
                <a:defRPr/>
              </a:pPr>
              <a:endParaRPr lang="cs-CZ" sz="1400" dirty="0"/>
            </a:p>
            <a:p>
              <a:pPr>
                <a:defRPr/>
              </a:pPr>
              <a:endParaRPr lang="cs-CZ" sz="1400" dirty="0"/>
            </a:p>
            <a:p>
              <a:pPr>
                <a:defRPr/>
              </a:pPr>
              <a:endParaRPr lang="cs-CZ" sz="1400" dirty="0"/>
            </a:p>
            <a:p>
              <a:pPr>
                <a:defRPr/>
              </a:pPr>
              <a:r>
                <a:rPr lang="cs-CZ" sz="1400" dirty="0" smtClean="0"/>
                <a:t>„TRÁVENÍ“</a:t>
              </a:r>
              <a:endParaRPr lang="cs-CZ" sz="1400" dirty="0"/>
            </a:p>
            <a:p>
              <a:pPr>
                <a:defRPr/>
              </a:pPr>
              <a:r>
                <a:rPr lang="cs-CZ" sz="1400" dirty="0" smtClean="0"/>
                <a:t>(„zvykání si“)</a:t>
              </a:r>
              <a:endParaRPr lang="cs-CZ" sz="1400" dirty="0"/>
            </a:p>
          </p:txBody>
        </p:sp>
        <p:sp>
          <p:nvSpPr>
            <p:cNvPr id="10259" name="Obdélník 8"/>
            <p:cNvSpPr>
              <a:spLocks noChangeArrowheads="1"/>
            </p:cNvSpPr>
            <p:nvPr/>
          </p:nvSpPr>
          <p:spPr bwMode="auto">
            <a:xfrm rot="16200000">
              <a:off x="3815696" y="2528692"/>
              <a:ext cx="1656184" cy="1728192"/>
            </a:xfrm>
            <a:prstGeom prst="rect">
              <a:avLst/>
            </a:prstGeom>
            <a:solidFill>
              <a:srgbClr val="00B050">
                <a:alpha val="45882"/>
              </a:srgbClr>
            </a:solidFill>
            <a:ln w="9525" algn="ctr">
              <a:solidFill>
                <a:schemeClr val="tx1"/>
              </a:solidFill>
              <a:round/>
              <a:headEnd/>
              <a:tailEnd/>
            </a:ln>
          </p:spPr>
          <p:txBody>
            <a:bodyPr/>
            <a:lstStyle/>
            <a:p>
              <a:endParaRPr lang="cs-CZ" sz="1300" dirty="0"/>
            </a:p>
            <a:p>
              <a:endParaRPr lang="cs-CZ" sz="1300" dirty="0"/>
            </a:p>
            <a:p>
              <a:endParaRPr lang="cs-CZ" sz="1300" dirty="0"/>
            </a:p>
            <a:p>
              <a:r>
                <a:rPr lang="cs-CZ" sz="1300" dirty="0" smtClean="0"/>
                <a:t>POCHOPENÍ</a:t>
              </a:r>
              <a:endParaRPr lang="cs-CZ" sz="1300" dirty="0"/>
            </a:p>
            <a:p>
              <a:endParaRPr lang="cs-CZ" sz="1400" dirty="0"/>
            </a:p>
          </p:txBody>
        </p:sp>
        <p:sp>
          <p:nvSpPr>
            <p:cNvPr id="10" name="Obdélník 9"/>
            <p:cNvSpPr/>
            <p:nvPr/>
          </p:nvSpPr>
          <p:spPr bwMode="auto">
            <a:xfrm rot="16200000">
              <a:off x="4824660" y="3177054"/>
              <a:ext cx="1655608" cy="431884"/>
            </a:xfrm>
            <a:prstGeom prst="rect">
              <a:avLst/>
            </a:prstGeom>
            <a:solidFill>
              <a:schemeClr val="accent2">
                <a:lumMod val="60000"/>
                <a:lumOff val="40000"/>
                <a:alpha val="66000"/>
              </a:schemeClr>
            </a:solidFill>
            <a:ln w="9525" cap="flat" cmpd="sng" algn="ctr">
              <a:solidFill>
                <a:schemeClr val="tx1"/>
              </a:solidFill>
              <a:prstDash val="solid"/>
              <a:round/>
              <a:headEnd type="none" w="med" len="med"/>
              <a:tailEnd type="none" w="med" len="med"/>
            </a:ln>
            <a:effectLst/>
          </p:spPr>
          <p:txBody>
            <a:bodyPr/>
            <a:lstStyle/>
            <a:p>
              <a:pPr>
                <a:defRPr/>
              </a:pPr>
              <a:r>
                <a:rPr lang="cs-CZ" sz="1400" dirty="0" smtClean="0"/>
                <a:t>NÁVRH (</a:t>
              </a:r>
              <a:r>
                <a:rPr lang="cs-CZ" sz="1400" dirty="0" err="1" smtClean="0"/>
                <a:t>legisl</a:t>
              </a:r>
              <a:r>
                <a:rPr lang="cs-CZ" sz="1400" dirty="0" smtClean="0"/>
                <a:t>.)</a:t>
              </a:r>
              <a:endParaRPr lang="cs-CZ" sz="1400" dirty="0"/>
            </a:p>
          </p:txBody>
        </p:sp>
        <p:sp>
          <p:nvSpPr>
            <p:cNvPr id="10261" name="Obdélník 10"/>
            <p:cNvSpPr>
              <a:spLocks noChangeArrowheads="1"/>
            </p:cNvSpPr>
            <p:nvPr/>
          </p:nvSpPr>
          <p:spPr bwMode="auto">
            <a:xfrm rot="-5400000">
              <a:off x="5508104" y="2924944"/>
              <a:ext cx="1656184" cy="936104"/>
            </a:xfrm>
            <a:prstGeom prst="rect">
              <a:avLst/>
            </a:prstGeom>
            <a:solidFill>
              <a:srgbClr val="FF0000">
                <a:alpha val="34117"/>
              </a:srgbClr>
            </a:solidFill>
            <a:ln w="9525" algn="ctr">
              <a:solidFill>
                <a:schemeClr val="tx1"/>
              </a:solidFill>
              <a:round/>
              <a:headEnd/>
              <a:tailEnd/>
            </a:ln>
          </p:spPr>
          <p:txBody>
            <a:bodyPr/>
            <a:lstStyle/>
            <a:p>
              <a:endParaRPr lang="cs-CZ" sz="1400" dirty="0"/>
            </a:p>
            <a:p>
              <a:r>
                <a:rPr lang="cs-CZ" sz="1400" dirty="0" smtClean="0"/>
                <a:t>VYJEDNÁVÁNÍ</a:t>
              </a:r>
              <a:endParaRPr lang="cs-CZ" sz="1400" dirty="0"/>
            </a:p>
          </p:txBody>
        </p:sp>
        <p:sp>
          <p:nvSpPr>
            <p:cNvPr id="10262" name="Obdélník 11"/>
            <p:cNvSpPr>
              <a:spLocks noChangeArrowheads="1"/>
            </p:cNvSpPr>
            <p:nvPr/>
          </p:nvSpPr>
          <p:spPr bwMode="auto">
            <a:xfrm rot="-5400000">
              <a:off x="6156176" y="3140968"/>
              <a:ext cx="1656184" cy="504056"/>
            </a:xfrm>
            <a:prstGeom prst="rect">
              <a:avLst/>
            </a:prstGeom>
            <a:solidFill>
              <a:srgbClr val="009900">
                <a:alpha val="45882"/>
              </a:srgbClr>
            </a:solidFill>
            <a:ln w="9525" algn="ctr">
              <a:solidFill>
                <a:schemeClr val="tx1"/>
              </a:solidFill>
              <a:round/>
              <a:headEnd/>
              <a:tailEnd/>
            </a:ln>
          </p:spPr>
          <p:txBody>
            <a:bodyPr/>
            <a:lstStyle/>
            <a:p>
              <a:endParaRPr lang="cs-CZ" sz="1400" dirty="0"/>
            </a:p>
            <a:p>
              <a:r>
                <a:rPr lang="cs-CZ" sz="1400" dirty="0" smtClean="0"/>
                <a:t>PŘIJETÍ</a:t>
              </a:r>
              <a:endParaRPr lang="cs-CZ" sz="1400" dirty="0"/>
            </a:p>
          </p:txBody>
        </p:sp>
      </p:grpSp>
      <p:sp>
        <p:nvSpPr>
          <p:cNvPr id="13" name="Obdélník 12"/>
          <p:cNvSpPr/>
          <p:nvPr/>
        </p:nvSpPr>
        <p:spPr bwMode="auto">
          <a:xfrm>
            <a:off x="7451725" y="2997200"/>
            <a:ext cx="1584325" cy="755650"/>
          </a:xfrm>
          <a:prstGeom prst="rect">
            <a:avLst/>
          </a:prstGeom>
          <a:solidFill>
            <a:schemeClr val="accent6">
              <a:lumMod val="60000"/>
              <a:lumOff val="40000"/>
              <a:alpha val="46000"/>
            </a:schemeClr>
          </a:solidFill>
          <a:ln w="9525" cap="flat" cmpd="sng" algn="ctr">
            <a:solidFill>
              <a:schemeClr val="tx1"/>
            </a:solidFill>
            <a:prstDash val="solid"/>
            <a:round/>
            <a:headEnd type="none" w="med" len="med"/>
            <a:tailEnd type="none" w="med" len="med"/>
          </a:ln>
          <a:effectLst/>
        </p:spPr>
        <p:txBody>
          <a:bodyPr/>
          <a:lstStyle/>
          <a:p>
            <a:pPr>
              <a:defRPr/>
            </a:pPr>
            <a:endParaRPr lang="cs-CZ" sz="1400" dirty="0"/>
          </a:p>
          <a:p>
            <a:pPr>
              <a:defRPr/>
            </a:pPr>
            <a:r>
              <a:rPr lang="cs-CZ" sz="1400" dirty="0" smtClean="0"/>
              <a:t>I</a:t>
            </a:r>
            <a:r>
              <a:rPr lang="cs-CZ" sz="1200" dirty="0" smtClean="0"/>
              <a:t>MPLEMENTACE</a:t>
            </a:r>
            <a:endParaRPr lang="cs-CZ" sz="1200" dirty="0"/>
          </a:p>
        </p:txBody>
      </p:sp>
      <p:sp>
        <p:nvSpPr>
          <p:cNvPr id="10247" name="Šipka doprava 14"/>
          <p:cNvSpPr>
            <a:spLocks noChangeArrowheads="1"/>
          </p:cNvSpPr>
          <p:nvPr/>
        </p:nvSpPr>
        <p:spPr bwMode="auto">
          <a:xfrm rot="-5400000">
            <a:off x="251619" y="4941069"/>
            <a:ext cx="1440160" cy="576262"/>
          </a:xfrm>
          <a:prstGeom prst="rightArrow">
            <a:avLst>
              <a:gd name="adj1" fmla="val 50000"/>
              <a:gd name="adj2" fmla="val 49954"/>
            </a:avLst>
          </a:prstGeom>
          <a:solidFill>
            <a:schemeClr val="accent1"/>
          </a:solidFill>
          <a:ln w="9525" algn="ctr">
            <a:solidFill>
              <a:schemeClr val="tx1"/>
            </a:solidFill>
            <a:round/>
            <a:headEnd/>
            <a:tailEnd/>
          </a:ln>
        </p:spPr>
        <p:txBody>
          <a:bodyPr/>
          <a:lstStyle/>
          <a:p>
            <a:r>
              <a:rPr lang="cs-CZ" sz="1400" dirty="0" smtClean="0"/>
              <a:t>POMOC</a:t>
            </a:r>
            <a:endParaRPr lang="cs-CZ" sz="1400" dirty="0"/>
          </a:p>
        </p:txBody>
      </p:sp>
      <p:sp>
        <p:nvSpPr>
          <p:cNvPr id="10248" name="Šipka doprava 15"/>
          <p:cNvSpPr>
            <a:spLocks noChangeArrowheads="1"/>
          </p:cNvSpPr>
          <p:nvPr/>
        </p:nvSpPr>
        <p:spPr bwMode="auto">
          <a:xfrm rot="-5400000">
            <a:off x="1799831" y="4544987"/>
            <a:ext cx="1440160" cy="1368425"/>
          </a:xfrm>
          <a:prstGeom prst="rightArrow">
            <a:avLst>
              <a:gd name="adj1" fmla="val 50000"/>
              <a:gd name="adj2" fmla="val 29921"/>
            </a:avLst>
          </a:prstGeom>
          <a:solidFill>
            <a:schemeClr val="accent1"/>
          </a:solidFill>
          <a:ln w="9525" algn="ctr">
            <a:solidFill>
              <a:schemeClr val="tx1"/>
            </a:solidFill>
            <a:round/>
            <a:headEnd/>
            <a:tailEnd/>
          </a:ln>
        </p:spPr>
        <p:txBody>
          <a:bodyPr/>
          <a:lstStyle/>
          <a:p>
            <a:r>
              <a:rPr lang="cs-CZ" sz="1400" dirty="0" smtClean="0"/>
              <a:t>OPAKOVAT,OPAKOVAT, </a:t>
            </a:r>
            <a:r>
              <a:rPr lang="cs-CZ" sz="1400" dirty="0" err="1" smtClean="0"/>
              <a:t>OPAKOVAT</a:t>
            </a:r>
            <a:endParaRPr lang="cs-CZ" sz="1400" dirty="0"/>
          </a:p>
        </p:txBody>
      </p:sp>
      <p:sp>
        <p:nvSpPr>
          <p:cNvPr id="10249" name="Šipka doprava 16"/>
          <p:cNvSpPr>
            <a:spLocks noChangeArrowheads="1"/>
          </p:cNvSpPr>
          <p:nvPr/>
        </p:nvSpPr>
        <p:spPr bwMode="auto">
          <a:xfrm rot="-5400000">
            <a:off x="3420073" y="4652937"/>
            <a:ext cx="1440160" cy="1152525"/>
          </a:xfrm>
          <a:prstGeom prst="rightArrow">
            <a:avLst>
              <a:gd name="adj1" fmla="val 50000"/>
              <a:gd name="adj2" fmla="val 27051"/>
            </a:avLst>
          </a:prstGeom>
          <a:solidFill>
            <a:schemeClr val="accent1"/>
          </a:solidFill>
          <a:ln w="9525" algn="ctr">
            <a:solidFill>
              <a:schemeClr val="tx1"/>
            </a:solidFill>
            <a:round/>
            <a:headEnd/>
            <a:tailEnd/>
          </a:ln>
        </p:spPr>
        <p:txBody>
          <a:bodyPr/>
          <a:lstStyle/>
          <a:p>
            <a:r>
              <a:rPr lang="cs-CZ" sz="1200" dirty="0" smtClean="0"/>
              <a:t>ARGUMENTY, </a:t>
            </a:r>
            <a:r>
              <a:rPr lang="cs-CZ" sz="1100" dirty="0" smtClean="0"/>
              <a:t>VYSVÉTLOVÁNÍ</a:t>
            </a:r>
            <a:endParaRPr lang="cs-CZ" sz="1100" dirty="0"/>
          </a:p>
        </p:txBody>
      </p:sp>
      <p:sp>
        <p:nvSpPr>
          <p:cNvPr id="10250" name="Šipka doprava 17"/>
          <p:cNvSpPr>
            <a:spLocks noChangeArrowheads="1"/>
          </p:cNvSpPr>
          <p:nvPr/>
        </p:nvSpPr>
        <p:spPr bwMode="auto">
          <a:xfrm rot="-5400000">
            <a:off x="4536095" y="4905065"/>
            <a:ext cx="1368152" cy="576262"/>
          </a:xfrm>
          <a:prstGeom prst="rightArrow">
            <a:avLst>
              <a:gd name="adj1" fmla="val 50000"/>
              <a:gd name="adj2" fmla="val 49931"/>
            </a:avLst>
          </a:prstGeom>
          <a:solidFill>
            <a:schemeClr val="accent1"/>
          </a:solidFill>
          <a:ln w="9525" algn="ctr">
            <a:solidFill>
              <a:schemeClr val="tx1"/>
            </a:solidFill>
            <a:round/>
            <a:headEnd/>
            <a:tailEnd/>
          </a:ln>
        </p:spPr>
        <p:txBody>
          <a:bodyPr/>
          <a:lstStyle/>
          <a:p>
            <a:r>
              <a:rPr lang="cs-CZ" sz="1400" dirty="0" smtClean="0"/>
              <a:t>POMOC</a:t>
            </a:r>
            <a:endParaRPr lang="cs-CZ" sz="1400" dirty="0"/>
          </a:p>
        </p:txBody>
      </p:sp>
      <p:sp>
        <p:nvSpPr>
          <p:cNvPr id="10251" name="Šipka doprava 18"/>
          <p:cNvSpPr>
            <a:spLocks noChangeArrowheads="1"/>
          </p:cNvSpPr>
          <p:nvPr/>
        </p:nvSpPr>
        <p:spPr bwMode="auto">
          <a:xfrm rot="-5400000">
            <a:off x="5184167" y="4905065"/>
            <a:ext cx="1368152" cy="576262"/>
          </a:xfrm>
          <a:prstGeom prst="rightArrow">
            <a:avLst>
              <a:gd name="adj1" fmla="val 50000"/>
              <a:gd name="adj2" fmla="val 49931"/>
            </a:avLst>
          </a:prstGeom>
          <a:solidFill>
            <a:schemeClr val="accent1"/>
          </a:solidFill>
          <a:ln w="9525" algn="ctr">
            <a:solidFill>
              <a:schemeClr val="tx1"/>
            </a:solidFill>
            <a:round/>
            <a:headEnd/>
            <a:tailEnd/>
          </a:ln>
        </p:spPr>
        <p:txBody>
          <a:bodyPr/>
          <a:lstStyle/>
          <a:p>
            <a:r>
              <a:rPr lang="cs-CZ" sz="1300" dirty="0" smtClean="0"/>
              <a:t>PODPORA</a:t>
            </a:r>
            <a:endParaRPr lang="cs-CZ" sz="1300" dirty="0"/>
          </a:p>
        </p:txBody>
      </p:sp>
      <p:sp>
        <p:nvSpPr>
          <p:cNvPr id="20" name="Šrafovaná šipka doprava 19"/>
          <p:cNvSpPr/>
          <p:nvPr/>
        </p:nvSpPr>
        <p:spPr bwMode="auto">
          <a:xfrm>
            <a:off x="1907705" y="1412776"/>
            <a:ext cx="5256584" cy="936625"/>
          </a:xfrm>
          <a:prstGeom prst="stripedRightArrow">
            <a:avLst>
              <a:gd name="adj1" fmla="val 61769"/>
              <a:gd name="adj2" fmla="val 50000"/>
            </a:avLst>
          </a:prstGeom>
          <a:solidFill>
            <a:srgbClr val="92D050">
              <a:alpha val="60000"/>
            </a:srgbClr>
          </a:solidFill>
          <a:ln w="9525" cap="flat" cmpd="sng" algn="ctr">
            <a:solidFill>
              <a:schemeClr val="tx1"/>
            </a:solidFill>
            <a:prstDash val="solid"/>
            <a:round/>
            <a:headEnd type="none" w="med" len="med"/>
            <a:tailEnd type="none" w="med" len="med"/>
          </a:ln>
          <a:effectLst/>
        </p:spPr>
        <p:txBody>
          <a:bodyPr/>
          <a:lstStyle/>
          <a:p>
            <a:pPr>
              <a:defRPr/>
            </a:pPr>
            <a:endParaRPr lang="cs-CZ" sz="1500" dirty="0"/>
          </a:p>
          <a:p>
            <a:pPr>
              <a:defRPr/>
            </a:pPr>
            <a:r>
              <a:rPr lang="cs-CZ" sz="1500" dirty="0" smtClean="0"/>
              <a:t>VÝVOJ, ZPĚTNÁ VAZBA, PROSAZOVÁNÍ</a:t>
            </a:r>
            <a:endParaRPr lang="cs-CZ" sz="1500" dirty="0"/>
          </a:p>
        </p:txBody>
      </p:sp>
      <p:sp>
        <p:nvSpPr>
          <p:cNvPr id="10253" name="Popisek se šipkou dolů 20"/>
          <p:cNvSpPr>
            <a:spLocks noChangeArrowheads="1"/>
          </p:cNvSpPr>
          <p:nvPr/>
        </p:nvSpPr>
        <p:spPr bwMode="auto">
          <a:xfrm>
            <a:off x="2051720" y="1628800"/>
            <a:ext cx="4608637" cy="792163"/>
          </a:xfrm>
          <a:prstGeom prst="downArrowCallout">
            <a:avLst>
              <a:gd name="adj1" fmla="val 25004"/>
              <a:gd name="adj2" fmla="val 25004"/>
              <a:gd name="adj3" fmla="val 25000"/>
              <a:gd name="adj4" fmla="val 64977"/>
            </a:avLst>
          </a:prstGeom>
          <a:solidFill>
            <a:srgbClr val="92D050">
              <a:alpha val="39999"/>
            </a:srgbClr>
          </a:solidFill>
          <a:ln w="0" algn="ctr">
            <a:solidFill>
              <a:schemeClr val="tx1"/>
            </a:solidFill>
            <a:round/>
            <a:headEnd/>
            <a:tailEnd/>
          </a:ln>
        </p:spPr>
        <p:txBody>
          <a:bodyPr/>
          <a:lstStyle/>
          <a:p>
            <a:endParaRPr lang="cs-CZ"/>
          </a:p>
        </p:txBody>
      </p:sp>
      <p:cxnSp>
        <p:nvCxnSpPr>
          <p:cNvPr id="10254" name="Přímá spojovací šipka 22"/>
          <p:cNvCxnSpPr>
            <a:cxnSpLocks noChangeShapeType="1"/>
          </p:cNvCxnSpPr>
          <p:nvPr/>
        </p:nvCxnSpPr>
        <p:spPr bwMode="auto">
          <a:xfrm>
            <a:off x="4932040" y="4509120"/>
            <a:ext cx="1800225" cy="1587"/>
          </a:xfrm>
          <a:prstGeom prst="straightConnector1">
            <a:avLst/>
          </a:prstGeom>
          <a:noFill/>
          <a:ln w="38100" algn="ctr">
            <a:solidFill>
              <a:schemeClr val="tx1"/>
            </a:solidFill>
            <a:round/>
            <a:headEnd type="arrow" w="med" len="med"/>
            <a:tailEnd type="arrow" w="med" len="med"/>
          </a:ln>
        </p:spPr>
      </p:cxnSp>
      <p:sp>
        <p:nvSpPr>
          <p:cNvPr id="10255" name="TextovéPole 23"/>
          <p:cNvSpPr txBox="1">
            <a:spLocks noChangeArrowheads="1"/>
          </p:cNvSpPr>
          <p:nvPr/>
        </p:nvSpPr>
        <p:spPr bwMode="auto">
          <a:xfrm>
            <a:off x="5220072" y="4221088"/>
            <a:ext cx="1031051" cy="307777"/>
          </a:xfrm>
          <a:prstGeom prst="rect">
            <a:avLst/>
          </a:prstGeom>
          <a:noFill/>
          <a:ln w="9525">
            <a:noFill/>
            <a:miter lim="800000"/>
            <a:headEnd/>
            <a:tailEnd/>
          </a:ln>
        </p:spPr>
        <p:txBody>
          <a:bodyPr wrap="none">
            <a:spAutoFit/>
          </a:bodyPr>
          <a:lstStyle/>
          <a:p>
            <a:r>
              <a:rPr lang="cs-CZ" sz="1400" b="1" dirty="0" smtClean="0"/>
              <a:t>min. </a:t>
            </a:r>
            <a:r>
              <a:rPr lang="cs-CZ" sz="1400" b="1" dirty="0"/>
              <a:t>1 </a:t>
            </a:r>
            <a:r>
              <a:rPr lang="cs-CZ" sz="1400" b="1" dirty="0" smtClean="0"/>
              <a:t>rok</a:t>
            </a:r>
            <a:endParaRPr lang="cs-CZ" sz="1400" b="1" dirty="0"/>
          </a:p>
        </p:txBody>
      </p:sp>
    </p:spTree>
  </p:cSld>
  <p:clrMapOvr>
    <a:masterClrMapping/>
  </p:clrMapOvr>
  <p:transition spd="slow">
    <p:cut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pPr algn="l"/>
            <a:r>
              <a:rPr lang="cs-CZ" sz="3200" b="1" dirty="0" smtClean="0"/>
              <a:t>Informační báze a vědecká podpora</a:t>
            </a:r>
          </a:p>
        </p:txBody>
      </p:sp>
      <p:sp>
        <p:nvSpPr>
          <p:cNvPr id="11267" name="Zástupný symbol pro obsah 2"/>
          <p:cNvSpPr>
            <a:spLocks noGrp="1"/>
          </p:cNvSpPr>
          <p:nvPr>
            <p:ph idx="1"/>
          </p:nvPr>
        </p:nvSpPr>
        <p:spPr/>
        <p:txBody>
          <a:bodyPr/>
          <a:lstStyle/>
          <a:p>
            <a:endParaRPr lang="cs-CZ" sz="2400" dirty="0" smtClean="0"/>
          </a:p>
          <a:p>
            <a:r>
              <a:rPr lang="cs-CZ" sz="2400" b="1" u="sng" dirty="0" smtClean="0"/>
              <a:t>Vědou podložené rozhodování </a:t>
            </a:r>
            <a:r>
              <a:rPr lang="cs-CZ" sz="2400" dirty="0" smtClean="0"/>
              <a:t> („science </a:t>
            </a:r>
            <a:r>
              <a:rPr lang="cs-CZ" sz="2400" dirty="0" err="1" smtClean="0"/>
              <a:t>based</a:t>
            </a:r>
            <a:r>
              <a:rPr lang="cs-CZ" sz="2400" dirty="0" smtClean="0"/>
              <a:t> </a:t>
            </a:r>
            <a:r>
              <a:rPr lang="cs-CZ" sz="2400" dirty="0" err="1" smtClean="0"/>
              <a:t>decisions</a:t>
            </a:r>
            <a:r>
              <a:rPr lang="cs-CZ" sz="2400" dirty="0" smtClean="0"/>
              <a:t>“): závislost na spolehlivých údajích/informacích a vědecké podpoře</a:t>
            </a:r>
          </a:p>
          <a:p>
            <a:r>
              <a:rPr lang="cs-CZ" sz="2400" b="1" u="sng" dirty="0" smtClean="0"/>
              <a:t>Nástroje</a:t>
            </a:r>
            <a:r>
              <a:rPr lang="cs-CZ" sz="2400" dirty="0" smtClean="0"/>
              <a:t>: </a:t>
            </a:r>
          </a:p>
          <a:p>
            <a:pPr lvl="1"/>
            <a:r>
              <a:rPr lang="cs-CZ" sz="2000" dirty="0" smtClean="0"/>
              <a:t>monitoring, reporting (právně závazné podle čl. 17 směrnice o stanovištích), </a:t>
            </a:r>
          </a:p>
          <a:p>
            <a:pPr lvl="1"/>
            <a:r>
              <a:rPr lang="cs-CZ" sz="2000" dirty="0" smtClean="0"/>
              <a:t>SEBI, </a:t>
            </a:r>
          </a:p>
          <a:p>
            <a:pPr lvl="1"/>
            <a:r>
              <a:rPr lang="cs-CZ" sz="2000" dirty="0" smtClean="0"/>
              <a:t>BISE + další</a:t>
            </a:r>
          </a:p>
          <a:p>
            <a:r>
              <a:rPr lang="cs-CZ" sz="2400" dirty="0" smtClean="0"/>
              <a:t>Stanovení výchozí situace (</a:t>
            </a:r>
            <a:r>
              <a:rPr lang="cs-CZ" sz="2400" b="1" u="sng" dirty="0" err="1" smtClean="0"/>
              <a:t>biodiversity</a:t>
            </a:r>
            <a:r>
              <a:rPr lang="cs-CZ" sz="2400" b="1" u="sng" dirty="0" smtClean="0"/>
              <a:t> </a:t>
            </a:r>
            <a:r>
              <a:rPr lang="cs-CZ" sz="2400" b="1" u="sng" dirty="0" err="1" smtClean="0"/>
              <a:t>baseline</a:t>
            </a:r>
            <a:r>
              <a:rPr lang="cs-CZ" sz="2400" dirty="0" smtClean="0"/>
              <a:t>)</a:t>
            </a:r>
          </a:p>
          <a:p>
            <a:r>
              <a:rPr lang="cs-CZ" sz="2400" b="1" u="sng" dirty="0" smtClean="0"/>
              <a:t>Mezinárodní panel</a:t>
            </a:r>
            <a:r>
              <a:rPr lang="cs-CZ" sz="2400" dirty="0" smtClean="0"/>
              <a:t>: IPBES (evropský mechanismus)</a:t>
            </a:r>
          </a:p>
          <a:p>
            <a:pPr>
              <a:buFont typeface="Wingdings" pitchFamily="2" charset="2"/>
              <a:buNone/>
            </a:pPr>
            <a:endParaRPr lang="cs-CZ" dirty="0" smtClean="0"/>
          </a:p>
        </p:txBody>
      </p:sp>
    </p:spTree>
  </p:cSld>
  <p:clrMapOvr>
    <a:masterClrMapping/>
  </p:clrMapOvr>
  <p:transition spd="slow">
    <p:cut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Document"/>
          <p:cNvSpPr>
            <a:spLocks noEditPoints="1" noChangeArrowheads="1"/>
          </p:cNvSpPr>
          <p:nvPr/>
        </p:nvSpPr>
        <p:spPr bwMode="auto">
          <a:xfrm>
            <a:off x="539552" y="1484784"/>
            <a:ext cx="1655763" cy="202565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r>
              <a:rPr lang="en-GB" sz="1600" dirty="0">
                <a:latin typeface="Arial" pitchFamily="34" charset="0"/>
              </a:rPr>
              <a:t>Reporting </a:t>
            </a:r>
            <a:r>
              <a:rPr lang="en-GB" sz="1600" dirty="0" smtClean="0">
                <a:latin typeface="Arial" pitchFamily="34" charset="0"/>
              </a:rPr>
              <a:t>o</a:t>
            </a:r>
            <a:r>
              <a:rPr lang="cs-CZ" sz="1600" dirty="0" smtClean="0">
                <a:latin typeface="Arial" pitchFamily="34" charset="0"/>
              </a:rPr>
              <a:t> stavu ochrany stanovišť a druhů podle čl. 17</a:t>
            </a:r>
            <a:endParaRPr lang="en-GB" sz="1600" dirty="0">
              <a:latin typeface="Arial" pitchFamily="34" charset="0"/>
            </a:endParaRPr>
          </a:p>
        </p:txBody>
      </p:sp>
      <p:sp>
        <p:nvSpPr>
          <p:cNvPr id="82947" name="Document"/>
          <p:cNvSpPr>
            <a:spLocks noEditPoints="1" noChangeArrowheads="1"/>
          </p:cNvSpPr>
          <p:nvPr/>
        </p:nvSpPr>
        <p:spPr bwMode="auto">
          <a:xfrm>
            <a:off x="2555776" y="908720"/>
            <a:ext cx="1684338" cy="198437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r>
              <a:rPr lang="cs-CZ" sz="1600" dirty="0" smtClean="0">
                <a:latin typeface="Arial" pitchFamily="34" charset="0"/>
              </a:rPr>
              <a:t>Data o vyhlášených a navržených územích </a:t>
            </a:r>
            <a:r>
              <a:rPr lang="en-GB" sz="1600" dirty="0" err="1" smtClean="0">
                <a:latin typeface="Arial" pitchFamily="34" charset="0"/>
              </a:rPr>
              <a:t>Natura</a:t>
            </a:r>
            <a:r>
              <a:rPr lang="en-GB" sz="1600" dirty="0" smtClean="0">
                <a:latin typeface="Arial" pitchFamily="34" charset="0"/>
              </a:rPr>
              <a:t> 2000</a:t>
            </a:r>
            <a:endParaRPr lang="en-GB" sz="1600" dirty="0">
              <a:latin typeface="Arial" pitchFamily="34" charset="0"/>
            </a:endParaRPr>
          </a:p>
        </p:txBody>
      </p:sp>
      <p:sp>
        <p:nvSpPr>
          <p:cNvPr id="82948" name="Document"/>
          <p:cNvSpPr>
            <a:spLocks noEditPoints="1" noChangeArrowheads="1"/>
          </p:cNvSpPr>
          <p:nvPr/>
        </p:nvSpPr>
        <p:spPr bwMode="auto">
          <a:xfrm>
            <a:off x="4427538" y="549275"/>
            <a:ext cx="1900237" cy="198437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r>
              <a:rPr lang="en-GB" dirty="0">
                <a:latin typeface="Arial" pitchFamily="34" charset="0"/>
              </a:rPr>
              <a:t>- </a:t>
            </a:r>
            <a:r>
              <a:rPr lang="en-GB" sz="1600" dirty="0" err="1">
                <a:latin typeface="Arial" pitchFamily="34" charset="0"/>
              </a:rPr>
              <a:t>Reportnet</a:t>
            </a:r>
            <a:endParaRPr lang="en-GB" sz="1600" dirty="0">
              <a:latin typeface="Arial" pitchFamily="34" charset="0"/>
            </a:endParaRPr>
          </a:p>
          <a:p>
            <a:pPr>
              <a:defRPr/>
            </a:pPr>
            <a:r>
              <a:rPr lang="en-GB" sz="1600" dirty="0">
                <a:latin typeface="Arial" pitchFamily="34" charset="0"/>
              </a:rPr>
              <a:t>- Biodiversity Data centre (BDC)</a:t>
            </a:r>
          </a:p>
          <a:p>
            <a:pPr>
              <a:defRPr/>
            </a:pPr>
            <a:r>
              <a:rPr lang="en-GB" sz="1600" dirty="0">
                <a:latin typeface="Arial" pitchFamily="34" charset="0"/>
              </a:rPr>
              <a:t>- </a:t>
            </a:r>
            <a:r>
              <a:rPr lang="cs-CZ" sz="1600" dirty="0" smtClean="0">
                <a:latin typeface="Arial" pitchFamily="34" charset="0"/>
              </a:rPr>
              <a:t>EU i</a:t>
            </a:r>
            <a:r>
              <a:rPr lang="en-GB" sz="1600" dirty="0" err="1" smtClean="0">
                <a:latin typeface="Arial" pitchFamily="34" charset="0"/>
              </a:rPr>
              <a:t>nforma</a:t>
            </a:r>
            <a:r>
              <a:rPr lang="cs-CZ" sz="1600" dirty="0" smtClean="0">
                <a:latin typeface="Arial" pitchFamily="34" charset="0"/>
              </a:rPr>
              <a:t>ční </a:t>
            </a:r>
            <a:r>
              <a:rPr lang="en-GB" sz="1600" dirty="0" err="1" smtClean="0">
                <a:latin typeface="Arial" pitchFamily="34" charset="0"/>
              </a:rPr>
              <a:t>syst</a:t>
            </a:r>
            <a:r>
              <a:rPr lang="cs-CZ" sz="1600" dirty="0" smtClean="0">
                <a:latin typeface="Arial" pitchFamily="34" charset="0"/>
              </a:rPr>
              <a:t>é</a:t>
            </a:r>
            <a:r>
              <a:rPr lang="en-GB" sz="1600" dirty="0" smtClean="0">
                <a:latin typeface="Arial" pitchFamily="34" charset="0"/>
              </a:rPr>
              <a:t>m </a:t>
            </a:r>
            <a:r>
              <a:rPr lang="en-GB" sz="1600" dirty="0">
                <a:latin typeface="Arial" pitchFamily="34" charset="0"/>
              </a:rPr>
              <a:t>(BISE)</a:t>
            </a:r>
          </a:p>
        </p:txBody>
      </p:sp>
      <p:sp>
        <p:nvSpPr>
          <p:cNvPr id="82949" name="Document"/>
          <p:cNvSpPr>
            <a:spLocks noEditPoints="1" noChangeArrowheads="1"/>
          </p:cNvSpPr>
          <p:nvPr/>
        </p:nvSpPr>
        <p:spPr bwMode="auto">
          <a:xfrm>
            <a:off x="6804025" y="908050"/>
            <a:ext cx="1728788" cy="144145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r>
              <a:rPr lang="cs-CZ" sz="1600" dirty="0" smtClean="0">
                <a:latin typeface="Arial" pitchFamily="34" charset="0"/>
              </a:rPr>
              <a:t>Indikátory:</a:t>
            </a:r>
            <a:endParaRPr lang="en-GB" sz="1600" dirty="0">
              <a:latin typeface="Arial" pitchFamily="34" charset="0"/>
            </a:endParaRPr>
          </a:p>
          <a:p>
            <a:pPr>
              <a:defRPr/>
            </a:pPr>
            <a:r>
              <a:rPr lang="en-GB" sz="1600" dirty="0">
                <a:latin typeface="Arial" pitchFamily="34" charset="0"/>
              </a:rPr>
              <a:t>- SEBI 2010</a:t>
            </a:r>
          </a:p>
          <a:p>
            <a:pPr>
              <a:defRPr/>
            </a:pPr>
            <a:r>
              <a:rPr lang="en-GB" sz="1600" dirty="0">
                <a:latin typeface="Arial" pitchFamily="34" charset="0"/>
              </a:rPr>
              <a:t>- </a:t>
            </a:r>
            <a:r>
              <a:rPr lang="cs-CZ" sz="1600" dirty="0" smtClean="0">
                <a:latin typeface="Arial" pitchFamily="34" charset="0"/>
              </a:rPr>
              <a:t>Základní sade (cca 25)</a:t>
            </a:r>
            <a:r>
              <a:rPr lang="en-GB" sz="1600" dirty="0" smtClean="0">
                <a:latin typeface="Arial" pitchFamily="34" charset="0"/>
              </a:rPr>
              <a:t> </a:t>
            </a:r>
            <a:endParaRPr lang="en-GB" sz="1600" dirty="0">
              <a:latin typeface="Arial" pitchFamily="34" charset="0"/>
            </a:endParaRPr>
          </a:p>
        </p:txBody>
      </p:sp>
      <p:sp>
        <p:nvSpPr>
          <p:cNvPr id="82950" name="Document"/>
          <p:cNvSpPr>
            <a:spLocks noEditPoints="1" noChangeArrowheads="1"/>
          </p:cNvSpPr>
          <p:nvPr/>
        </p:nvSpPr>
        <p:spPr bwMode="auto">
          <a:xfrm>
            <a:off x="539552" y="3860800"/>
            <a:ext cx="2737048" cy="208848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r>
              <a:rPr lang="en-GB" sz="1600" dirty="0">
                <a:latin typeface="Arial" pitchFamily="34" charset="0"/>
              </a:rPr>
              <a:t>- </a:t>
            </a:r>
            <a:r>
              <a:rPr lang="cs-CZ" sz="1600" dirty="0" smtClean="0">
                <a:latin typeface="Arial" pitchFamily="34" charset="0"/>
              </a:rPr>
              <a:t>Posuzování, </a:t>
            </a:r>
            <a:r>
              <a:rPr lang="en-GB" sz="1600" dirty="0" smtClean="0">
                <a:latin typeface="Arial" pitchFamily="34" charset="0"/>
              </a:rPr>
              <a:t>BAP</a:t>
            </a:r>
            <a:endParaRPr lang="en-GB" sz="1600" dirty="0">
              <a:latin typeface="Arial" pitchFamily="34" charset="0"/>
            </a:endParaRPr>
          </a:p>
          <a:p>
            <a:pPr>
              <a:defRPr/>
            </a:pPr>
            <a:r>
              <a:rPr lang="en-GB" sz="1600" dirty="0">
                <a:latin typeface="Arial" pitchFamily="34" charset="0"/>
              </a:rPr>
              <a:t>- </a:t>
            </a:r>
            <a:r>
              <a:rPr lang="cs-CZ" sz="1600" dirty="0" smtClean="0">
                <a:latin typeface="Arial" pitchFamily="34" charset="0"/>
              </a:rPr>
              <a:t>Zprávy o stavu životního prostředí členských zemí (každých 45 let)</a:t>
            </a:r>
            <a:endParaRPr lang="en-GB" sz="1600" dirty="0">
              <a:latin typeface="Arial" pitchFamily="34" charset="0"/>
            </a:endParaRPr>
          </a:p>
          <a:p>
            <a:pPr>
              <a:buFontTx/>
              <a:buChar char="-"/>
              <a:defRPr/>
            </a:pPr>
            <a:r>
              <a:rPr lang="en-GB" sz="1600" dirty="0" err="1" smtClean="0">
                <a:latin typeface="Arial" pitchFamily="34" charset="0"/>
              </a:rPr>
              <a:t>Technic</a:t>
            </a:r>
            <a:r>
              <a:rPr lang="cs-CZ" sz="1600" dirty="0" err="1" smtClean="0">
                <a:latin typeface="Arial" pitchFamily="34" charset="0"/>
              </a:rPr>
              <a:t>ké</a:t>
            </a:r>
            <a:r>
              <a:rPr lang="cs-CZ" sz="1600" dirty="0" smtClean="0">
                <a:latin typeface="Arial" pitchFamily="34" charset="0"/>
              </a:rPr>
              <a:t> zprávy</a:t>
            </a:r>
            <a:endParaRPr lang="en-GB" sz="1600" dirty="0">
              <a:latin typeface="Arial" pitchFamily="34" charset="0"/>
            </a:endParaRPr>
          </a:p>
          <a:p>
            <a:pPr>
              <a:buFontTx/>
              <a:buChar char="-"/>
              <a:defRPr/>
            </a:pPr>
            <a:r>
              <a:rPr lang="fr-BE" sz="1600" dirty="0">
                <a:latin typeface="Arial" pitchFamily="34" charset="0"/>
              </a:rPr>
              <a:t> TEEB</a:t>
            </a:r>
            <a:endParaRPr lang="en-GB" sz="1600" dirty="0">
              <a:latin typeface="Arial" pitchFamily="34" charset="0"/>
            </a:endParaRPr>
          </a:p>
        </p:txBody>
      </p:sp>
      <p:sp>
        <p:nvSpPr>
          <p:cNvPr id="12295" name="AutoShape 7"/>
          <p:cNvSpPr>
            <a:spLocks noChangeArrowheads="1"/>
          </p:cNvSpPr>
          <p:nvPr/>
        </p:nvSpPr>
        <p:spPr bwMode="auto">
          <a:xfrm rot="-908412">
            <a:off x="2700338" y="2205038"/>
            <a:ext cx="5670550" cy="3024187"/>
          </a:xfrm>
          <a:prstGeom prst="irregularSeal2">
            <a:avLst/>
          </a:prstGeom>
          <a:solidFill>
            <a:schemeClr val="accent1"/>
          </a:solidFill>
          <a:ln w="9525">
            <a:solidFill>
              <a:schemeClr val="tx1"/>
            </a:solidFill>
            <a:miter lim="800000"/>
            <a:headEnd/>
            <a:tailEnd/>
          </a:ln>
        </p:spPr>
        <p:txBody>
          <a:bodyPr wrap="none" anchor="ctr"/>
          <a:lstStyle/>
          <a:p>
            <a:r>
              <a:rPr lang="en-GB" sz="2400" dirty="0"/>
              <a:t>EU post-2010</a:t>
            </a:r>
            <a:br>
              <a:rPr lang="en-GB" sz="2400" dirty="0"/>
            </a:br>
            <a:r>
              <a:rPr lang="cs-CZ" sz="2400" dirty="0" smtClean="0"/>
              <a:t>politika biodiverzity</a:t>
            </a:r>
            <a:endParaRPr lang="en-GB" sz="2400" dirty="0"/>
          </a:p>
        </p:txBody>
      </p:sp>
      <p:sp>
        <p:nvSpPr>
          <p:cNvPr id="82952" name="Document"/>
          <p:cNvSpPr>
            <a:spLocks noEditPoints="1" noChangeArrowheads="1"/>
          </p:cNvSpPr>
          <p:nvPr/>
        </p:nvSpPr>
        <p:spPr bwMode="auto">
          <a:xfrm>
            <a:off x="6443663" y="4581525"/>
            <a:ext cx="1728787" cy="9366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p>
            <a:pPr>
              <a:defRPr/>
            </a:pPr>
            <a:r>
              <a:rPr lang="en-GB" sz="2000">
                <a:latin typeface="Arial" pitchFamily="34" charset="0"/>
              </a:rPr>
              <a:t>Biodiversity Baseline</a:t>
            </a:r>
          </a:p>
        </p:txBody>
      </p:sp>
    </p:spTree>
  </p:cSld>
  <p:clrMapOvr>
    <a:masterClrMapping/>
  </p:clrMapOvr>
  <p:transition spd="slow">
    <p:cut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23529" y="115888"/>
            <a:ext cx="8820472" cy="936625"/>
          </a:xfrm>
        </p:spPr>
        <p:txBody>
          <a:bodyPr/>
          <a:lstStyle/>
          <a:p>
            <a:pPr algn="l"/>
            <a:r>
              <a:rPr lang="cs-CZ" sz="3200" b="1" dirty="0" smtClean="0"/>
              <a:t>Informační systém:</a:t>
            </a:r>
            <a:br>
              <a:rPr lang="cs-CZ" sz="3200" b="1" dirty="0" smtClean="0"/>
            </a:br>
            <a:r>
              <a:rPr lang="en-GB" sz="3200" b="1" dirty="0" smtClean="0"/>
              <a:t>Biodiversity Information </a:t>
            </a:r>
            <a:r>
              <a:rPr lang="cs-CZ" sz="3200" b="1" dirty="0" err="1" smtClean="0"/>
              <a:t>System</a:t>
            </a:r>
            <a:r>
              <a:rPr lang="en-GB" sz="3200" b="1" dirty="0" smtClean="0"/>
              <a:t> for Europe (BISE)</a:t>
            </a:r>
          </a:p>
        </p:txBody>
      </p:sp>
      <p:pic>
        <p:nvPicPr>
          <p:cNvPr id="13315" name="Picture 3" descr="BISE"/>
          <p:cNvPicPr>
            <a:picLocks noGrp="1" noChangeAspect="1" noChangeArrowheads="1"/>
          </p:cNvPicPr>
          <p:nvPr>
            <p:ph idx="1"/>
          </p:nvPr>
        </p:nvPicPr>
        <p:blipFill>
          <a:blip r:embed="rId2" cstate="print"/>
          <a:srcRect/>
          <a:stretch>
            <a:fillRect/>
          </a:stretch>
        </p:blipFill>
        <p:spPr>
          <a:xfrm>
            <a:off x="2684606" y="1628775"/>
            <a:ext cx="6335570" cy="4752553"/>
          </a:xfrm>
        </p:spPr>
      </p:pic>
      <p:sp>
        <p:nvSpPr>
          <p:cNvPr id="13316" name="Text Box 4"/>
          <p:cNvSpPr txBox="1">
            <a:spLocks noChangeArrowheads="1"/>
          </p:cNvSpPr>
          <p:nvPr/>
        </p:nvSpPr>
        <p:spPr bwMode="auto">
          <a:xfrm>
            <a:off x="179512" y="1628800"/>
            <a:ext cx="2736850" cy="3231654"/>
          </a:xfrm>
          <a:prstGeom prst="rect">
            <a:avLst/>
          </a:prstGeom>
          <a:noFill/>
          <a:ln w="9525">
            <a:noFill/>
            <a:miter lim="800000"/>
            <a:headEnd/>
            <a:tailEnd/>
          </a:ln>
        </p:spPr>
        <p:txBody>
          <a:bodyPr>
            <a:spAutoFit/>
          </a:bodyPr>
          <a:lstStyle/>
          <a:p>
            <a:pPr algn="l">
              <a:spcBef>
                <a:spcPct val="50000"/>
              </a:spcBef>
            </a:pPr>
            <a:r>
              <a:rPr lang="cs-CZ" sz="2400" dirty="0" smtClean="0"/>
              <a:t>Jednotný vstupní bod pro data a informace o biodiverzitě a ekosystémech v Evropě</a:t>
            </a:r>
          </a:p>
          <a:p>
            <a:pPr algn="l">
              <a:spcBef>
                <a:spcPct val="50000"/>
              </a:spcBef>
            </a:pPr>
            <a:r>
              <a:rPr lang="cs-CZ" sz="2400" dirty="0" smtClean="0"/>
              <a:t>(webové stránky DG </a:t>
            </a:r>
            <a:r>
              <a:rPr lang="cs-CZ" sz="2400" dirty="0" err="1" smtClean="0"/>
              <a:t>Environment</a:t>
            </a:r>
            <a:r>
              <a:rPr lang="cs-CZ" sz="2400" dirty="0" smtClean="0"/>
              <a:t>)</a:t>
            </a:r>
            <a:endParaRPr lang="en-GB" dirty="0"/>
          </a:p>
        </p:txBody>
      </p:sp>
    </p:spTree>
  </p:cSld>
  <p:clrMapOvr>
    <a:masterClrMapping/>
  </p:clrMapOvr>
  <p:transition spd="slow">
    <p:cut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over Image"/>
          <p:cNvPicPr>
            <a:picLocks noChangeAspect="1" noChangeArrowheads="1"/>
          </p:cNvPicPr>
          <p:nvPr/>
        </p:nvPicPr>
        <p:blipFill>
          <a:blip r:embed="rId2" cstate="print"/>
          <a:srcRect/>
          <a:stretch>
            <a:fillRect/>
          </a:stretch>
        </p:blipFill>
        <p:spPr bwMode="auto">
          <a:xfrm>
            <a:off x="7092281" y="943054"/>
            <a:ext cx="1729458" cy="2198610"/>
          </a:xfrm>
          <a:prstGeom prst="rect">
            <a:avLst/>
          </a:prstGeom>
          <a:solidFill>
            <a:schemeClr val="tx1"/>
          </a:solidFill>
          <a:ln w="9525">
            <a:solidFill>
              <a:schemeClr val="tx1"/>
            </a:solidFill>
            <a:miter lim="800000"/>
            <a:headEnd/>
            <a:tailEnd/>
          </a:ln>
        </p:spPr>
      </p:pic>
      <p:sp>
        <p:nvSpPr>
          <p:cNvPr id="14339" name="Rectangle 3"/>
          <p:cNvSpPr>
            <a:spLocks noGrp="1" noChangeArrowheads="1"/>
          </p:cNvSpPr>
          <p:nvPr>
            <p:ph type="title"/>
          </p:nvPr>
        </p:nvSpPr>
        <p:spPr>
          <a:xfrm>
            <a:off x="251520" y="115888"/>
            <a:ext cx="8857555" cy="936625"/>
          </a:xfrm>
        </p:spPr>
        <p:txBody>
          <a:bodyPr/>
          <a:lstStyle/>
          <a:p>
            <a:pPr algn="l"/>
            <a:r>
              <a:rPr lang="cs-CZ" sz="3200" b="1" dirty="0" smtClean="0"/>
              <a:t>Zdroje informací pro</a:t>
            </a:r>
            <a:r>
              <a:rPr lang="en-GB" sz="3200" b="1" dirty="0" smtClean="0"/>
              <a:t> biodiversity baseline: </a:t>
            </a:r>
            <a:r>
              <a:rPr lang="cs-CZ" sz="3200" b="1" dirty="0" smtClean="0"/>
              <a:t/>
            </a:r>
            <a:br>
              <a:rPr lang="cs-CZ" sz="3200" b="1" dirty="0" smtClean="0"/>
            </a:br>
            <a:r>
              <a:rPr lang="cs-CZ" sz="3200" b="1" dirty="0" smtClean="0"/>
              <a:t>„</a:t>
            </a:r>
            <a:r>
              <a:rPr lang="en-GB" sz="3200" b="1" dirty="0" smtClean="0"/>
              <a:t>10 messages for 2010</a:t>
            </a:r>
            <a:r>
              <a:rPr lang="cs-CZ" sz="3200" b="1" dirty="0" smtClean="0"/>
              <a:t>“</a:t>
            </a:r>
            <a:endParaRPr lang="en-GB" sz="3200" b="1" dirty="0" smtClean="0"/>
          </a:p>
        </p:txBody>
      </p:sp>
      <p:sp>
        <p:nvSpPr>
          <p:cNvPr id="14340" name="Rectangle 4"/>
          <p:cNvSpPr>
            <a:spLocks noGrp="1" noChangeArrowheads="1"/>
          </p:cNvSpPr>
          <p:nvPr>
            <p:ph type="body" idx="1"/>
          </p:nvPr>
        </p:nvSpPr>
        <p:spPr>
          <a:xfrm>
            <a:off x="251520" y="1340768"/>
            <a:ext cx="5833616" cy="5184576"/>
          </a:xfrm>
        </p:spPr>
        <p:txBody>
          <a:bodyPr/>
          <a:lstStyle/>
          <a:p>
            <a:pPr fontAlgn="ctr">
              <a:lnSpc>
                <a:spcPct val="80000"/>
              </a:lnSpc>
              <a:buFont typeface="Wingdings" pitchFamily="2" charset="2"/>
              <a:buNone/>
            </a:pPr>
            <a:r>
              <a:rPr lang="en-GB" sz="2400" b="0" dirty="0" smtClean="0"/>
              <a:t>	</a:t>
            </a:r>
            <a:r>
              <a:rPr lang="cs-CZ" sz="2400" b="0" dirty="0" smtClean="0"/>
              <a:t>Každé sdělení poskytuje krátké zhodnocení zaměřené na konkrétní ekosystém nebo problém spojený s ochranou biodiverzity   v Evropě.</a:t>
            </a:r>
            <a:endParaRPr lang="en-GB" sz="2400" dirty="0" smtClean="0"/>
          </a:p>
          <a:p>
            <a:pPr>
              <a:lnSpc>
                <a:spcPct val="80000"/>
              </a:lnSpc>
            </a:pPr>
            <a:r>
              <a:rPr lang="cs-CZ" sz="2400" dirty="0" err="1" smtClean="0"/>
              <a:t>Klimatiocká</a:t>
            </a:r>
            <a:r>
              <a:rPr lang="cs-CZ" sz="2400" dirty="0" smtClean="0"/>
              <a:t> změna a biodiverzita</a:t>
            </a:r>
            <a:endParaRPr lang="en-GB" sz="2400" dirty="0" smtClean="0"/>
          </a:p>
          <a:p>
            <a:pPr>
              <a:lnSpc>
                <a:spcPct val="80000"/>
              </a:lnSpc>
            </a:pPr>
            <a:r>
              <a:rPr lang="cs-CZ" sz="2400" dirty="0" smtClean="0"/>
              <a:t>Chráněná území</a:t>
            </a:r>
            <a:endParaRPr lang="en-GB" sz="2400" dirty="0" smtClean="0"/>
          </a:p>
          <a:p>
            <a:pPr>
              <a:lnSpc>
                <a:spcPct val="80000"/>
              </a:lnSpc>
            </a:pPr>
            <a:r>
              <a:rPr lang="cs-CZ" sz="2400" dirty="0" smtClean="0"/>
              <a:t>Sladkovodní ekosystémy</a:t>
            </a:r>
            <a:endParaRPr lang="en-GB" sz="2400" dirty="0" smtClean="0"/>
          </a:p>
          <a:p>
            <a:pPr>
              <a:lnSpc>
                <a:spcPct val="80000"/>
              </a:lnSpc>
            </a:pPr>
            <a:r>
              <a:rPr lang="cs-CZ" sz="2400" dirty="0" smtClean="0"/>
              <a:t>Mořské ekosystémy</a:t>
            </a:r>
            <a:endParaRPr lang="en-GB" sz="2400" dirty="0" smtClean="0"/>
          </a:p>
          <a:p>
            <a:pPr>
              <a:lnSpc>
                <a:spcPct val="80000"/>
              </a:lnSpc>
            </a:pPr>
            <a:r>
              <a:rPr lang="cs-CZ" sz="2400" dirty="0" smtClean="0"/>
              <a:t>Lesní ekosystémy</a:t>
            </a:r>
          </a:p>
          <a:p>
            <a:pPr>
              <a:lnSpc>
                <a:spcPct val="80000"/>
              </a:lnSpc>
            </a:pPr>
            <a:r>
              <a:rPr lang="cs-CZ" sz="2400" dirty="0" smtClean="0"/>
              <a:t>Urbánní ekosystémy</a:t>
            </a:r>
            <a:endParaRPr lang="en-GB" sz="2400" dirty="0" smtClean="0"/>
          </a:p>
          <a:p>
            <a:pPr>
              <a:lnSpc>
                <a:spcPct val="80000"/>
              </a:lnSpc>
            </a:pPr>
            <a:r>
              <a:rPr lang="cs-CZ" sz="2400" dirty="0" err="1" smtClean="0"/>
              <a:t>Agroekosystémy</a:t>
            </a:r>
            <a:endParaRPr lang="en-GB" sz="2400" dirty="0" smtClean="0"/>
          </a:p>
          <a:p>
            <a:pPr>
              <a:lnSpc>
                <a:spcPct val="80000"/>
              </a:lnSpc>
            </a:pPr>
            <a:r>
              <a:rPr lang="cs-CZ" sz="2400" dirty="0" smtClean="0"/>
              <a:t>Horské ekosystémy</a:t>
            </a:r>
            <a:endParaRPr lang="en-GB" sz="2400" dirty="0" smtClean="0"/>
          </a:p>
          <a:p>
            <a:pPr>
              <a:lnSpc>
                <a:spcPct val="80000"/>
              </a:lnSpc>
            </a:pPr>
            <a:r>
              <a:rPr lang="cs-CZ" sz="2400" dirty="0" smtClean="0"/>
              <a:t>Pobřežní ekosystémy</a:t>
            </a:r>
            <a:endParaRPr lang="en-GB" sz="2400" dirty="0" smtClean="0"/>
          </a:p>
          <a:p>
            <a:pPr>
              <a:lnSpc>
                <a:spcPct val="80000"/>
              </a:lnSpc>
            </a:pPr>
            <a:r>
              <a:rPr lang="cs-CZ" sz="2400" dirty="0" smtClean="0"/>
              <a:t>Kulturní krajina a dědictví v biodiverzitě</a:t>
            </a:r>
            <a:endParaRPr lang="en-GB" sz="2400" dirty="0" smtClean="0"/>
          </a:p>
        </p:txBody>
      </p:sp>
      <p:pic>
        <p:nvPicPr>
          <p:cNvPr id="14341" name="Picture 5" descr="message 1 cover"/>
          <p:cNvPicPr>
            <a:picLocks noChangeAspect="1" noChangeArrowheads="1"/>
          </p:cNvPicPr>
          <p:nvPr/>
        </p:nvPicPr>
        <p:blipFill>
          <a:blip r:embed="rId3" cstate="print"/>
          <a:srcRect/>
          <a:stretch>
            <a:fillRect/>
          </a:stretch>
        </p:blipFill>
        <p:spPr bwMode="auto">
          <a:xfrm>
            <a:off x="5148064" y="2450710"/>
            <a:ext cx="1662708" cy="2149763"/>
          </a:xfrm>
          <a:prstGeom prst="rect">
            <a:avLst/>
          </a:prstGeom>
          <a:solidFill>
            <a:schemeClr val="tx1"/>
          </a:solidFill>
          <a:ln w="9525">
            <a:solidFill>
              <a:schemeClr val="tx1"/>
            </a:solidFill>
            <a:miter lim="800000"/>
            <a:headEnd/>
            <a:tailEnd/>
          </a:ln>
        </p:spPr>
      </p:pic>
      <p:pic>
        <p:nvPicPr>
          <p:cNvPr id="14343" name="Picture 7" descr="Message 6 Cover Urban ecosystems.jpg"/>
          <p:cNvPicPr>
            <a:picLocks noChangeAspect="1" noChangeArrowheads="1"/>
          </p:cNvPicPr>
          <p:nvPr/>
        </p:nvPicPr>
        <p:blipFill>
          <a:blip r:embed="rId4" cstate="print"/>
          <a:srcRect/>
          <a:stretch>
            <a:fillRect/>
          </a:stretch>
        </p:blipFill>
        <p:spPr bwMode="auto">
          <a:xfrm>
            <a:off x="6876256" y="2276872"/>
            <a:ext cx="1609701" cy="2040017"/>
          </a:xfrm>
          <a:prstGeom prst="rect">
            <a:avLst/>
          </a:prstGeom>
          <a:solidFill>
            <a:schemeClr val="tx1"/>
          </a:solidFill>
          <a:ln w="9525">
            <a:solidFill>
              <a:schemeClr val="tx1"/>
            </a:solidFill>
            <a:miter lim="800000"/>
            <a:headEnd/>
            <a:tailEnd/>
          </a:ln>
        </p:spPr>
      </p:pic>
      <p:pic>
        <p:nvPicPr>
          <p:cNvPr id="14344" name="Picture 8" descr="Message 8 Cover Mountain ecosystems.jpg">
            <a:hlinkClick r:id="rId5" tooltip="10 messages for 2010 — Mountain ecosystems"/>
          </p:cNvPr>
          <p:cNvPicPr>
            <a:picLocks noChangeAspect="1" noChangeArrowheads="1"/>
          </p:cNvPicPr>
          <p:nvPr/>
        </p:nvPicPr>
        <p:blipFill>
          <a:blip r:embed="rId6" cstate="print"/>
          <a:srcRect/>
          <a:stretch>
            <a:fillRect/>
          </a:stretch>
        </p:blipFill>
        <p:spPr bwMode="auto">
          <a:xfrm>
            <a:off x="7179042" y="4005262"/>
            <a:ext cx="1810972" cy="2304057"/>
          </a:xfrm>
          <a:prstGeom prst="rect">
            <a:avLst/>
          </a:prstGeom>
          <a:solidFill>
            <a:schemeClr val="tx1"/>
          </a:solidFill>
          <a:ln w="9525">
            <a:solidFill>
              <a:schemeClr val="tx1"/>
            </a:solidFill>
            <a:miter lim="800000"/>
            <a:headEnd/>
            <a:tailEnd/>
          </a:ln>
        </p:spPr>
      </p:pic>
      <p:pic>
        <p:nvPicPr>
          <p:cNvPr id="14342" name="Picture 6" descr="Message 4 Cover Marine ecosystems.jpg"/>
          <p:cNvPicPr>
            <a:picLocks noChangeAspect="1" noChangeArrowheads="1"/>
          </p:cNvPicPr>
          <p:nvPr/>
        </p:nvPicPr>
        <p:blipFill>
          <a:blip r:embed="rId7" cstate="print"/>
          <a:srcRect/>
          <a:stretch>
            <a:fillRect/>
          </a:stretch>
        </p:blipFill>
        <p:spPr bwMode="auto">
          <a:xfrm>
            <a:off x="5940152" y="4653135"/>
            <a:ext cx="1656184" cy="2098926"/>
          </a:xfrm>
          <a:prstGeom prst="rect">
            <a:avLst/>
          </a:prstGeom>
          <a:solidFill>
            <a:schemeClr val="tx1"/>
          </a:solidFill>
          <a:ln w="9525">
            <a:solidFill>
              <a:schemeClr val="tx1"/>
            </a:solidFill>
            <a:miter lim="800000"/>
            <a:headEnd/>
            <a:tailEnd/>
          </a:ln>
        </p:spPr>
      </p:pic>
    </p:spTree>
  </p:cSld>
  <p:clrMapOvr>
    <a:masterClrMapping/>
  </p:clrMapOvr>
  <p:transition spd="slow">
    <p:cut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idx="4294967295"/>
          </p:nvPr>
        </p:nvSpPr>
        <p:spPr>
          <a:xfrm>
            <a:off x="250825" y="115888"/>
            <a:ext cx="8893175" cy="936625"/>
          </a:xfrm>
        </p:spPr>
        <p:txBody>
          <a:bodyPr anchor="ctr"/>
          <a:lstStyle/>
          <a:p>
            <a:pPr algn="l" eaLnBrk="1" hangingPunct="1"/>
            <a:r>
              <a:rPr lang="en-GB" sz="3200" b="1" dirty="0" smtClean="0"/>
              <a:t>EU 2010 biodiversity baseline</a:t>
            </a:r>
          </a:p>
        </p:txBody>
      </p:sp>
      <p:sp>
        <p:nvSpPr>
          <p:cNvPr id="15363" name="Rectangle 4"/>
          <p:cNvSpPr>
            <a:spLocks noChangeArrowheads="1"/>
          </p:cNvSpPr>
          <p:nvPr/>
        </p:nvSpPr>
        <p:spPr bwMode="auto">
          <a:xfrm>
            <a:off x="395288" y="1268412"/>
            <a:ext cx="2664543" cy="4154984"/>
          </a:xfrm>
          <a:prstGeom prst="rect">
            <a:avLst/>
          </a:prstGeom>
          <a:noFill/>
          <a:ln w="9525">
            <a:noFill/>
            <a:miter lim="800000"/>
            <a:headEnd/>
            <a:tailEnd/>
          </a:ln>
        </p:spPr>
        <p:txBody>
          <a:bodyPr wrap="square">
            <a:spAutoFit/>
          </a:bodyPr>
          <a:lstStyle/>
          <a:p>
            <a:r>
              <a:rPr lang="cs-CZ" sz="2400" b="1" dirty="0" smtClean="0"/>
              <a:t>Publikována  2010</a:t>
            </a:r>
            <a:r>
              <a:rPr lang="de-DE" sz="2400" b="1" dirty="0" smtClean="0"/>
              <a:t>:</a:t>
            </a:r>
            <a:endParaRPr lang="de-DE" sz="2400" b="1" dirty="0"/>
          </a:p>
          <a:p>
            <a:endParaRPr lang="de-DE" sz="2400" b="1" dirty="0"/>
          </a:p>
          <a:p>
            <a:r>
              <a:rPr lang="cs-CZ" sz="2400" dirty="0" smtClean="0"/>
              <a:t>Dvoustránkový leták – souhrn hlavních údajů</a:t>
            </a:r>
            <a:endParaRPr lang="cs-CZ" sz="2400" dirty="0"/>
          </a:p>
          <a:p>
            <a:endParaRPr lang="de-DE" sz="2400" dirty="0"/>
          </a:p>
          <a:p>
            <a:r>
              <a:rPr lang="cs-CZ" sz="2400" dirty="0" smtClean="0"/>
              <a:t>Brožura – přehled hlavních faktů a situace</a:t>
            </a:r>
            <a:r>
              <a:rPr lang="de-DE" sz="2400" dirty="0"/>
              <a:t/>
            </a:r>
            <a:br>
              <a:rPr lang="de-DE" sz="2400" dirty="0"/>
            </a:br>
            <a:endParaRPr lang="en-GB" sz="2400" i="1" dirty="0"/>
          </a:p>
        </p:txBody>
      </p:sp>
      <p:pic>
        <p:nvPicPr>
          <p:cNvPr id="15364" name="Picture 7" descr="Biodiversity baseline 2010 brochure FINAL_Page_01"/>
          <p:cNvPicPr>
            <a:picLocks noChangeAspect="1" noChangeArrowheads="1"/>
          </p:cNvPicPr>
          <p:nvPr/>
        </p:nvPicPr>
        <p:blipFill>
          <a:blip r:embed="rId2" cstate="print"/>
          <a:srcRect/>
          <a:stretch>
            <a:fillRect/>
          </a:stretch>
        </p:blipFill>
        <p:spPr bwMode="auto">
          <a:xfrm>
            <a:off x="5508105" y="155575"/>
            <a:ext cx="3635896" cy="5143947"/>
          </a:xfrm>
          <a:prstGeom prst="rect">
            <a:avLst/>
          </a:prstGeom>
          <a:noFill/>
          <a:ln w="9525">
            <a:solidFill>
              <a:schemeClr val="tx1"/>
            </a:solidFill>
            <a:miter lim="800000"/>
            <a:headEnd/>
            <a:tailEnd/>
          </a:ln>
        </p:spPr>
      </p:pic>
      <p:pic>
        <p:nvPicPr>
          <p:cNvPr id="15365" name="Picture 6" descr="Biodiversity in Europe flyer_final_Page_1"/>
          <p:cNvPicPr>
            <a:picLocks noChangeAspect="1" noChangeArrowheads="1"/>
          </p:cNvPicPr>
          <p:nvPr/>
        </p:nvPicPr>
        <p:blipFill>
          <a:blip r:embed="rId3" cstate="print"/>
          <a:srcRect/>
          <a:stretch>
            <a:fillRect/>
          </a:stretch>
        </p:blipFill>
        <p:spPr bwMode="auto">
          <a:xfrm>
            <a:off x="3275856" y="1753926"/>
            <a:ext cx="5616326" cy="4235350"/>
          </a:xfrm>
          <a:prstGeom prst="rect">
            <a:avLst/>
          </a:prstGeom>
          <a:noFill/>
          <a:ln w="9525">
            <a:solidFill>
              <a:schemeClr val="tx1"/>
            </a:solidFill>
            <a:miter lim="800000"/>
            <a:headEnd/>
            <a:tailEnd/>
          </a:ln>
        </p:spPr>
      </p:pic>
      <p:sp>
        <p:nvSpPr>
          <p:cNvPr id="15366" name="Rectangle 7"/>
          <p:cNvSpPr>
            <a:spLocks noChangeArrowheads="1"/>
          </p:cNvSpPr>
          <p:nvPr/>
        </p:nvSpPr>
        <p:spPr bwMode="auto">
          <a:xfrm>
            <a:off x="467545" y="5949950"/>
            <a:ext cx="6265044" cy="641350"/>
          </a:xfrm>
          <a:prstGeom prst="rect">
            <a:avLst/>
          </a:prstGeom>
          <a:noFill/>
          <a:ln w="9525">
            <a:noFill/>
            <a:miter lim="800000"/>
            <a:headEnd/>
            <a:tailEnd/>
          </a:ln>
        </p:spPr>
        <p:txBody>
          <a:bodyPr wrap="square">
            <a:spAutoFit/>
          </a:bodyPr>
          <a:lstStyle/>
          <a:p>
            <a:r>
              <a:rPr lang="de-DE" b="1" dirty="0">
                <a:solidFill>
                  <a:schemeClr val="bg1"/>
                </a:solidFill>
                <a:hlinkClick r:id="rId4"/>
              </a:rPr>
              <a:t>http://www.eea.europa.eu/publications/eu-2010-biodiversity-baseline</a:t>
            </a:r>
            <a:endParaRPr lang="en-GB" b="1" dirty="0">
              <a:solidFill>
                <a:schemeClr val="bg1"/>
              </a:solidFill>
            </a:endParaRPr>
          </a:p>
        </p:txBody>
      </p:sp>
    </p:spTree>
  </p:cSld>
  <p:clrMapOvr>
    <a:masterClrMapping/>
  </p:clrMapOvr>
  <p:transition spd="slow">
    <p:cut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395288" y="115888"/>
            <a:ext cx="7848600" cy="584775"/>
          </a:xfrm>
          <a:prstGeom prst="rect">
            <a:avLst/>
          </a:prstGeom>
          <a:noFill/>
          <a:ln w="9525">
            <a:noFill/>
            <a:miter lim="800000"/>
            <a:headEnd/>
            <a:tailEnd/>
          </a:ln>
        </p:spPr>
        <p:txBody>
          <a:bodyPr wrap="square">
            <a:spAutoFit/>
          </a:bodyPr>
          <a:lstStyle/>
          <a:p>
            <a:pPr>
              <a:spcBef>
                <a:spcPct val="50000"/>
              </a:spcBef>
            </a:pPr>
            <a:r>
              <a:rPr lang="en-GB" sz="3200" b="1" dirty="0" smtClean="0"/>
              <a:t>EU 2010 biodiversity baseline</a:t>
            </a:r>
            <a:endParaRPr lang="en-GB" sz="3200" b="1" dirty="0"/>
          </a:p>
        </p:txBody>
      </p:sp>
      <p:pic>
        <p:nvPicPr>
          <p:cNvPr id="22531" name="Picture 4"/>
          <p:cNvPicPr>
            <a:picLocks noGrp="1" noChangeAspect="1" noChangeArrowheads="1"/>
          </p:cNvPicPr>
          <p:nvPr>
            <p:ph type="body" idx="1"/>
          </p:nvPr>
        </p:nvPicPr>
        <p:blipFill>
          <a:blip r:embed="rId2" cstate="print"/>
          <a:srcRect/>
          <a:stretch>
            <a:fillRect/>
          </a:stretch>
        </p:blipFill>
        <p:spPr>
          <a:xfrm>
            <a:off x="323528" y="1196752"/>
            <a:ext cx="3375025" cy="1709737"/>
          </a:xfrm>
          <a:noFill/>
        </p:spPr>
      </p:pic>
      <p:sp>
        <p:nvSpPr>
          <p:cNvPr id="22532" name="Text Box 5"/>
          <p:cNvSpPr txBox="1">
            <a:spLocks noChangeArrowheads="1"/>
          </p:cNvSpPr>
          <p:nvPr/>
        </p:nvSpPr>
        <p:spPr bwMode="auto">
          <a:xfrm>
            <a:off x="3851920" y="1196752"/>
            <a:ext cx="4895131" cy="2215991"/>
          </a:xfrm>
          <a:prstGeom prst="rect">
            <a:avLst/>
          </a:prstGeom>
          <a:noFill/>
          <a:ln w="9525">
            <a:noFill/>
            <a:miter lim="800000"/>
            <a:headEnd/>
            <a:tailEnd/>
          </a:ln>
        </p:spPr>
        <p:txBody>
          <a:bodyPr wrap="square">
            <a:spAutoFit/>
          </a:bodyPr>
          <a:lstStyle/>
          <a:p>
            <a:pPr algn="l">
              <a:spcBef>
                <a:spcPct val="50000"/>
              </a:spcBef>
            </a:pPr>
            <a:r>
              <a:rPr lang="cs-CZ" sz="2400" b="1" u="sng" dirty="0" smtClean="0"/>
              <a:t>Druhy ohrožené vyhynutím</a:t>
            </a:r>
            <a:r>
              <a:rPr lang="cs-CZ" sz="2400" dirty="0" smtClean="0"/>
              <a:t>:</a:t>
            </a:r>
            <a:endParaRPr lang="fr-BE" dirty="0"/>
          </a:p>
          <a:p>
            <a:pPr algn="l">
              <a:spcBef>
                <a:spcPct val="50000"/>
              </a:spcBef>
            </a:pPr>
            <a:r>
              <a:rPr lang="cs-CZ" sz="2400" dirty="0" smtClean="0"/>
              <a:t>Téměř </a:t>
            </a:r>
            <a:r>
              <a:rPr lang="fr-BE" sz="2400" b="1" dirty="0" smtClean="0"/>
              <a:t>25</a:t>
            </a:r>
            <a:r>
              <a:rPr lang="fr-BE" sz="2400" b="1" dirty="0"/>
              <a:t>% </a:t>
            </a:r>
            <a:r>
              <a:rPr lang="cs-CZ" sz="2400" dirty="0" smtClean="0"/>
              <a:t>evropských druhů živočichů</a:t>
            </a:r>
            <a:r>
              <a:rPr lang="fr-BE" sz="2400" dirty="0" smtClean="0"/>
              <a:t> </a:t>
            </a:r>
            <a:r>
              <a:rPr lang="cs-CZ" sz="2400" dirty="0" smtClean="0"/>
              <a:t>zařazeno na červené seznamy IUCN</a:t>
            </a:r>
            <a:endParaRPr lang="fr-BE" sz="2400" dirty="0"/>
          </a:p>
          <a:p>
            <a:pPr algn="l">
              <a:spcBef>
                <a:spcPct val="50000"/>
              </a:spcBef>
            </a:pPr>
            <a:endParaRPr lang="en-GB" sz="2000" dirty="0">
              <a:solidFill>
                <a:schemeClr val="accent2"/>
              </a:solidFill>
            </a:endParaRPr>
          </a:p>
        </p:txBody>
      </p:sp>
      <p:sp>
        <p:nvSpPr>
          <p:cNvPr id="22533" name="Text Box 6"/>
          <p:cNvSpPr txBox="1">
            <a:spLocks noChangeArrowheads="1"/>
          </p:cNvSpPr>
          <p:nvPr/>
        </p:nvSpPr>
        <p:spPr bwMode="auto">
          <a:xfrm>
            <a:off x="1042988" y="6521450"/>
            <a:ext cx="2592387" cy="336550"/>
          </a:xfrm>
          <a:prstGeom prst="rect">
            <a:avLst/>
          </a:prstGeom>
          <a:noFill/>
          <a:ln w="9525">
            <a:noFill/>
            <a:miter lim="800000"/>
            <a:headEnd/>
            <a:tailEnd/>
          </a:ln>
        </p:spPr>
        <p:txBody>
          <a:bodyPr>
            <a:spAutoFit/>
          </a:bodyPr>
          <a:lstStyle/>
          <a:p>
            <a:pPr algn="l">
              <a:spcBef>
                <a:spcPct val="50000"/>
              </a:spcBef>
            </a:pPr>
            <a:r>
              <a:rPr lang="fr-BE" sz="1600"/>
              <a:t>Source: EEA Baseline</a:t>
            </a:r>
            <a:endParaRPr lang="en-GB" sz="1600"/>
          </a:p>
        </p:txBody>
      </p:sp>
      <p:pic>
        <p:nvPicPr>
          <p:cNvPr id="22534" name="Picture 7"/>
          <p:cNvPicPr>
            <a:picLocks noChangeAspect="1" noChangeArrowheads="1"/>
          </p:cNvPicPr>
          <p:nvPr/>
        </p:nvPicPr>
        <p:blipFill>
          <a:blip r:embed="rId3" cstate="print"/>
          <a:srcRect/>
          <a:stretch>
            <a:fillRect/>
          </a:stretch>
        </p:blipFill>
        <p:spPr bwMode="auto">
          <a:xfrm>
            <a:off x="323528" y="3140968"/>
            <a:ext cx="3313113" cy="2997200"/>
          </a:xfrm>
          <a:prstGeom prst="rect">
            <a:avLst/>
          </a:prstGeom>
          <a:noFill/>
          <a:ln w="9525">
            <a:noFill/>
            <a:miter lim="800000"/>
            <a:headEnd/>
            <a:tailEnd/>
          </a:ln>
        </p:spPr>
      </p:pic>
      <p:sp>
        <p:nvSpPr>
          <p:cNvPr id="22535" name="Text Box 8"/>
          <p:cNvSpPr txBox="1">
            <a:spLocks noChangeArrowheads="1"/>
          </p:cNvSpPr>
          <p:nvPr/>
        </p:nvSpPr>
        <p:spPr bwMode="auto">
          <a:xfrm>
            <a:off x="3707904" y="3789040"/>
            <a:ext cx="5076949" cy="1754326"/>
          </a:xfrm>
          <a:prstGeom prst="rect">
            <a:avLst/>
          </a:prstGeom>
          <a:noFill/>
          <a:ln w="9525">
            <a:noFill/>
            <a:miter lim="800000"/>
            <a:headEnd/>
            <a:tailEnd/>
          </a:ln>
        </p:spPr>
        <p:txBody>
          <a:bodyPr wrap="square">
            <a:spAutoFit/>
          </a:bodyPr>
          <a:lstStyle/>
          <a:p>
            <a:pPr algn="l">
              <a:spcBef>
                <a:spcPct val="50000"/>
              </a:spcBef>
            </a:pPr>
            <a:r>
              <a:rPr lang="cs-CZ" sz="2400" b="1" u="sng" dirty="0" smtClean="0"/>
              <a:t>Špatný stav z hlediska ochrany</a:t>
            </a:r>
            <a:r>
              <a:rPr lang="fr-BE" sz="2400" dirty="0" smtClean="0"/>
              <a:t>: </a:t>
            </a:r>
            <a:endParaRPr lang="fr-BE" sz="2400" dirty="0"/>
          </a:p>
          <a:p>
            <a:pPr algn="l">
              <a:spcBef>
                <a:spcPct val="50000"/>
              </a:spcBef>
            </a:pPr>
            <a:r>
              <a:rPr lang="fr-BE" sz="2400" b="1" dirty="0"/>
              <a:t>62% </a:t>
            </a:r>
            <a:r>
              <a:rPr lang="cs-CZ" sz="2400" b="1" dirty="0" smtClean="0"/>
              <a:t>stanovišť</a:t>
            </a:r>
            <a:r>
              <a:rPr lang="fr-BE" sz="2400" b="1" dirty="0" smtClean="0"/>
              <a:t> a </a:t>
            </a:r>
            <a:r>
              <a:rPr lang="fr-BE" sz="2400" b="1" dirty="0"/>
              <a:t>52% </a:t>
            </a:r>
            <a:r>
              <a:rPr lang="cs-CZ" sz="2400" b="1" dirty="0" smtClean="0"/>
              <a:t>druhů</a:t>
            </a:r>
            <a:r>
              <a:rPr lang="fr-BE" sz="2400" b="1" dirty="0" smtClean="0"/>
              <a:t> </a:t>
            </a:r>
            <a:r>
              <a:rPr lang="cs-CZ" sz="2400" dirty="0" smtClean="0"/>
              <a:t>zařazených do Evropských směrnic (Natura 2000)</a:t>
            </a:r>
            <a:endParaRPr lang="en-GB" sz="2400" dirty="0"/>
          </a:p>
        </p:txBody>
      </p:sp>
    </p:spTree>
  </p:cSld>
  <p:clrMapOvr>
    <a:masterClrMapping/>
  </p:clrMapOvr>
  <p:transition spd="slow">
    <p:cut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9750" y="188913"/>
            <a:ext cx="8353425" cy="719807"/>
          </a:xfrm>
        </p:spPr>
        <p:txBody>
          <a:bodyPr/>
          <a:lstStyle/>
          <a:p>
            <a:pPr algn="l"/>
            <a:r>
              <a:rPr lang="en-GB" sz="3600" b="1" dirty="0" smtClean="0"/>
              <a:t>EU 2010 biodiversity baseline</a:t>
            </a:r>
            <a:endParaRPr lang="en-GB" sz="3600" dirty="0" smtClean="0">
              <a:solidFill>
                <a:schemeClr val="tx1"/>
              </a:solidFill>
            </a:endParaRPr>
          </a:p>
        </p:txBody>
      </p:sp>
      <p:pic>
        <p:nvPicPr>
          <p:cNvPr id="24580" name="Picture 5"/>
          <p:cNvPicPr>
            <a:picLocks noChangeAspect="1" noChangeArrowheads="1"/>
          </p:cNvPicPr>
          <p:nvPr/>
        </p:nvPicPr>
        <p:blipFill>
          <a:blip r:embed="rId2" cstate="print"/>
          <a:srcRect/>
          <a:stretch>
            <a:fillRect/>
          </a:stretch>
        </p:blipFill>
        <p:spPr bwMode="auto">
          <a:xfrm>
            <a:off x="5076056" y="908720"/>
            <a:ext cx="4067944" cy="2448272"/>
          </a:xfrm>
          <a:prstGeom prst="rect">
            <a:avLst/>
          </a:prstGeom>
          <a:noFill/>
          <a:ln w="9525">
            <a:noFill/>
            <a:miter lim="800000"/>
            <a:headEnd/>
            <a:tailEnd/>
          </a:ln>
        </p:spPr>
      </p:pic>
      <p:pic>
        <p:nvPicPr>
          <p:cNvPr id="24581" name="Picture 6"/>
          <p:cNvPicPr>
            <a:picLocks noChangeAspect="1" noChangeArrowheads="1"/>
          </p:cNvPicPr>
          <p:nvPr/>
        </p:nvPicPr>
        <p:blipFill>
          <a:blip r:embed="rId3" cstate="print"/>
          <a:srcRect/>
          <a:stretch>
            <a:fillRect/>
          </a:stretch>
        </p:blipFill>
        <p:spPr bwMode="auto">
          <a:xfrm>
            <a:off x="4936663" y="4437112"/>
            <a:ext cx="4207337" cy="2420888"/>
          </a:xfrm>
          <a:prstGeom prst="rect">
            <a:avLst/>
          </a:prstGeom>
          <a:noFill/>
          <a:ln w="9525">
            <a:noFill/>
            <a:miter lim="800000"/>
            <a:headEnd/>
            <a:tailEnd/>
          </a:ln>
        </p:spPr>
      </p:pic>
      <p:pic>
        <p:nvPicPr>
          <p:cNvPr id="24582" name="Picture 7"/>
          <p:cNvPicPr>
            <a:picLocks noChangeAspect="1" noChangeArrowheads="1"/>
          </p:cNvPicPr>
          <p:nvPr/>
        </p:nvPicPr>
        <p:blipFill>
          <a:blip r:embed="rId4" cstate="print"/>
          <a:srcRect/>
          <a:stretch>
            <a:fillRect/>
          </a:stretch>
        </p:blipFill>
        <p:spPr bwMode="auto">
          <a:xfrm>
            <a:off x="0" y="4437112"/>
            <a:ext cx="4266776" cy="2160240"/>
          </a:xfrm>
          <a:prstGeom prst="rect">
            <a:avLst/>
          </a:prstGeom>
          <a:noFill/>
          <a:ln w="9525">
            <a:noFill/>
            <a:miter lim="800000"/>
            <a:headEnd/>
            <a:tailEnd/>
          </a:ln>
        </p:spPr>
      </p:pic>
      <p:pic>
        <p:nvPicPr>
          <p:cNvPr id="24583" name="Picture 8"/>
          <p:cNvPicPr>
            <a:picLocks noChangeAspect="1" noChangeArrowheads="1"/>
          </p:cNvPicPr>
          <p:nvPr/>
        </p:nvPicPr>
        <p:blipFill>
          <a:blip r:embed="rId5" cstate="print"/>
          <a:srcRect/>
          <a:stretch>
            <a:fillRect/>
          </a:stretch>
        </p:blipFill>
        <p:spPr bwMode="auto">
          <a:xfrm>
            <a:off x="0" y="836712"/>
            <a:ext cx="3995936" cy="2594837"/>
          </a:xfrm>
          <a:prstGeom prst="rect">
            <a:avLst/>
          </a:prstGeom>
          <a:noFill/>
          <a:ln w="9525">
            <a:noFill/>
            <a:miter lim="800000"/>
            <a:headEnd/>
            <a:tailEnd/>
          </a:ln>
        </p:spPr>
      </p:pic>
      <p:sp>
        <p:nvSpPr>
          <p:cNvPr id="13" name="TextovéPole 12"/>
          <p:cNvSpPr txBox="1"/>
          <p:nvPr/>
        </p:nvSpPr>
        <p:spPr>
          <a:xfrm>
            <a:off x="0" y="3501008"/>
            <a:ext cx="9144000" cy="830997"/>
          </a:xfrm>
          <a:prstGeom prst="rect">
            <a:avLst/>
          </a:prstGeom>
          <a:noFill/>
        </p:spPr>
        <p:txBody>
          <a:bodyPr wrap="square" rtlCol="0">
            <a:spAutoFit/>
          </a:bodyPr>
          <a:lstStyle/>
          <a:p>
            <a:r>
              <a:rPr lang="cs-CZ" sz="2400" b="1" dirty="0" smtClean="0"/>
              <a:t>FRAGMENTACE			    ZTRÁTA STANOVIŠŤ	          ZNEČIŠTĚNÍ				    NADMĚRNÁ EXPLOATACE</a:t>
            </a:r>
            <a:endParaRPr lang="cs-CZ" sz="2400" b="1" dirty="0"/>
          </a:p>
        </p:txBody>
      </p:sp>
      <p:sp>
        <p:nvSpPr>
          <p:cNvPr id="14" name="Obdélník 13"/>
          <p:cNvSpPr/>
          <p:nvPr/>
        </p:nvSpPr>
        <p:spPr>
          <a:xfrm>
            <a:off x="4211960" y="6597352"/>
            <a:ext cx="4932040" cy="260648"/>
          </a:xfrm>
          <a:prstGeom prst="rect">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p:cNvSpPr/>
          <p:nvPr/>
        </p:nvSpPr>
        <p:spPr>
          <a:xfrm>
            <a:off x="4644008" y="4293096"/>
            <a:ext cx="360040" cy="2304256"/>
          </a:xfrm>
          <a:prstGeom prst="rect">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spd="slow">
    <p:cut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1520" y="115888"/>
            <a:ext cx="8914705" cy="836612"/>
          </a:xfrm>
        </p:spPr>
        <p:txBody>
          <a:bodyPr/>
          <a:lstStyle/>
          <a:p>
            <a:pPr algn="l"/>
            <a:r>
              <a:rPr lang="cs-CZ" sz="3600" b="1" dirty="0" smtClean="0"/>
              <a:t>Stav ekosystémů: </a:t>
            </a:r>
            <a:r>
              <a:rPr lang="cs-CZ" sz="2800" b="1" dirty="0" smtClean="0"/>
              <a:t/>
            </a:r>
            <a:br>
              <a:rPr lang="cs-CZ" sz="2800" b="1" dirty="0" smtClean="0"/>
            </a:br>
            <a:r>
              <a:rPr lang="cs-CZ" sz="2800" b="1" dirty="0" smtClean="0"/>
              <a:t>pokles biodiverzity často snižuje jejich produktivitu.</a:t>
            </a:r>
            <a:endParaRPr lang="en-GB" sz="2800" b="1" dirty="0" smtClean="0"/>
          </a:p>
        </p:txBody>
      </p:sp>
      <p:pic>
        <p:nvPicPr>
          <p:cNvPr id="16387" name="Picture 3" descr="Ecosystems services RUBICODE1"/>
          <p:cNvPicPr>
            <a:picLocks noChangeAspect="1" noChangeArrowheads="1"/>
          </p:cNvPicPr>
          <p:nvPr/>
        </p:nvPicPr>
        <p:blipFill>
          <a:blip r:embed="rId2" cstate="print"/>
          <a:srcRect/>
          <a:stretch>
            <a:fillRect/>
          </a:stretch>
        </p:blipFill>
        <p:spPr bwMode="auto">
          <a:xfrm>
            <a:off x="179512" y="1052736"/>
            <a:ext cx="7488832" cy="5112568"/>
          </a:xfrm>
          <a:prstGeom prst="rect">
            <a:avLst/>
          </a:prstGeom>
          <a:noFill/>
          <a:ln w="9525">
            <a:noFill/>
            <a:miter lim="800000"/>
            <a:headEnd/>
            <a:tailEnd/>
          </a:ln>
        </p:spPr>
      </p:pic>
      <p:pic>
        <p:nvPicPr>
          <p:cNvPr id="16388" name="Picture 4" descr="Ecosystems services RUBICODE2"/>
          <p:cNvPicPr>
            <a:picLocks noChangeAspect="1" noChangeArrowheads="1"/>
          </p:cNvPicPr>
          <p:nvPr/>
        </p:nvPicPr>
        <p:blipFill>
          <a:blip r:embed="rId3" cstate="print"/>
          <a:srcRect/>
          <a:stretch>
            <a:fillRect/>
          </a:stretch>
        </p:blipFill>
        <p:spPr bwMode="auto">
          <a:xfrm>
            <a:off x="7380287" y="4989512"/>
            <a:ext cx="1763713" cy="1868488"/>
          </a:xfrm>
          <a:prstGeom prst="rect">
            <a:avLst/>
          </a:prstGeom>
          <a:noFill/>
          <a:ln w="9525">
            <a:noFill/>
            <a:miter lim="800000"/>
            <a:headEnd/>
            <a:tailEnd/>
          </a:ln>
        </p:spPr>
      </p:pic>
    </p:spTree>
  </p:cSld>
  <p:clrMapOvr>
    <a:masterClrMapping/>
  </p:clrMapOvr>
  <p:transition spd="slow">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fontScale="90000"/>
          </a:bodyPr>
          <a:lstStyle/>
          <a:p>
            <a:pPr algn="l" fontAlgn="auto">
              <a:spcAft>
                <a:spcPts val="0"/>
              </a:spcAft>
              <a:defRPr/>
            </a:pPr>
            <a:r>
              <a:rPr lang="cs-CZ" dirty="0" smtClean="0"/>
              <a:t>Environmentální politika – základy (3)</a:t>
            </a:r>
          </a:p>
        </p:txBody>
      </p:sp>
      <p:sp>
        <p:nvSpPr>
          <p:cNvPr id="6147" name="Zástupný symbol pro obsah 2"/>
          <p:cNvSpPr>
            <a:spLocks noGrp="1"/>
          </p:cNvSpPr>
          <p:nvPr>
            <p:ph idx="1"/>
          </p:nvPr>
        </p:nvSpPr>
        <p:spPr>
          <a:xfrm>
            <a:off x="142875" y="1571625"/>
            <a:ext cx="8858250" cy="4929188"/>
          </a:xfrm>
        </p:spPr>
        <p:txBody>
          <a:bodyPr/>
          <a:lstStyle/>
          <a:p>
            <a:pPr>
              <a:buFont typeface="Arial" charset="0"/>
              <a:buNone/>
            </a:pPr>
            <a:r>
              <a:rPr lang="cs-CZ" sz="4000" i="1" smtClean="0"/>
              <a:t>K čemu to je?</a:t>
            </a:r>
          </a:p>
          <a:p>
            <a:pPr>
              <a:buFont typeface="Arial" charset="0"/>
              <a:buNone/>
            </a:pPr>
            <a:r>
              <a:rPr lang="cs-CZ" sz="3600" b="1" smtClean="0"/>
              <a:t>Je to nástroj k dosahování předem nebo průběžně stanovených cílů v oblasti životního prostředí, obvykle definovaných:</a:t>
            </a:r>
          </a:p>
          <a:p>
            <a:pPr lvl="1"/>
            <a:r>
              <a:rPr lang="cs-CZ" b="1" smtClean="0"/>
              <a:t>náhlou potřebou, nutností ad hoc (povodně…)</a:t>
            </a:r>
          </a:p>
          <a:p>
            <a:pPr lvl="1"/>
            <a:r>
              <a:rPr lang="cs-CZ" b="1" smtClean="0"/>
              <a:t>společenskou objednávkou ( středně- a dlouhodobou širší, obecnou potřebou)</a:t>
            </a:r>
          </a:p>
          <a:p>
            <a:pPr lvl="1"/>
            <a:r>
              <a:rPr lang="cs-CZ" b="1" smtClean="0"/>
              <a:t>preferencemi demokratické většiny (volebním programem vítězných stran apod.)</a:t>
            </a:r>
          </a:p>
          <a:p>
            <a:pPr lvl="1"/>
            <a:endParaRPr lang="cs-CZ" b="1" smtClean="0"/>
          </a:p>
          <a:p>
            <a:pPr lvl="1"/>
            <a:endParaRPr lang="cs-CZ" b="1" smtClean="0"/>
          </a:p>
        </p:txBody>
      </p:sp>
    </p:spTree>
  </p:cSld>
  <p:clrMapOvr>
    <a:masterClrMapping/>
  </p:clrMapOvr>
  <p:transition spd="slow">
    <p:cut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idx="4294967295"/>
          </p:nvPr>
        </p:nvSpPr>
        <p:spPr>
          <a:xfrm>
            <a:off x="179388" y="244475"/>
            <a:ext cx="8662987" cy="736600"/>
          </a:xfrm>
          <a:noFill/>
        </p:spPr>
        <p:txBody>
          <a:bodyPr/>
          <a:lstStyle/>
          <a:p>
            <a:pPr algn="l"/>
            <a:r>
              <a:rPr lang="cs-CZ" sz="3600" b="1" dirty="0" smtClean="0"/>
              <a:t>Ekonomie ekosystémů a biodiverzity: </a:t>
            </a:r>
            <a:r>
              <a:rPr lang="fr-BE" sz="3600" b="1" dirty="0" smtClean="0"/>
              <a:t>TEEB</a:t>
            </a:r>
            <a:endParaRPr lang="en-GB" sz="3600" b="1" dirty="0" smtClean="0"/>
          </a:p>
        </p:txBody>
      </p:sp>
      <p:sp>
        <p:nvSpPr>
          <p:cNvPr id="17411" name="Rectangle 3"/>
          <p:cNvSpPr>
            <a:spLocks noGrp="1" noRot="1" noChangeArrowheads="1"/>
          </p:cNvSpPr>
          <p:nvPr>
            <p:ph type="body" idx="4294967295"/>
          </p:nvPr>
        </p:nvSpPr>
        <p:spPr>
          <a:xfrm>
            <a:off x="4427984" y="1340768"/>
            <a:ext cx="4536504" cy="5472782"/>
          </a:xfrm>
          <a:noFill/>
        </p:spPr>
        <p:txBody>
          <a:bodyPr/>
          <a:lstStyle/>
          <a:p>
            <a:pPr>
              <a:lnSpc>
                <a:spcPct val="80000"/>
              </a:lnSpc>
              <a:buFont typeface="Wingdings" pitchFamily="2" charset="2"/>
              <a:buNone/>
            </a:pPr>
            <a:r>
              <a:rPr lang="cs-CZ" sz="2800" dirty="0" smtClean="0">
                <a:solidFill>
                  <a:srgbClr val="FF0000"/>
                </a:solidFill>
              </a:rPr>
              <a:t>Základní přístup </a:t>
            </a:r>
            <a:r>
              <a:rPr lang="fr-BE" sz="2800" dirty="0" smtClean="0">
                <a:solidFill>
                  <a:srgbClr val="FF0000"/>
                </a:solidFill>
              </a:rPr>
              <a:t>TEEB :</a:t>
            </a:r>
            <a:endParaRPr lang="cs-CZ" sz="2800" dirty="0" smtClean="0">
              <a:solidFill>
                <a:srgbClr val="FF0000"/>
              </a:solidFill>
            </a:endParaRPr>
          </a:p>
          <a:p>
            <a:pPr>
              <a:lnSpc>
                <a:spcPct val="80000"/>
              </a:lnSpc>
              <a:buFont typeface="Wingdings" pitchFamily="2" charset="2"/>
              <a:buNone/>
            </a:pPr>
            <a:endParaRPr lang="fr-BE" sz="1400" dirty="0" smtClean="0">
              <a:solidFill>
                <a:srgbClr val="FF0000"/>
              </a:solidFill>
            </a:endParaRPr>
          </a:p>
          <a:p>
            <a:pPr lvl="1">
              <a:lnSpc>
                <a:spcPct val="80000"/>
              </a:lnSpc>
            </a:pPr>
            <a:r>
              <a:rPr lang="cs-CZ" dirty="0" smtClean="0"/>
              <a:t>Cíl: udělat přírodu ekonomicky „viditelnou“</a:t>
            </a:r>
            <a:endParaRPr lang="en-GB" dirty="0" smtClean="0"/>
          </a:p>
          <a:p>
            <a:pPr lvl="1">
              <a:lnSpc>
                <a:spcPct val="80000"/>
              </a:lnSpc>
            </a:pPr>
            <a:r>
              <a:rPr lang="cs-CZ" dirty="0" smtClean="0"/>
              <a:t>Hlavní přístup: hodnotu přírody</a:t>
            </a:r>
          </a:p>
          <a:p>
            <a:pPr lvl="2">
              <a:lnSpc>
                <a:spcPct val="80000"/>
              </a:lnSpc>
            </a:pPr>
            <a:r>
              <a:rPr lang="cs-CZ" dirty="0" smtClean="0"/>
              <a:t>rozpoznat (</a:t>
            </a:r>
            <a:r>
              <a:rPr lang="cs-CZ" dirty="0" err="1" smtClean="0"/>
              <a:t>recognize</a:t>
            </a:r>
            <a:r>
              <a:rPr lang="cs-CZ" dirty="0" smtClean="0"/>
              <a:t>)</a:t>
            </a:r>
          </a:p>
          <a:p>
            <a:pPr lvl="2">
              <a:lnSpc>
                <a:spcPct val="80000"/>
              </a:lnSpc>
            </a:pPr>
            <a:r>
              <a:rPr lang="cs-CZ" dirty="0" smtClean="0"/>
              <a:t>doložit (</a:t>
            </a:r>
            <a:r>
              <a:rPr lang="cs-CZ" dirty="0" err="1" smtClean="0"/>
              <a:t>demonstrate</a:t>
            </a:r>
            <a:r>
              <a:rPr lang="cs-CZ" dirty="0" smtClean="0"/>
              <a:t>)</a:t>
            </a:r>
          </a:p>
          <a:p>
            <a:pPr lvl="2">
              <a:lnSpc>
                <a:spcPct val="80000"/>
              </a:lnSpc>
            </a:pPr>
            <a:r>
              <a:rPr lang="cs-CZ" dirty="0" smtClean="0"/>
              <a:t>Podchytit (</a:t>
            </a:r>
            <a:r>
              <a:rPr lang="cs-CZ" dirty="0" err="1" smtClean="0"/>
              <a:t>capture</a:t>
            </a:r>
            <a:r>
              <a:rPr lang="cs-CZ" dirty="0" smtClean="0"/>
              <a:t>)</a:t>
            </a:r>
          </a:p>
          <a:p>
            <a:pPr lvl="1">
              <a:lnSpc>
                <a:spcPct val="80000"/>
              </a:lnSpc>
            </a:pPr>
            <a:r>
              <a:rPr lang="cs-CZ" dirty="0" smtClean="0"/>
              <a:t>Řada podkladů, návodů a odborných publikací k TEEB na adrese:</a:t>
            </a:r>
          </a:p>
          <a:p>
            <a:pPr lvl="1">
              <a:lnSpc>
                <a:spcPct val="80000"/>
              </a:lnSpc>
            </a:pPr>
            <a:r>
              <a:rPr lang="cs-CZ" dirty="0" smtClean="0">
                <a:solidFill>
                  <a:schemeClr val="accent2">
                    <a:lumMod val="75000"/>
                  </a:schemeClr>
                </a:solidFill>
              </a:rPr>
              <a:t>www.</a:t>
            </a:r>
            <a:r>
              <a:rPr lang="cs-CZ" dirty="0" err="1" smtClean="0">
                <a:solidFill>
                  <a:schemeClr val="accent2">
                    <a:lumMod val="75000"/>
                  </a:schemeClr>
                </a:solidFill>
              </a:rPr>
              <a:t>teebweb.org</a:t>
            </a:r>
            <a:endParaRPr lang="en-GB" dirty="0" smtClean="0">
              <a:solidFill>
                <a:schemeClr val="accent2">
                  <a:lumMod val="75000"/>
                </a:schemeClr>
              </a:solidFill>
            </a:endParaRPr>
          </a:p>
        </p:txBody>
      </p:sp>
      <p:pic>
        <p:nvPicPr>
          <p:cNvPr id="17412" name="Picture 9" descr="C:\Users\georgina.langdale\AppData\Local\Microsoft\Windows\Temporary Internet Files\Content.Outlook\YE1GNTS3\TEEB_COVER.jpg"/>
          <p:cNvPicPr>
            <a:picLocks noChangeAspect="1" noChangeArrowheads="1"/>
          </p:cNvPicPr>
          <p:nvPr/>
        </p:nvPicPr>
        <p:blipFill>
          <a:blip r:embed="rId3" cstate="print"/>
          <a:srcRect/>
          <a:stretch>
            <a:fillRect/>
          </a:stretch>
        </p:blipFill>
        <p:spPr bwMode="auto">
          <a:xfrm>
            <a:off x="223838" y="1484313"/>
            <a:ext cx="3719512" cy="5184775"/>
          </a:xfrm>
          <a:prstGeom prst="rect">
            <a:avLst/>
          </a:prstGeom>
          <a:noFill/>
          <a:ln w="9525">
            <a:noFill/>
            <a:miter lim="800000"/>
            <a:headEnd/>
            <a:tailEnd/>
          </a:ln>
        </p:spPr>
      </p:pic>
    </p:spTree>
  </p:cSld>
  <p:clrMapOvr>
    <a:masterClrMapping/>
  </p:clrMapOvr>
  <p:transition spd="slow">
    <p:cut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idx="4294967295"/>
          </p:nvPr>
        </p:nvSpPr>
        <p:spPr>
          <a:xfrm>
            <a:off x="179388" y="244475"/>
            <a:ext cx="8662987" cy="736600"/>
          </a:xfrm>
          <a:noFill/>
        </p:spPr>
        <p:txBody>
          <a:bodyPr/>
          <a:lstStyle/>
          <a:p>
            <a:pPr algn="l"/>
            <a:r>
              <a:rPr lang="cs-CZ" sz="3600" b="1" dirty="0" smtClean="0"/>
              <a:t>Ekonomie ekosystémů a biodiverzity: </a:t>
            </a:r>
            <a:r>
              <a:rPr lang="fr-BE" sz="3600" b="1" dirty="0" smtClean="0"/>
              <a:t>TEEB</a:t>
            </a:r>
            <a:endParaRPr lang="en-GB" sz="3600" b="1" dirty="0" smtClean="0"/>
          </a:p>
        </p:txBody>
      </p:sp>
      <p:sp>
        <p:nvSpPr>
          <p:cNvPr id="17411" name="Rectangle 3"/>
          <p:cNvSpPr>
            <a:spLocks noGrp="1" noRot="1" noChangeArrowheads="1"/>
          </p:cNvSpPr>
          <p:nvPr>
            <p:ph type="body" idx="4294967295"/>
          </p:nvPr>
        </p:nvSpPr>
        <p:spPr>
          <a:xfrm>
            <a:off x="4427984" y="1340768"/>
            <a:ext cx="4536504" cy="5472782"/>
          </a:xfrm>
          <a:noFill/>
        </p:spPr>
        <p:txBody>
          <a:bodyPr/>
          <a:lstStyle/>
          <a:p>
            <a:pPr>
              <a:lnSpc>
                <a:spcPct val="80000"/>
              </a:lnSpc>
              <a:buFont typeface="Wingdings" pitchFamily="2" charset="2"/>
              <a:buNone/>
            </a:pPr>
            <a:r>
              <a:rPr lang="fr-BE" sz="2800" dirty="0" smtClean="0">
                <a:solidFill>
                  <a:srgbClr val="FF0000"/>
                </a:solidFill>
              </a:rPr>
              <a:t>TEEB D1 </a:t>
            </a:r>
            <a:r>
              <a:rPr lang="cs-CZ" sz="2800" dirty="0" smtClean="0">
                <a:solidFill>
                  <a:srgbClr val="FF0000"/>
                </a:solidFill>
              </a:rPr>
              <a:t>hlavní výstupy</a:t>
            </a:r>
            <a:r>
              <a:rPr lang="fr-BE" sz="2800" dirty="0" smtClean="0">
                <a:solidFill>
                  <a:srgbClr val="FF0000"/>
                </a:solidFill>
              </a:rPr>
              <a:t>:</a:t>
            </a:r>
            <a:endParaRPr lang="cs-CZ" sz="2800" dirty="0" smtClean="0">
              <a:solidFill>
                <a:srgbClr val="FF0000"/>
              </a:solidFill>
            </a:endParaRPr>
          </a:p>
          <a:p>
            <a:pPr>
              <a:lnSpc>
                <a:spcPct val="80000"/>
              </a:lnSpc>
              <a:buFont typeface="Wingdings" pitchFamily="2" charset="2"/>
              <a:buNone/>
            </a:pPr>
            <a:endParaRPr lang="fr-BE" sz="1400" dirty="0" smtClean="0">
              <a:solidFill>
                <a:srgbClr val="FF0000"/>
              </a:solidFill>
            </a:endParaRPr>
          </a:p>
          <a:p>
            <a:pPr lvl="1">
              <a:lnSpc>
                <a:spcPct val="80000"/>
              </a:lnSpc>
            </a:pPr>
            <a:r>
              <a:rPr lang="cs-CZ" sz="2200" dirty="0" smtClean="0"/>
              <a:t>Přehlížíme </a:t>
            </a:r>
            <a:r>
              <a:rPr lang="cs-CZ" sz="2200" dirty="0" err="1" smtClean="0"/>
              <a:t>benefity</a:t>
            </a:r>
            <a:r>
              <a:rPr lang="cs-CZ" sz="2200" dirty="0" smtClean="0"/>
              <a:t> které příroda poskytuje zdarma, poznání jejich hodnoty ale umožní lepší rozhodování</a:t>
            </a:r>
            <a:endParaRPr lang="en-GB" sz="2200" dirty="0" smtClean="0"/>
          </a:p>
          <a:p>
            <a:pPr lvl="1">
              <a:lnSpc>
                <a:spcPct val="80000"/>
              </a:lnSpc>
            </a:pPr>
            <a:r>
              <a:rPr lang="cs-CZ" sz="2200" dirty="0" smtClean="0"/>
              <a:t>Potřebujeme měřit náš přírodní kapitál (nelze řídit co neměříme)</a:t>
            </a:r>
            <a:r>
              <a:rPr lang="en-GB" sz="2200" dirty="0" smtClean="0"/>
              <a:t> </a:t>
            </a:r>
          </a:p>
          <a:p>
            <a:pPr lvl="1">
              <a:lnSpc>
                <a:spcPct val="80000"/>
              </a:lnSpc>
            </a:pPr>
            <a:r>
              <a:rPr lang="cs-CZ" sz="2200" dirty="0" smtClean="0"/>
              <a:t>Příležitosti investovat do přírodního kapitálu</a:t>
            </a:r>
            <a:endParaRPr lang="en-GB" sz="2200" dirty="0" smtClean="0"/>
          </a:p>
          <a:p>
            <a:pPr lvl="1">
              <a:lnSpc>
                <a:spcPct val="80000"/>
              </a:lnSpc>
            </a:pPr>
            <a:r>
              <a:rPr lang="cs-CZ" sz="2200" dirty="0" smtClean="0"/>
              <a:t>Existuje široká škála nástrojů jak tyto hodnoty integrovat do rozhodování: platby za ES</a:t>
            </a:r>
            <a:r>
              <a:rPr lang="en-GB" sz="2200" dirty="0" smtClean="0"/>
              <a:t>,</a:t>
            </a:r>
            <a:r>
              <a:rPr lang="cs-CZ" sz="2200" dirty="0" smtClean="0"/>
              <a:t>vytvoření trhu</a:t>
            </a:r>
            <a:r>
              <a:rPr lang="en-GB" sz="2200" dirty="0" smtClean="0"/>
              <a:t>, reform</a:t>
            </a:r>
            <a:r>
              <a:rPr lang="cs-CZ" sz="2200" dirty="0" smtClean="0"/>
              <a:t>a škodlivých subvencí</a:t>
            </a:r>
            <a:r>
              <a:rPr lang="en-GB" sz="2200" dirty="0" smtClean="0"/>
              <a:t>, </a:t>
            </a:r>
            <a:r>
              <a:rPr lang="cs-CZ" sz="2200" dirty="0" smtClean="0"/>
              <a:t>oceňování</a:t>
            </a:r>
            <a:endParaRPr lang="en-GB" sz="2200" dirty="0" smtClean="0"/>
          </a:p>
          <a:p>
            <a:pPr lvl="1">
              <a:lnSpc>
                <a:spcPct val="80000"/>
              </a:lnSpc>
            </a:pPr>
            <a:r>
              <a:rPr lang="en-GB" sz="2200" dirty="0" smtClean="0"/>
              <a:t>Benefit</a:t>
            </a:r>
            <a:r>
              <a:rPr lang="cs-CZ" sz="2200" dirty="0" smtClean="0"/>
              <a:t>y</a:t>
            </a:r>
            <a:r>
              <a:rPr lang="en-GB" sz="2200" dirty="0" smtClean="0"/>
              <a:t> </a:t>
            </a:r>
            <a:r>
              <a:rPr lang="cs-CZ" sz="2200" dirty="0" smtClean="0"/>
              <a:t>plynoucí z chráněných území</a:t>
            </a:r>
            <a:endParaRPr lang="en-GB" sz="2200" dirty="0" smtClean="0"/>
          </a:p>
        </p:txBody>
      </p:sp>
      <p:pic>
        <p:nvPicPr>
          <p:cNvPr id="17412" name="Picture 9" descr="C:\Users\georgina.langdale\AppData\Local\Microsoft\Windows\Temporary Internet Files\Content.Outlook\YE1GNTS3\TEEB_COVER.jpg"/>
          <p:cNvPicPr>
            <a:picLocks noChangeAspect="1" noChangeArrowheads="1"/>
          </p:cNvPicPr>
          <p:nvPr/>
        </p:nvPicPr>
        <p:blipFill>
          <a:blip r:embed="rId3" cstate="print"/>
          <a:srcRect/>
          <a:stretch>
            <a:fillRect/>
          </a:stretch>
        </p:blipFill>
        <p:spPr bwMode="auto">
          <a:xfrm>
            <a:off x="223838" y="1484313"/>
            <a:ext cx="3719512" cy="5184775"/>
          </a:xfrm>
          <a:prstGeom prst="rect">
            <a:avLst/>
          </a:prstGeom>
          <a:noFill/>
          <a:ln w="9525">
            <a:noFill/>
            <a:miter lim="800000"/>
            <a:headEnd/>
            <a:tailEnd/>
          </a:ln>
        </p:spPr>
      </p:pic>
      <p:sp>
        <p:nvSpPr>
          <p:cNvPr id="17413" name="AutoShape 5"/>
          <p:cNvSpPr>
            <a:spLocks noChangeArrowheads="1"/>
          </p:cNvSpPr>
          <p:nvPr/>
        </p:nvSpPr>
        <p:spPr bwMode="auto">
          <a:xfrm>
            <a:off x="4211638" y="2133600"/>
            <a:ext cx="647700" cy="71264"/>
          </a:xfrm>
          <a:prstGeom prst="rightArrow">
            <a:avLst>
              <a:gd name="adj1" fmla="val 50000"/>
              <a:gd name="adj2" fmla="val 226665"/>
            </a:avLst>
          </a:prstGeom>
          <a:solidFill>
            <a:schemeClr val="accent1"/>
          </a:solidFill>
          <a:ln w="9525">
            <a:solidFill>
              <a:schemeClr val="tx1"/>
            </a:solidFill>
            <a:miter lim="800000"/>
            <a:headEnd/>
            <a:tailEnd/>
          </a:ln>
        </p:spPr>
        <p:txBody>
          <a:bodyPr wrap="none" anchor="ctr"/>
          <a:lstStyle/>
          <a:p>
            <a:endParaRPr lang="fr-FR"/>
          </a:p>
        </p:txBody>
      </p:sp>
      <p:sp>
        <p:nvSpPr>
          <p:cNvPr id="17414" name="AutoShape 6"/>
          <p:cNvSpPr>
            <a:spLocks noChangeArrowheads="1"/>
          </p:cNvSpPr>
          <p:nvPr/>
        </p:nvSpPr>
        <p:spPr bwMode="auto">
          <a:xfrm>
            <a:off x="4211638" y="3141663"/>
            <a:ext cx="647700" cy="71437"/>
          </a:xfrm>
          <a:prstGeom prst="rightArrow">
            <a:avLst>
              <a:gd name="adj1" fmla="val 50000"/>
              <a:gd name="adj2" fmla="val 226668"/>
            </a:avLst>
          </a:prstGeom>
          <a:solidFill>
            <a:schemeClr val="accent1"/>
          </a:solidFill>
          <a:ln w="9525">
            <a:solidFill>
              <a:schemeClr val="tx1"/>
            </a:solidFill>
            <a:miter lim="800000"/>
            <a:headEnd/>
            <a:tailEnd/>
          </a:ln>
        </p:spPr>
        <p:txBody>
          <a:bodyPr wrap="none" anchor="ctr"/>
          <a:lstStyle/>
          <a:p>
            <a:endParaRPr lang="fr-FR"/>
          </a:p>
        </p:txBody>
      </p:sp>
      <p:sp>
        <p:nvSpPr>
          <p:cNvPr id="17415" name="AutoShape 7"/>
          <p:cNvSpPr>
            <a:spLocks noChangeArrowheads="1"/>
          </p:cNvSpPr>
          <p:nvPr/>
        </p:nvSpPr>
        <p:spPr bwMode="auto">
          <a:xfrm>
            <a:off x="4211638" y="4437063"/>
            <a:ext cx="647700" cy="71437"/>
          </a:xfrm>
          <a:prstGeom prst="rightArrow">
            <a:avLst>
              <a:gd name="adj1" fmla="val 50000"/>
              <a:gd name="adj2" fmla="val 226668"/>
            </a:avLst>
          </a:prstGeom>
          <a:solidFill>
            <a:schemeClr val="accent1"/>
          </a:solidFill>
          <a:ln w="9525">
            <a:solidFill>
              <a:schemeClr val="tx1"/>
            </a:solidFill>
            <a:miter lim="800000"/>
            <a:headEnd/>
            <a:tailEnd/>
          </a:ln>
        </p:spPr>
        <p:txBody>
          <a:bodyPr wrap="none" anchor="ctr"/>
          <a:lstStyle/>
          <a:p>
            <a:endParaRPr lang="fr-FR"/>
          </a:p>
        </p:txBody>
      </p:sp>
      <p:sp>
        <p:nvSpPr>
          <p:cNvPr id="17416" name="AutoShape 8"/>
          <p:cNvSpPr>
            <a:spLocks noChangeArrowheads="1"/>
          </p:cNvSpPr>
          <p:nvPr/>
        </p:nvSpPr>
        <p:spPr bwMode="auto">
          <a:xfrm>
            <a:off x="4211638" y="5589588"/>
            <a:ext cx="647700" cy="71437"/>
          </a:xfrm>
          <a:prstGeom prst="rightArrow">
            <a:avLst>
              <a:gd name="adj1" fmla="val 50000"/>
              <a:gd name="adj2" fmla="val 226668"/>
            </a:avLst>
          </a:prstGeom>
          <a:solidFill>
            <a:schemeClr val="accent1"/>
          </a:solidFill>
          <a:ln w="9525">
            <a:solidFill>
              <a:schemeClr val="tx1"/>
            </a:solidFill>
            <a:miter lim="800000"/>
            <a:headEnd/>
            <a:tailEnd/>
          </a:ln>
        </p:spPr>
        <p:txBody>
          <a:bodyPr wrap="none" anchor="ctr"/>
          <a:lstStyle/>
          <a:p>
            <a:endParaRPr lang="fr-FR"/>
          </a:p>
        </p:txBody>
      </p:sp>
    </p:spTree>
  </p:cSld>
  <p:clrMapOvr>
    <a:masterClrMapping/>
  </p:clrMapOvr>
  <p:transition spd="slow">
    <p:cut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19" name="AutoShape 39"/>
          <p:cNvSpPr>
            <a:spLocks noChangeArrowheads="1"/>
          </p:cNvSpPr>
          <p:nvPr/>
        </p:nvSpPr>
        <p:spPr bwMode="auto">
          <a:xfrm rot="-5400000">
            <a:off x="4500563" y="1628775"/>
            <a:ext cx="3959225" cy="4968875"/>
          </a:xfrm>
          <a:prstGeom prst="rtTriangle">
            <a:avLst/>
          </a:prstGeom>
          <a:solidFill>
            <a:srgbClr val="CCFFFF">
              <a:alpha val="59999"/>
            </a:srgbClr>
          </a:solidFill>
          <a:ln w="38100">
            <a:solidFill>
              <a:srgbClr val="000000"/>
            </a:solidFill>
            <a:miter lim="800000"/>
            <a:headEnd/>
            <a:tailEnd/>
          </a:ln>
        </p:spPr>
        <p:txBody>
          <a:bodyPr wrap="none" anchor="ctr"/>
          <a:lstStyle/>
          <a:p>
            <a:endParaRPr lang="cs-CZ"/>
          </a:p>
        </p:txBody>
      </p:sp>
      <p:sp>
        <p:nvSpPr>
          <p:cNvPr id="18435" name="Rectangle 28"/>
          <p:cNvSpPr>
            <a:spLocks noChangeArrowheads="1"/>
          </p:cNvSpPr>
          <p:nvPr/>
        </p:nvSpPr>
        <p:spPr bwMode="auto">
          <a:xfrm>
            <a:off x="4427538" y="3284538"/>
            <a:ext cx="2303462" cy="1079500"/>
          </a:xfrm>
          <a:prstGeom prst="rect">
            <a:avLst/>
          </a:prstGeom>
          <a:solidFill>
            <a:srgbClr val="FFCC00"/>
          </a:solidFill>
          <a:ln w="9525">
            <a:solidFill>
              <a:schemeClr val="tx1"/>
            </a:solidFill>
            <a:miter lim="800000"/>
            <a:headEnd/>
            <a:tailEnd/>
          </a:ln>
        </p:spPr>
        <p:txBody>
          <a:bodyPr wrap="none" anchor="ctr"/>
          <a:lstStyle/>
          <a:p>
            <a:r>
              <a:rPr lang="en-GB" sz="2000" dirty="0" smtClean="0">
                <a:solidFill>
                  <a:srgbClr val="FF0000"/>
                </a:solidFill>
              </a:rPr>
              <a:t>E</a:t>
            </a:r>
            <a:r>
              <a:rPr lang="cs-CZ" sz="2000" dirty="0" smtClean="0">
                <a:solidFill>
                  <a:srgbClr val="FF0000"/>
                </a:solidFill>
              </a:rPr>
              <a:t>K</a:t>
            </a:r>
            <a:r>
              <a:rPr lang="en-GB" sz="2000" dirty="0" smtClean="0">
                <a:solidFill>
                  <a:srgbClr val="FF0000"/>
                </a:solidFill>
              </a:rPr>
              <a:t>O</a:t>
            </a:r>
            <a:r>
              <a:rPr lang="cs-CZ" sz="2000" dirty="0" smtClean="0">
                <a:solidFill>
                  <a:srgbClr val="FF0000"/>
                </a:solidFill>
              </a:rPr>
              <a:t>SYSTÉMOVÉ</a:t>
            </a:r>
            <a:r>
              <a:rPr lang="en-GB" sz="2000" dirty="0" smtClean="0">
                <a:solidFill>
                  <a:srgbClr val="FF0000"/>
                </a:solidFill>
              </a:rPr>
              <a:t> </a:t>
            </a:r>
            <a:endParaRPr lang="en-GB" sz="2000" dirty="0">
              <a:solidFill>
                <a:srgbClr val="FF0000"/>
              </a:solidFill>
            </a:endParaRPr>
          </a:p>
          <a:p>
            <a:r>
              <a:rPr lang="cs-CZ" sz="2000" dirty="0" smtClean="0">
                <a:solidFill>
                  <a:srgbClr val="FF0000"/>
                </a:solidFill>
              </a:rPr>
              <a:t>SLUŽBY</a:t>
            </a:r>
            <a:endParaRPr lang="en-GB" sz="2000" dirty="0">
              <a:solidFill>
                <a:srgbClr val="FF0000"/>
              </a:solidFill>
            </a:endParaRPr>
          </a:p>
          <a:p>
            <a:r>
              <a:rPr lang="cs-CZ" sz="2000" dirty="0" smtClean="0">
                <a:solidFill>
                  <a:srgbClr val="FF0000"/>
                </a:solidFill>
              </a:rPr>
              <a:t>ZDARMA</a:t>
            </a:r>
            <a:endParaRPr lang="en-GB" sz="2000" dirty="0">
              <a:solidFill>
                <a:srgbClr val="FF0000"/>
              </a:solidFill>
            </a:endParaRPr>
          </a:p>
        </p:txBody>
      </p:sp>
      <p:sp>
        <p:nvSpPr>
          <p:cNvPr id="46103" name="Rectangle 23"/>
          <p:cNvSpPr>
            <a:spLocks noGrp="1" noRot="1" noChangeArrowheads="1"/>
          </p:cNvSpPr>
          <p:nvPr>
            <p:ph type="title" idx="4294967295"/>
          </p:nvPr>
        </p:nvSpPr>
        <p:spPr>
          <a:xfrm>
            <a:off x="457200" y="244475"/>
            <a:ext cx="8385175" cy="1096963"/>
          </a:xfrm>
        </p:spPr>
        <p:txBody>
          <a:bodyPr>
            <a:normAutofit fontScale="90000"/>
          </a:bodyPr>
          <a:lstStyle/>
          <a:p>
            <a:pPr algn="l">
              <a:defRPr/>
            </a:pPr>
            <a:r>
              <a:rPr lang="cs-CZ" sz="4000" b="1" dirty="0" smtClean="0"/>
              <a:t>Politiky, přírodní kapitál a ekosystémové služby – vztah k ekonomii</a:t>
            </a:r>
            <a:endParaRPr lang="en-GB" sz="4000" b="1" dirty="0" smtClean="0"/>
          </a:p>
        </p:txBody>
      </p:sp>
      <p:sp>
        <p:nvSpPr>
          <p:cNvPr id="18437" name="Oval 24"/>
          <p:cNvSpPr>
            <a:spLocks noChangeArrowheads="1"/>
          </p:cNvSpPr>
          <p:nvPr/>
        </p:nvSpPr>
        <p:spPr bwMode="auto">
          <a:xfrm>
            <a:off x="900113" y="3357563"/>
            <a:ext cx="2303462" cy="2376487"/>
          </a:xfrm>
          <a:prstGeom prst="ellipse">
            <a:avLst/>
          </a:prstGeom>
          <a:solidFill>
            <a:schemeClr val="accent1"/>
          </a:solidFill>
          <a:ln w="9525">
            <a:solidFill>
              <a:schemeClr val="tx1"/>
            </a:solidFill>
            <a:round/>
            <a:headEnd/>
            <a:tailEnd/>
          </a:ln>
        </p:spPr>
        <p:txBody>
          <a:bodyPr wrap="none" anchor="ctr"/>
          <a:lstStyle/>
          <a:p>
            <a:endParaRPr lang="cs-CZ">
              <a:solidFill>
                <a:srgbClr val="009999"/>
              </a:solidFill>
            </a:endParaRPr>
          </a:p>
        </p:txBody>
      </p:sp>
      <p:sp>
        <p:nvSpPr>
          <p:cNvPr id="46105" name="PubChord"/>
          <p:cNvSpPr>
            <a:spLocks noEditPoints="1" noChangeArrowheads="1"/>
          </p:cNvSpPr>
          <p:nvPr/>
        </p:nvSpPr>
        <p:spPr bwMode="auto">
          <a:xfrm>
            <a:off x="863600" y="3357563"/>
            <a:ext cx="2339975" cy="2376487"/>
          </a:xfrm>
          <a:custGeom>
            <a:avLst/>
            <a:gdLst>
              <a:gd name="G0" fmla="+- 0 0 0"/>
              <a:gd name="G1" fmla="sin 10800 8222117"/>
              <a:gd name="G2" fmla="cos 10800 8222117"/>
              <a:gd name="G3" fmla="sin 10800 3535515"/>
              <a:gd name="G4" fmla="cos 10800 3535515"/>
              <a:gd name="G5" fmla="+- G1 10800 0"/>
              <a:gd name="G6" fmla="+- G2 10800 0"/>
              <a:gd name="G7" fmla="+- G3 10800 0"/>
              <a:gd name="G8" fmla="+- G4 10800 0"/>
              <a:gd name="G9" fmla="+- 10800 0 0"/>
              <a:gd name="G10" fmla="+/ G5 G7 2"/>
              <a:gd name="G11" fmla="+/ G6 G8 2"/>
              <a:gd name="T0" fmla="*/ 4534 w 21600"/>
              <a:gd name="T1" fmla="*/ 19596 h 21600"/>
              <a:gd name="T2" fmla="*/ 10845 w 21600"/>
              <a:gd name="T3" fmla="*/ 19563 h 21600"/>
              <a:gd name="T4" fmla="*/ 17156 w 21600"/>
              <a:gd name="T5" fmla="*/ 19531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4533" y="19596"/>
                </a:moveTo>
                <a:cubicBezTo>
                  <a:pt x="6363" y="20899"/>
                  <a:pt x="8553" y="21600"/>
                  <a:pt x="10800" y="21600"/>
                </a:cubicBezTo>
                <a:cubicBezTo>
                  <a:pt x="13084" y="21599"/>
                  <a:pt x="15309" y="20875"/>
                  <a:pt x="17156" y="19531"/>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defRPr/>
            </a:pPr>
            <a:r>
              <a:rPr lang="cs-CZ" sz="2000" b="1" dirty="0" smtClean="0">
                <a:latin typeface="Arial" pitchFamily="34" charset="0"/>
              </a:rPr>
              <a:t>PŔÍRODNÍ KAPITÁL</a:t>
            </a:r>
            <a:endParaRPr lang="en-GB" sz="2000" b="1" dirty="0">
              <a:latin typeface="Arial" pitchFamily="34" charset="0"/>
            </a:endParaRPr>
          </a:p>
          <a:p>
            <a:pPr>
              <a:defRPr/>
            </a:pPr>
            <a:endParaRPr lang="en-GB" dirty="0">
              <a:solidFill>
                <a:srgbClr val="009999"/>
              </a:solidFill>
              <a:latin typeface="Arial" pitchFamily="34" charset="0"/>
            </a:endParaRPr>
          </a:p>
        </p:txBody>
      </p:sp>
      <p:sp>
        <p:nvSpPr>
          <p:cNvPr id="18439" name="AutoShape 26"/>
          <p:cNvSpPr>
            <a:spLocks noChangeArrowheads="1"/>
          </p:cNvSpPr>
          <p:nvPr/>
        </p:nvSpPr>
        <p:spPr bwMode="auto">
          <a:xfrm>
            <a:off x="3132138" y="5157788"/>
            <a:ext cx="1944687" cy="358775"/>
          </a:xfrm>
          <a:prstGeom prst="rightArrow">
            <a:avLst>
              <a:gd name="adj1" fmla="val 50000"/>
              <a:gd name="adj2" fmla="val 135509"/>
            </a:avLst>
          </a:prstGeom>
          <a:solidFill>
            <a:srgbClr val="CCECFF"/>
          </a:solidFill>
          <a:ln w="9525">
            <a:solidFill>
              <a:schemeClr val="tx1"/>
            </a:solidFill>
            <a:miter lim="800000"/>
            <a:headEnd/>
            <a:tailEnd/>
          </a:ln>
        </p:spPr>
        <p:txBody>
          <a:bodyPr wrap="none" anchor="ctr"/>
          <a:lstStyle/>
          <a:p>
            <a:endParaRPr lang="cs-CZ">
              <a:solidFill>
                <a:schemeClr val="bg2"/>
              </a:solidFill>
            </a:endParaRPr>
          </a:p>
        </p:txBody>
      </p:sp>
      <p:sp>
        <p:nvSpPr>
          <p:cNvPr id="18440" name="AutoShape 27"/>
          <p:cNvSpPr>
            <a:spLocks noChangeArrowheads="1"/>
          </p:cNvSpPr>
          <p:nvPr/>
        </p:nvSpPr>
        <p:spPr bwMode="auto">
          <a:xfrm>
            <a:off x="3203575" y="3213100"/>
            <a:ext cx="1081088" cy="12954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cs-CZ"/>
          </a:p>
        </p:txBody>
      </p:sp>
      <p:sp>
        <p:nvSpPr>
          <p:cNvPr id="18441" name="AutoShape 29"/>
          <p:cNvSpPr>
            <a:spLocks noChangeArrowheads="1"/>
          </p:cNvSpPr>
          <p:nvPr/>
        </p:nvSpPr>
        <p:spPr bwMode="auto">
          <a:xfrm>
            <a:off x="3203575" y="4724400"/>
            <a:ext cx="1944688" cy="431800"/>
          </a:xfrm>
          <a:prstGeom prst="rightArrow">
            <a:avLst>
              <a:gd name="adj1" fmla="val 50000"/>
              <a:gd name="adj2" fmla="val 112592"/>
            </a:avLst>
          </a:prstGeom>
          <a:solidFill>
            <a:schemeClr val="accent1"/>
          </a:solidFill>
          <a:ln w="9525">
            <a:solidFill>
              <a:schemeClr val="tx1"/>
            </a:solidFill>
            <a:miter lim="800000"/>
            <a:headEnd/>
            <a:tailEnd/>
          </a:ln>
        </p:spPr>
        <p:txBody>
          <a:bodyPr wrap="none" anchor="ctr"/>
          <a:lstStyle/>
          <a:p>
            <a:endParaRPr lang="cs-CZ"/>
          </a:p>
        </p:txBody>
      </p:sp>
      <p:sp>
        <p:nvSpPr>
          <p:cNvPr id="18442" name="Rectangle 30"/>
          <p:cNvSpPr>
            <a:spLocks noChangeArrowheads="1"/>
          </p:cNvSpPr>
          <p:nvPr/>
        </p:nvSpPr>
        <p:spPr bwMode="auto">
          <a:xfrm>
            <a:off x="5292725" y="4941888"/>
            <a:ext cx="1295400" cy="647700"/>
          </a:xfrm>
          <a:prstGeom prst="rect">
            <a:avLst/>
          </a:prstGeom>
          <a:solidFill>
            <a:srgbClr val="FF00FF"/>
          </a:solidFill>
          <a:ln w="9525">
            <a:solidFill>
              <a:schemeClr val="tx1"/>
            </a:solidFill>
            <a:miter lim="800000"/>
            <a:headEnd/>
            <a:tailEnd/>
          </a:ln>
        </p:spPr>
        <p:txBody>
          <a:bodyPr wrap="none" anchor="ctr"/>
          <a:lstStyle/>
          <a:p>
            <a:r>
              <a:rPr lang="cs-CZ" sz="1600" dirty="0" smtClean="0">
                <a:solidFill>
                  <a:schemeClr val="tx1">
                    <a:lumMod val="95000"/>
                    <a:lumOff val="5000"/>
                  </a:schemeClr>
                </a:solidFill>
              </a:rPr>
              <a:t>PRODUKTY</a:t>
            </a:r>
            <a:endParaRPr lang="en-GB" sz="1600" dirty="0">
              <a:solidFill>
                <a:schemeClr val="tx1">
                  <a:lumMod val="95000"/>
                  <a:lumOff val="5000"/>
                </a:schemeClr>
              </a:solidFill>
            </a:endParaRPr>
          </a:p>
        </p:txBody>
      </p:sp>
      <p:sp>
        <p:nvSpPr>
          <p:cNvPr id="18443" name="AutoShape 31"/>
          <p:cNvSpPr>
            <a:spLocks noChangeArrowheads="1"/>
          </p:cNvSpPr>
          <p:nvPr/>
        </p:nvSpPr>
        <p:spPr bwMode="auto">
          <a:xfrm>
            <a:off x="6659563" y="5013325"/>
            <a:ext cx="649287" cy="431800"/>
          </a:xfrm>
          <a:prstGeom prst="rightArrow">
            <a:avLst>
              <a:gd name="adj1" fmla="val 50000"/>
              <a:gd name="adj2" fmla="val 37592"/>
            </a:avLst>
          </a:prstGeom>
          <a:solidFill>
            <a:schemeClr val="tx1"/>
          </a:solidFill>
          <a:ln w="9525">
            <a:solidFill>
              <a:schemeClr val="tx1"/>
            </a:solidFill>
            <a:miter lim="800000"/>
            <a:headEnd/>
            <a:tailEnd/>
          </a:ln>
        </p:spPr>
        <p:txBody>
          <a:bodyPr wrap="none" anchor="ctr"/>
          <a:lstStyle/>
          <a:p>
            <a:endParaRPr lang="cs-CZ"/>
          </a:p>
        </p:txBody>
      </p:sp>
      <p:sp>
        <p:nvSpPr>
          <p:cNvPr id="18444" name="Rectangle 32"/>
          <p:cNvSpPr>
            <a:spLocks noChangeArrowheads="1"/>
          </p:cNvSpPr>
          <p:nvPr/>
        </p:nvSpPr>
        <p:spPr bwMode="auto">
          <a:xfrm>
            <a:off x="7380288" y="4652963"/>
            <a:ext cx="1512887" cy="1008062"/>
          </a:xfrm>
          <a:prstGeom prst="rect">
            <a:avLst/>
          </a:prstGeom>
          <a:solidFill>
            <a:schemeClr val="tx1"/>
          </a:solidFill>
          <a:ln w="9525">
            <a:solidFill>
              <a:schemeClr val="tx1"/>
            </a:solidFill>
            <a:miter lim="800000"/>
            <a:headEnd/>
            <a:tailEnd/>
          </a:ln>
        </p:spPr>
        <p:txBody>
          <a:bodyPr wrap="none" anchor="ctr"/>
          <a:lstStyle/>
          <a:p>
            <a:r>
              <a:rPr lang="en-GB" sz="1800" dirty="0" smtClean="0">
                <a:solidFill>
                  <a:schemeClr val="bg2"/>
                </a:solidFill>
              </a:rPr>
              <a:t>BENEFIT</a:t>
            </a:r>
            <a:r>
              <a:rPr lang="cs-CZ" sz="1800" dirty="0" smtClean="0">
                <a:solidFill>
                  <a:schemeClr val="bg2"/>
                </a:solidFill>
              </a:rPr>
              <a:t>Y</a:t>
            </a:r>
            <a:endParaRPr lang="en-GB" sz="1800" dirty="0">
              <a:solidFill>
                <a:schemeClr val="bg2"/>
              </a:solidFill>
            </a:endParaRPr>
          </a:p>
          <a:p>
            <a:r>
              <a:rPr lang="en-GB" sz="1800" dirty="0" smtClean="0">
                <a:solidFill>
                  <a:schemeClr val="bg2"/>
                </a:solidFill>
              </a:rPr>
              <a:t>(</a:t>
            </a:r>
            <a:r>
              <a:rPr lang="cs-CZ" dirty="0" err="1" smtClean="0">
                <a:solidFill>
                  <a:schemeClr val="bg2"/>
                </a:solidFill>
              </a:rPr>
              <a:t>např</a:t>
            </a:r>
            <a:r>
              <a:rPr lang="en-GB" sz="1800" dirty="0" smtClean="0">
                <a:solidFill>
                  <a:schemeClr val="bg2"/>
                </a:solidFill>
              </a:rPr>
              <a:t>.</a:t>
            </a:r>
            <a:r>
              <a:rPr lang="en-GB" sz="1800" dirty="0" err="1" smtClean="0">
                <a:solidFill>
                  <a:schemeClr val="bg2"/>
                </a:solidFill>
              </a:rPr>
              <a:t>finan</a:t>
            </a:r>
            <a:r>
              <a:rPr lang="cs-CZ" sz="1800" dirty="0" smtClean="0">
                <a:solidFill>
                  <a:schemeClr val="bg2"/>
                </a:solidFill>
              </a:rPr>
              <a:t>ční)</a:t>
            </a:r>
            <a:endParaRPr lang="en-GB" sz="1800" dirty="0">
              <a:solidFill>
                <a:schemeClr val="bg2"/>
              </a:solidFill>
            </a:endParaRPr>
          </a:p>
        </p:txBody>
      </p:sp>
      <p:sp>
        <p:nvSpPr>
          <p:cNvPr id="46113" name="AutoShape 33"/>
          <p:cNvSpPr>
            <a:spLocks noChangeArrowheads="1"/>
          </p:cNvSpPr>
          <p:nvPr/>
        </p:nvSpPr>
        <p:spPr bwMode="auto">
          <a:xfrm>
            <a:off x="4787900" y="1773238"/>
            <a:ext cx="1512292" cy="1511300"/>
          </a:xfrm>
          <a:prstGeom prst="downArrowCallout">
            <a:avLst>
              <a:gd name="adj1" fmla="val 25000"/>
              <a:gd name="adj2" fmla="val 25000"/>
              <a:gd name="adj3" fmla="val 17494"/>
              <a:gd name="adj4" fmla="val 66667"/>
            </a:avLst>
          </a:prstGeom>
          <a:solidFill>
            <a:schemeClr val="accent1"/>
          </a:solidFill>
          <a:ln w="9525">
            <a:solidFill>
              <a:schemeClr val="tx1"/>
            </a:solidFill>
            <a:miter lim="800000"/>
            <a:headEnd/>
            <a:tailEnd/>
          </a:ln>
          <a:effectLst/>
        </p:spPr>
        <p:txBody>
          <a:bodyPr wrap="none" anchor="ctr"/>
          <a:lstStyle/>
          <a:p>
            <a:pPr>
              <a:defRPr/>
            </a:pPr>
            <a:r>
              <a:rPr lang="cs-CZ" sz="1600" b="1" dirty="0" smtClean="0">
                <a:solidFill>
                  <a:schemeClr val="tx1">
                    <a:lumMod val="95000"/>
                    <a:lumOff val="5000"/>
                  </a:schemeClr>
                </a:solidFill>
                <a:latin typeface="Arial" pitchFamily="34" charset="0"/>
              </a:rPr>
              <a:t>HODNOTA </a:t>
            </a:r>
          </a:p>
          <a:p>
            <a:pPr>
              <a:defRPr/>
            </a:pPr>
            <a:r>
              <a:rPr lang="cs-CZ" sz="1600" b="1" dirty="0" smtClean="0">
                <a:solidFill>
                  <a:schemeClr val="tx1">
                    <a:lumMod val="95000"/>
                    <a:lumOff val="5000"/>
                  </a:schemeClr>
                </a:solidFill>
                <a:latin typeface="Arial" pitchFamily="34" charset="0"/>
              </a:rPr>
              <a:t>PŔÍTOMNA </a:t>
            </a:r>
          </a:p>
          <a:p>
            <a:pPr>
              <a:defRPr/>
            </a:pPr>
            <a:r>
              <a:rPr lang="cs-CZ" sz="1600" b="1" dirty="0" smtClean="0">
                <a:solidFill>
                  <a:schemeClr val="tx1">
                    <a:lumMod val="95000"/>
                    <a:lumOff val="5000"/>
                  </a:schemeClr>
                </a:solidFill>
                <a:latin typeface="Arial" pitchFamily="34" charset="0"/>
              </a:rPr>
              <a:t>ALE NE-</a:t>
            </a:r>
          </a:p>
          <a:p>
            <a:pPr>
              <a:defRPr/>
            </a:pPr>
            <a:r>
              <a:rPr lang="cs-CZ" sz="1600" b="1" dirty="0" smtClean="0">
                <a:solidFill>
                  <a:schemeClr val="tx1">
                    <a:lumMod val="95000"/>
                    <a:lumOff val="5000"/>
                  </a:schemeClr>
                </a:solidFill>
                <a:latin typeface="Arial" pitchFamily="34" charset="0"/>
              </a:rPr>
              <a:t>ROZPOZNANÁ</a:t>
            </a:r>
          </a:p>
        </p:txBody>
      </p:sp>
      <p:sp>
        <p:nvSpPr>
          <p:cNvPr id="46114" name="Oval 34"/>
          <p:cNvSpPr>
            <a:spLocks noChangeArrowheads="1"/>
          </p:cNvSpPr>
          <p:nvPr/>
        </p:nvSpPr>
        <p:spPr bwMode="auto">
          <a:xfrm>
            <a:off x="7884368" y="2852738"/>
            <a:ext cx="935782" cy="792162"/>
          </a:xfrm>
          <a:prstGeom prst="ellipse">
            <a:avLst/>
          </a:prstGeom>
          <a:solidFill>
            <a:srgbClr val="FFFF99"/>
          </a:solidFill>
          <a:ln w="9525">
            <a:solidFill>
              <a:schemeClr val="tx1"/>
            </a:solidFill>
            <a:round/>
            <a:headEnd/>
            <a:tailEnd/>
          </a:ln>
        </p:spPr>
        <p:txBody>
          <a:bodyPr wrap="none" lIns="0" anchor="ctr"/>
          <a:lstStyle/>
          <a:p>
            <a:r>
              <a:rPr lang="cs-CZ" b="1" dirty="0" smtClean="0">
                <a:solidFill>
                  <a:schemeClr val="tx1">
                    <a:lumMod val="95000"/>
                    <a:lumOff val="5000"/>
                  </a:schemeClr>
                </a:solidFill>
              </a:rPr>
              <a:t>MÍSTA</a:t>
            </a:r>
            <a:endParaRPr lang="en-GB" b="1" dirty="0">
              <a:solidFill>
                <a:schemeClr val="tx1">
                  <a:lumMod val="95000"/>
                  <a:lumOff val="5000"/>
                </a:schemeClr>
              </a:solidFill>
            </a:endParaRPr>
          </a:p>
        </p:txBody>
      </p:sp>
      <p:sp>
        <p:nvSpPr>
          <p:cNvPr id="46115" name="Line 35"/>
          <p:cNvSpPr>
            <a:spLocks noChangeShapeType="1"/>
          </p:cNvSpPr>
          <p:nvPr/>
        </p:nvSpPr>
        <p:spPr bwMode="auto">
          <a:xfrm flipV="1">
            <a:off x="3924300" y="3357563"/>
            <a:ext cx="3887788" cy="1584325"/>
          </a:xfrm>
          <a:prstGeom prst="line">
            <a:avLst/>
          </a:prstGeom>
          <a:noFill/>
          <a:ln w="38100">
            <a:solidFill>
              <a:srgbClr val="000000"/>
            </a:solidFill>
            <a:round/>
            <a:headEnd/>
            <a:tailEnd type="triangle" w="med" len="med"/>
          </a:ln>
        </p:spPr>
        <p:txBody>
          <a:bodyPr/>
          <a:lstStyle/>
          <a:p>
            <a:endParaRPr lang="cs-CZ"/>
          </a:p>
        </p:txBody>
      </p:sp>
      <p:sp>
        <p:nvSpPr>
          <p:cNvPr id="46116" name="Line 36"/>
          <p:cNvSpPr>
            <a:spLocks noChangeShapeType="1"/>
          </p:cNvSpPr>
          <p:nvPr/>
        </p:nvSpPr>
        <p:spPr bwMode="auto">
          <a:xfrm flipV="1">
            <a:off x="3995738" y="3573463"/>
            <a:ext cx="3889375" cy="1800225"/>
          </a:xfrm>
          <a:prstGeom prst="line">
            <a:avLst/>
          </a:prstGeom>
          <a:noFill/>
          <a:ln w="38100">
            <a:solidFill>
              <a:srgbClr val="000000"/>
            </a:solidFill>
            <a:round/>
            <a:headEnd/>
            <a:tailEnd type="triangle" w="med" len="med"/>
          </a:ln>
        </p:spPr>
        <p:txBody>
          <a:bodyPr/>
          <a:lstStyle/>
          <a:p>
            <a:endParaRPr lang="cs-CZ"/>
          </a:p>
        </p:txBody>
      </p:sp>
      <p:sp>
        <p:nvSpPr>
          <p:cNvPr id="46117" name="Line 37"/>
          <p:cNvSpPr>
            <a:spLocks noChangeShapeType="1"/>
          </p:cNvSpPr>
          <p:nvPr/>
        </p:nvSpPr>
        <p:spPr bwMode="auto">
          <a:xfrm flipH="1">
            <a:off x="8101013" y="3644900"/>
            <a:ext cx="144462" cy="936625"/>
          </a:xfrm>
          <a:prstGeom prst="line">
            <a:avLst/>
          </a:prstGeom>
          <a:noFill/>
          <a:ln w="82550">
            <a:solidFill>
              <a:schemeClr val="tx1"/>
            </a:solidFill>
            <a:round/>
            <a:headEnd/>
            <a:tailEnd type="triangle" w="med" len="med"/>
          </a:ln>
        </p:spPr>
        <p:txBody>
          <a:bodyPr/>
          <a:lstStyle/>
          <a:p>
            <a:endParaRPr lang="cs-CZ"/>
          </a:p>
        </p:txBody>
      </p:sp>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1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1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1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1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6119"/>
                                        </p:tgtEl>
                                        <p:attrNameLst>
                                          <p:attrName>style.visibility</p:attrName>
                                        </p:attrNameLst>
                                      </p:cBhvr>
                                      <p:to>
                                        <p:strVal val="visible"/>
                                      </p:to>
                                    </p:set>
                                    <p:animEffect transition="in" filter="diamond(in)">
                                      <p:cBhvr>
                                        <p:cTn id="17" dur="2000"/>
                                        <p:tgtEl>
                                          <p:spTgt spid="46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19" grpId="0" animBg="1"/>
      <p:bldP spid="46114" grpId="0" animBg="1"/>
      <p:bldP spid="46115" grpId="0" animBg="1"/>
      <p:bldP spid="46116" grpId="0" animBg="1"/>
      <p:bldP spid="4611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3" name="AutoShape 15"/>
          <p:cNvSpPr>
            <a:spLocks noChangeArrowheads="1"/>
          </p:cNvSpPr>
          <p:nvPr/>
        </p:nvSpPr>
        <p:spPr bwMode="auto">
          <a:xfrm rot="-5400000">
            <a:off x="3996532" y="1124744"/>
            <a:ext cx="4967287" cy="4968875"/>
          </a:xfrm>
          <a:prstGeom prst="rtTriangle">
            <a:avLst/>
          </a:prstGeom>
          <a:solidFill>
            <a:srgbClr val="CCFFFF">
              <a:alpha val="54901"/>
            </a:srgbClr>
          </a:solidFill>
          <a:ln w="38100">
            <a:solidFill>
              <a:srgbClr val="000000"/>
            </a:solidFill>
            <a:miter lim="800000"/>
            <a:headEnd/>
            <a:tailEnd/>
          </a:ln>
        </p:spPr>
        <p:txBody>
          <a:bodyPr wrap="none" anchor="ctr"/>
          <a:lstStyle/>
          <a:p>
            <a:endParaRPr lang="cs-CZ"/>
          </a:p>
        </p:txBody>
      </p:sp>
      <p:sp>
        <p:nvSpPr>
          <p:cNvPr id="48139" name="Rectangle 11"/>
          <p:cNvSpPr>
            <a:spLocks noChangeArrowheads="1"/>
          </p:cNvSpPr>
          <p:nvPr/>
        </p:nvSpPr>
        <p:spPr bwMode="auto">
          <a:xfrm>
            <a:off x="7523163" y="4581525"/>
            <a:ext cx="1441450" cy="1368425"/>
          </a:xfrm>
          <a:prstGeom prst="rect">
            <a:avLst/>
          </a:prstGeom>
          <a:solidFill>
            <a:schemeClr val="tx1"/>
          </a:solidFill>
          <a:ln w="9525">
            <a:solidFill>
              <a:schemeClr val="tx1"/>
            </a:solidFill>
            <a:miter lim="800000"/>
            <a:headEnd/>
            <a:tailEnd/>
          </a:ln>
        </p:spPr>
        <p:txBody>
          <a:bodyPr wrap="none" anchor="ctr"/>
          <a:lstStyle/>
          <a:p>
            <a:r>
              <a:rPr lang="en-GB" sz="1600" dirty="0" smtClean="0">
                <a:solidFill>
                  <a:srgbClr val="FFFF00"/>
                </a:solidFill>
              </a:rPr>
              <a:t>BENEFIT</a:t>
            </a:r>
            <a:r>
              <a:rPr lang="cs-CZ" sz="1600" dirty="0" smtClean="0">
                <a:solidFill>
                  <a:srgbClr val="FFFF00"/>
                </a:solidFill>
              </a:rPr>
              <a:t>Y</a:t>
            </a:r>
            <a:endParaRPr lang="en-GB" sz="1600" dirty="0">
              <a:solidFill>
                <a:srgbClr val="FFFF00"/>
              </a:solidFill>
            </a:endParaRPr>
          </a:p>
          <a:p>
            <a:r>
              <a:rPr lang="en-GB" sz="1600" dirty="0" smtClean="0">
                <a:solidFill>
                  <a:srgbClr val="FFFF00"/>
                </a:solidFill>
              </a:rPr>
              <a:t>(</a:t>
            </a:r>
            <a:r>
              <a:rPr lang="cs-CZ" sz="1600" dirty="0" smtClean="0">
                <a:solidFill>
                  <a:srgbClr val="FFFF00"/>
                </a:solidFill>
              </a:rPr>
              <a:t>např. finanční</a:t>
            </a:r>
            <a:r>
              <a:rPr lang="en-GB" dirty="0" smtClean="0">
                <a:solidFill>
                  <a:schemeClr val="bg2"/>
                </a:solidFill>
              </a:rPr>
              <a:t>)</a:t>
            </a:r>
            <a:endParaRPr lang="en-GB" dirty="0">
              <a:solidFill>
                <a:schemeClr val="bg2"/>
              </a:solidFill>
            </a:endParaRPr>
          </a:p>
        </p:txBody>
      </p:sp>
      <p:sp>
        <p:nvSpPr>
          <p:cNvPr id="48138" name="Rectangle 10"/>
          <p:cNvSpPr>
            <a:spLocks noChangeArrowheads="1"/>
          </p:cNvSpPr>
          <p:nvPr/>
        </p:nvSpPr>
        <p:spPr bwMode="auto">
          <a:xfrm>
            <a:off x="5076825" y="3141663"/>
            <a:ext cx="2303463" cy="1150937"/>
          </a:xfrm>
          <a:prstGeom prst="rect">
            <a:avLst/>
          </a:prstGeom>
          <a:solidFill>
            <a:srgbClr val="FF0000"/>
          </a:solidFill>
          <a:ln w="9525">
            <a:solidFill>
              <a:schemeClr val="tx1"/>
            </a:solidFill>
            <a:miter lim="800000"/>
            <a:headEnd/>
            <a:tailEnd/>
          </a:ln>
        </p:spPr>
        <p:txBody>
          <a:bodyPr wrap="none" anchor="ctr"/>
          <a:lstStyle/>
          <a:p>
            <a:endParaRPr lang="cs-CZ"/>
          </a:p>
        </p:txBody>
      </p:sp>
      <p:sp>
        <p:nvSpPr>
          <p:cNvPr id="19460" name="Rectangle 2"/>
          <p:cNvSpPr>
            <a:spLocks noGrp="1" noRot="1" noChangeArrowheads="1"/>
          </p:cNvSpPr>
          <p:nvPr>
            <p:ph type="title" idx="4294967295"/>
          </p:nvPr>
        </p:nvSpPr>
        <p:spPr>
          <a:noFill/>
        </p:spPr>
        <p:txBody>
          <a:bodyPr/>
          <a:lstStyle/>
          <a:p>
            <a:pPr algn="l"/>
            <a:r>
              <a:rPr lang="cs-CZ" sz="3600" b="1" dirty="0" smtClean="0"/>
              <a:t>Politiky, přírodní kapitál a ekosystémové služby – vztah k ekonomii</a:t>
            </a:r>
            <a:endParaRPr lang="en-GB" sz="3600" dirty="0" smtClean="0"/>
          </a:p>
        </p:txBody>
      </p:sp>
      <p:sp>
        <p:nvSpPr>
          <p:cNvPr id="19461" name="Oval 3"/>
          <p:cNvSpPr>
            <a:spLocks noChangeArrowheads="1"/>
          </p:cNvSpPr>
          <p:nvPr/>
        </p:nvSpPr>
        <p:spPr bwMode="auto">
          <a:xfrm>
            <a:off x="900113" y="3357563"/>
            <a:ext cx="2303462" cy="2376487"/>
          </a:xfrm>
          <a:prstGeom prst="ellipse">
            <a:avLst/>
          </a:prstGeom>
          <a:solidFill>
            <a:schemeClr val="accent1"/>
          </a:solidFill>
          <a:ln w="9525">
            <a:solidFill>
              <a:schemeClr val="tx1"/>
            </a:solidFill>
            <a:round/>
            <a:headEnd/>
            <a:tailEnd/>
          </a:ln>
        </p:spPr>
        <p:txBody>
          <a:bodyPr wrap="none" anchor="ctr"/>
          <a:lstStyle/>
          <a:p>
            <a:endParaRPr lang="cs-CZ">
              <a:solidFill>
                <a:srgbClr val="009999"/>
              </a:solidFill>
            </a:endParaRPr>
          </a:p>
        </p:txBody>
      </p:sp>
      <p:sp>
        <p:nvSpPr>
          <p:cNvPr id="48132" name="PubChord"/>
          <p:cNvSpPr>
            <a:spLocks noEditPoints="1" noChangeArrowheads="1"/>
          </p:cNvSpPr>
          <p:nvPr/>
        </p:nvSpPr>
        <p:spPr bwMode="auto">
          <a:xfrm>
            <a:off x="863600" y="3357563"/>
            <a:ext cx="2339975" cy="2376487"/>
          </a:xfrm>
          <a:custGeom>
            <a:avLst/>
            <a:gdLst>
              <a:gd name="G0" fmla="+- 0 0 0"/>
              <a:gd name="G1" fmla="sin 10800 -10041822"/>
              <a:gd name="G2" fmla="cos 10800 -10041822"/>
              <a:gd name="G3" fmla="sin 10800 1446908"/>
              <a:gd name="G4" fmla="cos 10800 1446908"/>
              <a:gd name="G5" fmla="+- G1 10800 0"/>
              <a:gd name="G6" fmla="+- G2 10800 0"/>
              <a:gd name="G7" fmla="+- G3 10800 0"/>
              <a:gd name="G8" fmla="+- G4 10800 0"/>
              <a:gd name="G9" fmla="+- 10800 0 0"/>
              <a:gd name="G10" fmla="+/ G5 G7 2"/>
              <a:gd name="G11" fmla="+/ G6 G8 2"/>
              <a:gd name="T0" fmla="*/ 1157 w 21600"/>
              <a:gd name="T1" fmla="*/ 5934 h 21600"/>
              <a:gd name="T2" fmla="*/ 10982 w 21600"/>
              <a:gd name="T3" fmla="*/ 10396 h 21600"/>
              <a:gd name="T4" fmla="*/ 20808 w 21600"/>
              <a:gd name="T5" fmla="*/ 14859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158" y="5934"/>
                </a:moveTo>
                <a:cubicBezTo>
                  <a:pt x="396" y="7443"/>
                  <a:pt x="0" y="9109"/>
                  <a:pt x="0" y="10799"/>
                </a:cubicBezTo>
                <a:cubicBezTo>
                  <a:pt x="0" y="16764"/>
                  <a:pt x="4835" y="21600"/>
                  <a:pt x="10800" y="21600"/>
                </a:cubicBezTo>
                <a:cubicBezTo>
                  <a:pt x="15197" y="21600"/>
                  <a:pt x="19155" y="18933"/>
                  <a:pt x="20808" y="14859"/>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defRPr/>
            </a:pPr>
            <a:r>
              <a:rPr lang="cs-CZ" sz="1600" b="1" dirty="0" smtClean="0">
                <a:latin typeface="Arial" pitchFamily="34" charset="0"/>
              </a:rPr>
              <a:t>PŔÍRODNÍ KAPITÁL</a:t>
            </a:r>
            <a:endParaRPr lang="en-GB" sz="1600" b="1" dirty="0">
              <a:latin typeface="Arial" pitchFamily="34" charset="0"/>
            </a:endParaRPr>
          </a:p>
          <a:p>
            <a:pPr>
              <a:defRPr/>
            </a:pPr>
            <a:endParaRPr lang="en-GB" dirty="0">
              <a:solidFill>
                <a:srgbClr val="009999"/>
              </a:solidFill>
              <a:latin typeface="Arial" pitchFamily="34" charset="0"/>
            </a:endParaRPr>
          </a:p>
        </p:txBody>
      </p:sp>
      <p:sp>
        <p:nvSpPr>
          <p:cNvPr id="48133" name="AutoShape 5"/>
          <p:cNvSpPr>
            <a:spLocks noChangeArrowheads="1"/>
          </p:cNvSpPr>
          <p:nvPr/>
        </p:nvSpPr>
        <p:spPr bwMode="auto">
          <a:xfrm>
            <a:off x="3132138" y="5157788"/>
            <a:ext cx="1655762" cy="792162"/>
          </a:xfrm>
          <a:prstGeom prst="rightArrow">
            <a:avLst>
              <a:gd name="adj1" fmla="val 50000"/>
              <a:gd name="adj2" fmla="val 52255"/>
            </a:avLst>
          </a:prstGeom>
          <a:solidFill>
            <a:srgbClr val="CCECFF"/>
          </a:solidFill>
          <a:ln w="9525">
            <a:solidFill>
              <a:schemeClr val="tx1"/>
            </a:solidFill>
            <a:miter lim="800000"/>
            <a:headEnd/>
            <a:tailEnd/>
          </a:ln>
        </p:spPr>
        <p:txBody>
          <a:bodyPr wrap="none" anchor="ctr"/>
          <a:lstStyle/>
          <a:p>
            <a:endParaRPr lang="cs-CZ">
              <a:solidFill>
                <a:schemeClr val="bg2"/>
              </a:solidFill>
            </a:endParaRPr>
          </a:p>
        </p:txBody>
      </p:sp>
      <p:sp>
        <p:nvSpPr>
          <p:cNvPr id="48134" name="AutoShape 6"/>
          <p:cNvSpPr>
            <a:spLocks noChangeArrowheads="1"/>
          </p:cNvSpPr>
          <p:nvPr/>
        </p:nvSpPr>
        <p:spPr bwMode="auto">
          <a:xfrm>
            <a:off x="3348038" y="3429000"/>
            <a:ext cx="1584325" cy="720725"/>
          </a:xfrm>
          <a:prstGeom prst="rightArrow">
            <a:avLst>
              <a:gd name="adj1" fmla="val 50000"/>
              <a:gd name="adj2" fmla="val 54956"/>
            </a:avLst>
          </a:prstGeom>
          <a:solidFill>
            <a:schemeClr val="accent1"/>
          </a:solidFill>
          <a:ln w="9525">
            <a:solidFill>
              <a:schemeClr val="tx1"/>
            </a:solidFill>
            <a:miter lim="800000"/>
            <a:headEnd/>
            <a:tailEnd/>
          </a:ln>
        </p:spPr>
        <p:txBody>
          <a:bodyPr wrap="none" anchor="ctr"/>
          <a:lstStyle/>
          <a:p>
            <a:endParaRPr lang="cs-CZ"/>
          </a:p>
        </p:txBody>
      </p:sp>
      <p:sp>
        <p:nvSpPr>
          <p:cNvPr id="48135" name="Rectangle 7"/>
          <p:cNvSpPr>
            <a:spLocks noChangeArrowheads="1"/>
          </p:cNvSpPr>
          <p:nvPr/>
        </p:nvSpPr>
        <p:spPr bwMode="auto">
          <a:xfrm>
            <a:off x="5076825" y="3500438"/>
            <a:ext cx="1439863" cy="792162"/>
          </a:xfrm>
          <a:prstGeom prst="rect">
            <a:avLst/>
          </a:prstGeom>
          <a:solidFill>
            <a:srgbClr val="FFCC00"/>
          </a:solidFill>
          <a:ln w="9525">
            <a:solidFill>
              <a:schemeClr val="tx1"/>
            </a:solidFill>
            <a:miter lim="800000"/>
            <a:headEnd/>
            <a:tailEnd/>
          </a:ln>
          <a:effectLst/>
        </p:spPr>
        <p:txBody>
          <a:bodyPr wrap="none" anchor="ctr"/>
          <a:lstStyle/>
          <a:p>
            <a:pPr>
              <a:defRPr/>
            </a:pPr>
            <a:r>
              <a:rPr lang="cs-CZ" sz="1800" dirty="0" smtClean="0">
                <a:solidFill>
                  <a:schemeClr val="tx1">
                    <a:lumMod val="95000"/>
                    <a:lumOff val="5000"/>
                  </a:schemeClr>
                </a:solidFill>
                <a:latin typeface="Arial" pitchFamily="34" charset="0"/>
              </a:rPr>
              <a:t>EKOSYSTÉM</a:t>
            </a:r>
          </a:p>
          <a:p>
            <a:pPr>
              <a:defRPr/>
            </a:pPr>
            <a:r>
              <a:rPr lang="cs-CZ" sz="1800" dirty="0" smtClean="0">
                <a:solidFill>
                  <a:schemeClr val="tx1">
                    <a:lumMod val="95000"/>
                    <a:lumOff val="5000"/>
                  </a:schemeClr>
                </a:solidFill>
                <a:latin typeface="Arial" pitchFamily="34" charset="0"/>
              </a:rPr>
              <a:t>SLUŹBY</a:t>
            </a:r>
          </a:p>
          <a:p>
            <a:pPr>
              <a:defRPr/>
            </a:pPr>
            <a:r>
              <a:rPr lang="cs-CZ" sz="1800" dirty="0" smtClean="0">
                <a:solidFill>
                  <a:schemeClr val="tx1">
                    <a:lumMod val="95000"/>
                    <a:lumOff val="5000"/>
                  </a:schemeClr>
                </a:solidFill>
                <a:latin typeface="Arial" pitchFamily="34" charset="0"/>
              </a:rPr>
              <a:t> ZDARMA</a:t>
            </a:r>
            <a:endParaRPr lang="en-GB" sz="1800" dirty="0">
              <a:solidFill>
                <a:schemeClr val="tx1">
                  <a:lumMod val="95000"/>
                  <a:lumOff val="5000"/>
                </a:schemeClr>
              </a:solidFill>
              <a:latin typeface="Arial" pitchFamily="34" charset="0"/>
            </a:endParaRPr>
          </a:p>
        </p:txBody>
      </p:sp>
      <p:sp>
        <p:nvSpPr>
          <p:cNvPr id="48136" name="AutoShape 8"/>
          <p:cNvSpPr>
            <a:spLocks noChangeArrowheads="1"/>
          </p:cNvSpPr>
          <p:nvPr/>
        </p:nvSpPr>
        <p:spPr bwMode="auto">
          <a:xfrm>
            <a:off x="3203575" y="4868863"/>
            <a:ext cx="1584325" cy="287337"/>
          </a:xfrm>
          <a:prstGeom prst="rightArrow">
            <a:avLst>
              <a:gd name="adj1" fmla="val 50000"/>
              <a:gd name="adj2" fmla="val 137846"/>
            </a:avLst>
          </a:prstGeom>
          <a:solidFill>
            <a:schemeClr val="accent1"/>
          </a:solidFill>
          <a:ln w="9525">
            <a:solidFill>
              <a:schemeClr val="tx1"/>
            </a:solidFill>
            <a:miter lim="800000"/>
            <a:headEnd/>
            <a:tailEnd/>
          </a:ln>
        </p:spPr>
        <p:txBody>
          <a:bodyPr wrap="none" anchor="ctr"/>
          <a:lstStyle/>
          <a:p>
            <a:endParaRPr lang="cs-CZ"/>
          </a:p>
        </p:txBody>
      </p:sp>
      <p:sp>
        <p:nvSpPr>
          <p:cNvPr id="48137" name="Rectangle 9"/>
          <p:cNvSpPr>
            <a:spLocks noChangeArrowheads="1"/>
          </p:cNvSpPr>
          <p:nvPr/>
        </p:nvSpPr>
        <p:spPr bwMode="auto">
          <a:xfrm>
            <a:off x="4932363" y="4508500"/>
            <a:ext cx="2016125" cy="1441450"/>
          </a:xfrm>
          <a:prstGeom prst="rect">
            <a:avLst/>
          </a:prstGeom>
          <a:solidFill>
            <a:srgbClr val="FF00FF"/>
          </a:solidFill>
          <a:ln w="9525">
            <a:solidFill>
              <a:schemeClr val="tx1"/>
            </a:solidFill>
            <a:miter lim="800000"/>
            <a:headEnd/>
            <a:tailEnd/>
          </a:ln>
          <a:effectLst/>
        </p:spPr>
        <p:txBody>
          <a:bodyPr wrap="none" anchor="ctr"/>
          <a:lstStyle/>
          <a:p>
            <a:pPr>
              <a:defRPr/>
            </a:pPr>
            <a:r>
              <a:rPr lang="en-GB" dirty="0" smtClean="0">
                <a:solidFill>
                  <a:schemeClr val="tx1">
                    <a:lumMod val="95000"/>
                    <a:lumOff val="5000"/>
                  </a:schemeClr>
                </a:solidFill>
                <a:latin typeface="Arial" pitchFamily="34" charset="0"/>
              </a:rPr>
              <a:t>PRODU</a:t>
            </a:r>
            <a:r>
              <a:rPr lang="cs-CZ" dirty="0" smtClean="0">
                <a:solidFill>
                  <a:schemeClr val="tx1">
                    <a:lumMod val="95000"/>
                    <a:lumOff val="5000"/>
                  </a:schemeClr>
                </a:solidFill>
                <a:latin typeface="Arial" pitchFamily="34" charset="0"/>
              </a:rPr>
              <a:t>KTY</a:t>
            </a:r>
            <a:endParaRPr lang="en-GB" dirty="0">
              <a:solidFill>
                <a:schemeClr val="tx1">
                  <a:lumMod val="95000"/>
                  <a:lumOff val="5000"/>
                </a:schemeClr>
              </a:solidFill>
              <a:latin typeface="Arial" pitchFamily="34" charset="0"/>
            </a:endParaRPr>
          </a:p>
        </p:txBody>
      </p:sp>
      <p:sp>
        <p:nvSpPr>
          <p:cNvPr id="48140" name="AutoShape 12"/>
          <p:cNvSpPr>
            <a:spLocks noChangeArrowheads="1"/>
          </p:cNvSpPr>
          <p:nvPr/>
        </p:nvSpPr>
        <p:spPr bwMode="auto">
          <a:xfrm>
            <a:off x="7019925" y="4797425"/>
            <a:ext cx="504825" cy="936625"/>
          </a:xfrm>
          <a:prstGeom prst="right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cs-CZ"/>
          </a:p>
        </p:txBody>
      </p:sp>
      <p:sp>
        <p:nvSpPr>
          <p:cNvPr id="48141" name="Rectangle 13"/>
          <p:cNvSpPr>
            <a:spLocks noChangeArrowheads="1"/>
          </p:cNvSpPr>
          <p:nvPr/>
        </p:nvSpPr>
        <p:spPr bwMode="auto">
          <a:xfrm>
            <a:off x="7524750" y="4581525"/>
            <a:ext cx="1439863" cy="935038"/>
          </a:xfrm>
          <a:prstGeom prst="rect">
            <a:avLst/>
          </a:prstGeom>
          <a:solidFill>
            <a:srgbClr val="FF0000">
              <a:alpha val="39999"/>
            </a:srgbClr>
          </a:solidFill>
          <a:ln w="9525">
            <a:solidFill>
              <a:schemeClr val="tx1"/>
            </a:solidFill>
            <a:miter lim="800000"/>
            <a:headEnd/>
            <a:tailEnd/>
          </a:ln>
        </p:spPr>
        <p:txBody>
          <a:bodyPr wrap="none" anchor="ctr"/>
          <a:lstStyle/>
          <a:p>
            <a:endParaRPr lang="cs-CZ"/>
          </a:p>
        </p:txBody>
      </p:sp>
      <p:sp>
        <p:nvSpPr>
          <p:cNvPr id="48142" name="AutoShape 14"/>
          <p:cNvSpPr>
            <a:spLocks noChangeArrowheads="1"/>
          </p:cNvSpPr>
          <p:nvPr/>
        </p:nvSpPr>
        <p:spPr bwMode="auto">
          <a:xfrm rot="7265632">
            <a:off x="7440612" y="3159126"/>
            <a:ext cx="620713" cy="1636712"/>
          </a:xfrm>
          <a:prstGeom prst="curvedRightArrow">
            <a:avLst>
              <a:gd name="adj1" fmla="val 52737"/>
              <a:gd name="adj2" fmla="val 105473"/>
              <a:gd name="adj3" fmla="val 33333"/>
            </a:avLst>
          </a:prstGeom>
          <a:solidFill>
            <a:srgbClr val="FF0000">
              <a:alpha val="79999"/>
            </a:srgbClr>
          </a:solidFill>
          <a:ln w="9525">
            <a:solidFill>
              <a:schemeClr val="tx1"/>
            </a:solidFill>
            <a:miter lim="800000"/>
            <a:headEnd/>
            <a:tailEnd/>
          </a:ln>
        </p:spPr>
        <p:txBody>
          <a:bodyPr wrap="none" anchor="ctr"/>
          <a:lstStyle/>
          <a:p>
            <a:endParaRPr lang="cs-CZ"/>
          </a:p>
        </p:txBody>
      </p:sp>
      <p:sp>
        <p:nvSpPr>
          <p:cNvPr id="48145" name="Oval 17"/>
          <p:cNvSpPr>
            <a:spLocks noChangeArrowheads="1"/>
          </p:cNvSpPr>
          <p:nvPr/>
        </p:nvSpPr>
        <p:spPr bwMode="auto">
          <a:xfrm>
            <a:off x="7631113" y="1773238"/>
            <a:ext cx="1512887" cy="1511300"/>
          </a:xfrm>
          <a:prstGeom prst="ellipse">
            <a:avLst/>
          </a:prstGeom>
          <a:solidFill>
            <a:srgbClr val="FFFF99"/>
          </a:solidFill>
          <a:ln w="9525">
            <a:solidFill>
              <a:schemeClr val="tx1"/>
            </a:solidFill>
            <a:round/>
            <a:headEnd/>
            <a:tailEnd/>
          </a:ln>
        </p:spPr>
        <p:txBody>
          <a:bodyPr wrap="none" anchor="ctr"/>
          <a:lstStyle/>
          <a:p>
            <a:r>
              <a:rPr lang="cs-CZ" b="1" dirty="0" smtClean="0">
                <a:solidFill>
                  <a:schemeClr val="tx1">
                    <a:lumMod val="95000"/>
                    <a:lumOff val="5000"/>
                  </a:schemeClr>
                </a:solidFill>
              </a:rPr>
              <a:t>MÍSTA</a:t>
            </a:r>
            <a:endParaRPr lang="en-GB" b="1" dirty="0">
              <a:solidFill>
                <a:schemeClr val="tx1">
                  <a:lumMod val="95000"/>
                  <a:lumOff val="5000"/>
                </a:schemeClr>
              </a:solidFill>
            </a:endParaRPr>
          </a:p>
        </p:txBody>
      </p:sp>
      <p:sp>
        <p:nvSpPr>
          <p:cNvPr id="48146" name="Line 18"/>
          <p:cNvSpPr>
            <a:spLocks noChangeShapeType="1"/>
          </p:cNvSpPr>
          <p:nvPr/>
        </p:nvSpPr>
        <p:spPr bwMode="auto">
          <a:xfrm flipV="1">
            <a:off x="3995738" y="3068638"/>
            <a:ext cx="3744912" cy="2447925"/>
          </a:xfrm>
          <a:prstGeom prst="line">
            <a:avLst/>
          </a:prstGeom>
          <a:noFill/>
          <a:ln w="69850">
            <a:solidFill>
              <a:srgbClr val="000000"/>
            </a:solidFill>
            <a:round/>
            <a:headEnd/>
            <a:tailEnd type="triangle" w="med" len="med"/>
          </a:ln>
        </p:spPr>
        <p:txBody>
          <a:bodyPr/>
          <a:lstStyle/>
          <a:p>
            <a:endParaRPr lang="cs-CZ"/>
          </a:p>
        </p:txBody>
      </p:sp>
      <p:sp>
        <p:nvSpPr>
          <p:cNvPr id="48147" name="Line 19"/>
          <p:cNvSpPr>
            <a:spLocks noChangeShapeType="1"/>
          </p:cNvSpPr>
          <p:nvPr/>
        </p:nvSpPr>
        <p:spPr bwMode="auto">
          <a:xfrm flipV="1">
            <a:off x="3924300" y="2924175"/>
            <a:ext cx="3671888" cy="2089150"/>
          </a:xfrm>
          <a:prstGeom prst="line">
            <a:avLst/>
          </a:prstGeom>
          <a:noFill/>
          <a:ln w="38100">
            <a:solidFill>
              <a:srgbClr val="000000"/>
            </a:solidFill>
            <a:round/>
            <a:headEnd/>
            <a:tailEnd type="triangle" w="med" len="med"/>
          </a:ln>
        </p:spPr>
        <p:txBody>
          <a:bodyPr/>
          <a:lstStyle/>
          <a:p>
            <a:endParaRPr lang="cs-CZ"/>
          </a:p>
        </p:txBody>
      </p:sp>
      <p:sp>
        <p:nvSpPr>
          <p:cNvPr id="48148" name="Line 20"/>
          <p:cNvSpPr>
            <a:spLocks noChangeShapeType="1"/>
          </p:cNvSpPr>
          <p:nvPr/>
        </p:nvSpPr>
        <p:spPr bwMode="auto">
          <a:xfrm flipV="1">
            <a:off x="7524750" y="3213100"/>
            <a:ext cx="358775" cy="503238"/>
          </a:xfrm>
          <a:prstGeom prst="line">
            <a:avLst/>
          </a:prstGeom>
          <a:noFill/>
          <a:ln w="57150">
            <a:solidFill>
              <a:srgbClr val="000000"/>
            </a:solidFill>
            <a:round/>
            <a:headEnd/>
            <a:tailEnd type="triangle" w="med" len="med"/>
          </a:ln>
        </p:spPr>
        <p:txBody>
          <a:bodyPr/>
          <a:lstStyle/>
          <a:p>
            <a:endParaRPr lang="cs-CZ"/>
          </a:p>
        </p:txBody>
      </p:sp>
      <p:sp>
        <p:nvSpPr>
          <p:cNvPr id="48149" name="Line 21"/>
          <p:cNvSpPr>
            <a:spLocks noChangeShapeType="1"/>
          </p:cNvSpPr>
          <p:nvPr/>
        </p:nvSpPr>
        <p:spPr bwMode="auto">
          <a:xfrm>
            <a:off x="8459788" y="3357563"/>
            <a:ext cx="144462" cy="1079500"/>
          </a:xfrm>
          <a:prstGeom prst="line">
            <a:avLst/>
          </a:prstGeom>
          <a:noFill/>
          <a:ln w="101600">
            <a:solidFill>
              <a:schemeClr val="tx1"/>
            </a:solidFill>
            <a:round/>
            <a:headEnd/>
            <a:tailEnd type="triangle" w="med" len="med"/>
          </a:ln>
        </p:spPr>
        <p:txBody>
          <a:bodyPr/>
          <a:lstStyle/>
          <a:p>
            <a:endParaRPr lang="cs-CZ"/>
          </a:p>
        </p:txBody>
      </p:sp>
      <p:sp>
        <p:nvSpPr>
          <p:cNvPr id="48150" name="AutoShape 22"/>
          <p:cNvSpPr>
            <a:spLocks noChangeArrowheads="1"/>
          </p:cNvSpPr>
          <p:nvPr/>
        </p:nvSpPr>
        <p:spPr bwMode="auto">
          <a:xfrm>
            <a:off x="5508625" y="1916113"/>
            <a:ext cx="1800225" cy="1368425"/>
          </a:xfrm>
          <a:prstGeom prst="downArrowCallout">
            <a:avLst>
              <a:gd name="adj1" fmla="val 32889"/>
              <a:gd name="adj2" fmla="val 32889"/>
              <a:gd name="adj3" fmla="val 16667"/>
              <a:gd name="adj4" fmla="val 66667"/>
            </a:avLst>
          </a:prstGeom>
          <a:solidFill>
            <a:schemeClr val="accent1"/>
          </a:solidFill>
          <a:ln w="9525">
            <a:solidFill>
              <a:schemeClr val="tx1"/>
            </a:solidFill>
            <a:miter lim="800000"/>
            <a:headEnd/>
            <a:tailEnd/>
          </a:ln>
          <a:effectLst/>
        </p:spPr>
        <p:txBody>
          <a:bodyPr wrap="none" anchor="ctr"/>
          <a:lstStyle/>
          <a:p>
            <a:pPr>
              <a:defRPr/>
            </a:pPr>
            <a:r>
              <a:rPr lang="cs-CZ" sz="1400" dirty="0" smtClean="0">
                <a:solidFill>
                  <a:schemeClr val="tx1">
                    <a:lumMod val="95000"/>
                    <a:lumOff val="5000"/>
                  </a:schemeClr>
                </a:solidFill>
                <a:latin typeface="Arial" pitchFamily="34" charset="0"/>
              </a:rPr>
              <a:t>HODNOTA </a:t>
            </a:r>
          </a:p>
          <a:p>
            <a:pPr>
              <a:defRPr/>
            </a:pPr>
            <a:r>
              <a:rPr lang="cs-CZ" sz="1400" dirty="0" smtClean="0">
                <a:solidFill>
                  <a:schemeClr val="tx1">
                    <a:lumMod val="95000"/>
                    <a:lumOff val="5000"/>
                  </a:schemeClr>
                </a:solidFill>
                <a:latin typeface="Arial" pitchFamily="34" charset="0"/>
              </a:rPr>
              <a:t>ROZPOZNANÁ </a:t>
            </a:r>
          </a:p>
          <a:p>
            <a:pPr>
              <a:defRPr/>
            </a:pPr>
            <a:r>
              <a:rPr lang="cs-CZ" sz="1400" dirty="0" smtClean="0">
                <a:solidFill>
                  <a:schemeClr val="tx1">
                    <a:lumMod val="95000"/>
                    <a:lumOff val="5000"/>
                  </a:schemeClr>
                </a:solidFill>
                <a:latin typeface="Arial" pitchFamily="34" charset="0"/>
              </a:rPr>
              <a:t>KDYŹ CHYBÍ</a:t>
            </a:r>
            <a:endParaRPr lang="en-GB" sz="1400" dirty="0">
              <a:solidFill>
                <a:schemeClr val="tx1">
                  <a:lumMod val="95000"/>
                  <a:lumOff val="5000"/>
                </a:schemeClr>
              </a:solidFill>
              <a:latin typeface="Arial" pitchFamily="34" charset="0"/>
            </a:endParaRPr>
          </a:p>
        </p:txBody>
      </p:sp>
      <p:sp>
        <p:nvSpPr>
          <p:cNvPr id="48151" name="Line 23"/>
          <p:cNvSpPr>
            <a:spLocks noChangeShapeType="1"/>
          </p:cNvSpPr>
          <p:nvPr/>
        </p:nvSpPr>
        <p:spPr bwMode="auto">
          <a:xfrm flipV="1">
            <a:off x="1258888" y="4292600"/>
            <a:ext cx="215900" cy="358775"/>
          </a:xfrm>
          <a:prstGeom prst="line">
            <a:avLst/>
          </a:prstGeom>
          <a:noFill/>
          <a:ln w="50800">
            <a:solidFill>
              <a:srgbClr val="000000"/>
            </a:solidFill>
            <a:round/>
            <a:headEnd/>
            <a:tailEnd type="triangle" w="med" len="med"/>
          </a:ln>
        </p:spPr>
        <p:txBody>
          <a:bodyPr/>
          <a:lstStyle/>
          <a:p>
            <a:endParaRPr lang="cs-CZ"/>
          </a:p>
        </p:txBody>
      </p:sp>
      <p:sp>
        <p:nvSpPr>
          <p:cNvPr id="48152" name="Line 24"/>
          <p:cNvSpPr>
            <a:spLocks noChangeShapeType="1"/>
          </p:cNvSpPr>
          <p:nvPr/>
        </p:nvSpPr>
        <p:spPr bwMode="auto">
          <a:xfrm flipV="1">
            <a:off x="1547813" y="4437063"/>
            <a:ext cx="215900" cy="358775"/>
          </a:xfrm>
          <a:prstGeom prst="line">
            <a:avLst/>
          </a:prstGeom>
          <a:noFill/>
          <a:ln w="50800">
            <a:solidFill>
              <a:srgbClr val="000000"/>
            </a:solidFill>
            <a:round/>
            <a:headEnd/>
            <a:tailEnd type="triangle" w="med" len="med"/>
          </a:ln>
        </p:spPr>
        <p:txBody>
          <a:bodyPr/>
          <a:lstStyle/>
          <a:p>
            <a:endParaRPr lang="cs-CZ"/>
          </a:p>
        </p:txBody>
      </p:sp>
      <p:sp>
        <p:nvSpPr>
          <p:cNvPr id="48153" name="Line 25"/>
          <p:cNvSpPr>
            <a:spLocks noChangeShapeType="1"/>
          </p:cNvSpPr>
          <p:nvPr/>
        </p:nvSpPr>
        <p:spPr bwMode="auto">
          <a:xfrm flipV="1">
            <a:off x="1835150" y="4581525"/>
            <a:ext cx="215900" cy="358775"/>
          </a:xfrm>
          <a:prstGeom prst="line">
            <a:avLst/>
          </a:prstGeom>
          <a:noFill/>
          <a:ln w="50800">
            <a:solidFill>
              <a:srgbClr val="000000"/>
            </a:solidFill>
            <a:round/>
            <a:headEnd/>
            <a:tailEnd type="triangle" w="med" len="med"/>
          </a:ln>
        </p:spPr>
        <p:txBody>
          <a:bodyPr/>
          <a:lstStyle/>
          <a:p>
            <a:endParaRPr lang="cs-CZ"/>
          </a:p>
        </p:txBody>
      </p:sp>
      <p:sp>
        <p:nvSpPr>
          <p:cNvPr id="48154" name="Line 26"/>
          <p:cNvSpPr>
            <a:spLocks noChangeShapeType="1"/>
          </p:cNvSpPr>
          <p:nvPr/>
        </p:nvSpPr>
        <p:spPr bwMode="auto">
          <a:xfrm flipV="1">
            <a:off x="2124075" y="4724400"/>
            <a:ext cx="215900" cy="358775"/>
          </a:xfrm>
          <a:prstGeom prst="line">
            <a:avLst/>
          </a:prstGeom>
          <a:noFill/>
          <a:ln w="50800">
            <a:solidFill>
              <a:srgbClr val="000000"/>
            </a:solidFill>
            <a:round/>
            <a:headEnd/>
            <a:tailEnd type="triangle" w="med" len="med"/>
          </a:ln>
        </p:spPr>
        <p:txBody>
          <a:bodyPr/>
          <a:lstStyle/>
          <a:p>
            <a:endParaRPr lang="cs-CZ"/>
          </a:p>
        </p:txBody>
      </p:sp>
      <p:sp>
        <p:nvSpPr>
          <p:cNvPr id="48155" name="Text Box 27"/>
          <p:cNvSpPr txBox="1">
            <a:spLocks noChangeArrowheads="1"/>
          </p:cNvSpPr>
          <p:nvPr/>
        </p:nvSpPr>
        <p:spPr bwMode="auto">
          <a:xfrm>
            <a:off x="1258888" y="5013325"/>
            <a:ext cx="1659429" cy="369332"/>
          </a:xfrm>
          <a:prstGeom prst="rect">
            <a:avLst/>
          </a:prstGeom>
          <a:noFill/>
          <a:ln w="9525">
            <a:noFill/>
            <a:miter lim="800000"/>
            <a:headEnd/>
            <a:tailEnd/>
          </a:ln>
        </p:spPr>
        <p:txBody>
          <a:bodyPr wrap="none">
            <a:spAutoFit/>
          </a:bodyPr>
          <a:lstStyle/>
          <a:p>
            <a:r>
              <a:rPr lang="cs-CZ" sz="1800" dirty="0" smtClean="0">
                <a:solidFill>
                  <a:srgbClr val="000000"/>
                </a:solidFill>
              </a:rPr>
              <a:t>KONZUMACE</a:t>
            </a:r>
            <a:endParaRPr lang="en-GB" sz="1800" dirty="0">
              <a:solidFill>
                <a:srgbClr val="000000"/>
              </a:solidFill>
            </a:endParaRPr>
          </a:p>
        </p:txBody>
      </p:sp>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1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1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1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1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1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1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1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14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81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1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15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1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1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15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1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81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813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48132"/>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48155"/>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48154"/>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48153"/>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48152"/>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48151"/>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48134"/>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48135"/>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4813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814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814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815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8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3" grpId="0" animBg="1"/>
      <p:bldP spid="48139" grpId="0" animBg="1"/>
      <p:bldP spid="48138" grpId="0" animBg="1"/>
      <p:bldP spid="48138" grpId="1" animBg="1"/>
      <p:bldP spid="48132" grpId="0" animBg="1"/>
      <p:bldP spid="48132" grpId="1" animBg="1"/>
      <p:bldP spid="48133" grpId="0" animBg="1"/>
      <p:bldP spid="48134" grpId="0" animBg="1"/>
      <p:bldP spid="48134" grpId="1" animBg="1"/>
      <p:bldP spid="48135" grpId="0" animBg="1"/>
      <p:bldP spid="48135" grpId="1" animBg="1"/>
      <p:bldP spid="48136" grpId="0" animBg="1"/>
      <p:bldP spid="48137" grpId="0" animBg="1"/>
      <p:bldP spid="48140" grpId="0" animBg="1"/>
      <p:bldP spid="48141" grpId="0" animBg="1"/>
      <p:bldP spid="48142" grpId="0" animBg="1"/>
      <p:bldP spid="48145" grpId="0" animBg="1"/>
      <p:bldP spid="48146" grpId="0" animBg="1"/>
      <p:bldP spid="48147" grpId="0" animBg="1"/>
      <p:bldP spid="48148" grpId="0" animBg="1"/>
      <p:bldP spid="48149" grpId="0" animBg="1"/>
      <p:bldP spid="48150" grpId="0" animBg="1"/>
      <p:bldP spid="48151" grpId="0" animBg="1"/>
      <p:bldP spid="48151" grpId="1" animBg="1"/>
      <p:bldP spid="48152" grpId="0" animBg="1"/>
      <p:bldP spid="48152" grpId="1" animBg="1"/>
      <p:bldP spid="48153" grpId="0" animBg="1"/>
      <p:bldP spid="48153" grpId="1" animBg="1"/>
      <p:bldP spid="48154" grpId="0" animBg="1"/>
      <p:bldP spid="48154" grpId="1" animBg="1"/>
      <p:bldP spid="48155" grpId="0"/>
      <p:bldP spid="48155"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ChangeArrowheads="1"/>
          </p:cNvSpPr>
          <p:nvPr/>
        </p:nvSpPr>
        <p:spPr bwMode="auto">
          <a:xfrm rot="-5400000">
            <a:off x="3996532" y="1124744"/>
            <a:ext cx="4967287" cy="4968875"/>
          </a:xfrm>
          <a:prstGeom prst="rtTriangle">
            <a:avLst/>
          </a:prstGeom>
          <a:solidFill>
            <a:srgbClr val="CCFFFF">
              <a:alpha val="54901"/>
            </a:srgbClr>
          </a:solidFill>
          <a:ln w="38100">
            <a:solidFill>
              <a:srgbClr val="000000"/>
            </a:solidFill>
            <a:miter lim="800000"/>
            <a:headEnd/>
            <a:tailEnd/>
          </a:ln>
        </p:spPr>
        <p:txBody>
          <a:bodyPr wrap="none" anchor="ctr"/>
          <a:lstStyle/>
          <a:p>
            <a:endParaRPr lang="cs-CZ"/>
          </a:p>
        </p:txBody>
      </p:sp>
      <p:sp>
        <p:nvSpPr>
          <p:cNvPr id="20483" name="Rectangle 4"/>
          <p:cNvSpPr>
            <a:spLocks noGrp="1" noRot="1" noChangeArrowheads="1"/>
          </p:cNvSpPr>
          <p:nvPr>
            <p:ph type="title" idx="4294967295"/>
          </p:nvPr>
        </p:nvSpPr>
        <p:spPr>
          <a:xfrm>
            <a:off x="457200" y="244475"/>
            <a:ext cx="8385175" cy="1023938"/>
          </a:xfrm>
          <a:noFill/>
        </p:spPr>
        <p:txBody>
          <a:bodyPr/>
          <a:lstStyle/>
          <a:p>
            <a:pPr algn="l"/>
            <a:r>
              <a:rPr lang="cs-CZ" sz="3600" b="1" dirty="0" smtClean="0"/>
              <a:t>CHRÁNĚNÁ ÚZEMÍ, OBNOVA </a:t>
            </a:r>
            <a:br>
              <a:rPr lang="cs-CZ" sz="3600" b="1" dirty="0" smtClean="0"/>
            </a:br>
            <a:r>
              <a:rPr lang="cs-CZ" sz="3600" b="1" dirty="0" smtClean="0"/>
              <a:t>				A PRACOVNÍ MÍSTA</a:t>
            </a:r>
            <a:endParaRPr lang="en-GB" sz="3600" b="1" dirty="0" smtClean="0"/>
          </a:p>
        </p:txBody>
      </p:sp>
      <p:sp>
        <p:nvSpPr>
          <p:cNvPr id="20484" name="Oval 5"/>
          <p:cNvSpPr>
            <a:spLocks noChangeArrowheads="1"/>
          </p:cNvSpPr>
          <p:nvPr/>
        </p:nvSpPr>
        <p:spPr bwMode="auto">
          <a:xfrm>
            <a:off x="900113" y="3357563"/>
            <a:ext cx="2303462" cy="2376487"/>
          </a:xfrm>
          <a:prstGeom prst="ellipse">
            <a:avLst/>
          </a:prstGeom>
          <a:solidFill>
            <a:schemeClr val="accent1"/>
          </a:solidFill>
          <a:ln w="9525">
            <a:solidFill>
              <a:schemeClr val="tx1"/>
            </a:solidFill>
            <a:round/>
            <a:headEnd/>
            <a:tailEnd/>
          </a:ln>
        </p:spPr>
        <p:txBody>
          <a:bodyPr wrap="none" anchor="ctr"/>
          <a:lstStyle/>
          <a:p>
            <a:endParaRPr lang="cs-CZ">
              <a:solidFill>
                <a:srgbClr val="009999"/>
              </a:solidFill>
            </a:endParaRPr>
          </a:p>
        </p:txBody>
      </p:sp>
      <p:sp>
        <p:nvSpPr>
          <p:cNvPr id="54278" name="PubChord"/>
          <p:cNvSpPr>
            <a:spLocks noEditPoints="1" noChangeArrowheads="1"/>
          </p:cNvSpPr>
          <p:nvPr/>
        </p:nvSpPr>
        <p:spPr bwMode="auto">
          <a:xfrm>
            <a:off x="863600" y="3357563"/>
            <a:ext cx="2339975" cy="2376487"/>
          </a:xfrm>
          <a:custGeom>
            <a:avLst/>
            <a:gdLst>
              <a:gd name="G0" fmla="+- 0 0 0"/>
              <a:gd name="G1" fmla="sin 10800 -10041822"/>
              <a:gd name="G2" fmla="cos 10800 -10041822"/>
              <a:gd name="G3" fmla="sin 10800 1446908"/>
              <a:gd name="G4" fmla="cos 10800 1446908"/>
              <a:gd name="G5" fmla="+- G1 10800 0"/>
              <a:gd name="G6" fmla="+- G2 10800 0"/>
              <a:gd name="G7" fmla="+- G3 10800 0"/>
              <a:gd name="G8" fmla="+- G4 10800 0"/>
              <a:gd name="G9" fmla="+- 10800 0 0"/>
              <a:gd name="G10" fmla="+/ G5 G7 2"/>
              <a:gd name="G11" fmla="+/ G6 G8 2"/>
              <a:gd name="T0" fmla="*/ 1157 w 21600"/>
              <a:gd name="T1" fmla="*/ 5934 h 21600"/>
              <a:gd name="T2" fmla="*/ 10982 w 21600"/>
              <a:gd name="T3" fmla="*/ 10396 h 21600"/>
              <a:gd name="T4" fmla="*/ 20808 w 21600"/>
              <a:gd name="T5" fmla="*/ 14859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158" y="5934"/>
                </a:moveTo>
                <a:cubicBezTo>
                  <a:pt x="396" y="7443"/>
                  <a:pt x="0" y="9109"/>
                  <a:pt x="0" y="10799"/>
                </a:cubicBezTo>
                <a:cubicBezTo>
                  <a:pt x="0" y="16764"/>
                  <a:pt x="4835" y="21600"/>
                  <a:pt x="10800" y="21600"/>
                </a:cubicBezTo>
                <a:cubicBezTo>
                  <a:pt x="15197" y="21600"/>
                  <a:pt x="19155" y="18933"/>
                  <a:pt x="20808" y="14859"/>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cs-CZ">
              <a:solidFill>
                <a:srgbClr val="009999"/>
              </a:solidFill>
              <a:latin typeface="Arial" pitchFamily="34" charset="0"/>
            </a:endParaRPr>
          </a:p>
        </p:txBody>
      </p:sp>
      <p:sp>
        <p:nvSpPr>
          <p:cNvPr id="20486" name="Oval 16"/>
          <p:cNvSpPr>
            <a:spLocks noChangeArrowheads="1"/>
          </p:cNvSpPr>
          <p:nvPr/>
        </p:nvSpPr>
        <p:spPr bwMode="auto">
          <a:xfrm>
            <a:off x="7631113" y="1773238"/>
            <a:ext cx="1512887" cy="1511300"/>
          </a:xfrm>
          <a:prstGeom prst="ellipse">
            <a:avLst/>
          </a:prstGeom>
          <a:solidFill>
            <a:srgbClr val="FFFF99"/>
          </a:solidFill>
          <a:ln w="9525">
            <a:solidFill>
              <a:schemeClr val="tx1"/>
            </a:solidFill>
            <a:round/>
            <a:headEnd/>
            <a:tailEnd/>
          </a:ln>
        </p:spPr>
        <p:txBody>
          <a:bodyPr wrap="none" anchor="ctr"/>
          <a:lstStyle/>
          <a:p>
            <a:r>
              <a:rPr lang="cs-CZ" sz="2400" b="1" dirty="0" smtClean="0">
                <a:solidFill>
                  <a:schemeClr val="tx2"/>
                </a:solidFill>
              </a:rPr>
              <a:t>MÍSTA</a:t>
            </a:r>
            <a:endParaRPr lang="en-GB" sz="2400" b="1" dirty="0">
              <a:solidFill>
                <a:schemeClr val="tx2"/>
              </a:solidFill>
            </a:endParaRPr>
          </a:p>
        </p:txBody>
      </p:sp>
      <p:grpSp>
        <p:nvGrpSpPr>
          <p:cNvPr id="2" name="Group 40"/>
          <p:cNvGrpSpPr>
            <a:grpSpLocks/>
          </p:cNvGrpSpPr>
          <p:nvPr/>
        </p:nvGrpSpPr>
        <p:grpSpPr bwMode="auto">
          <a:xfrm>
            <a:off x="3132138" y="2924175"/>
            <a:ext cx="5832475" cy="3025775"/>
            <a:chOff x="1973" y="1842"/>
            <a:chExt cx="3674" cy="1906"/>
          </a:xfrm>
        </p:grpSpPr>
        <p:sp>
          <p:nvSpPr>
            <p:cNvPr id="20511" name="Rectangle 3"/>
            <p:cNvSpPr>
              <a:spLocks noChangeArrowheads="1"/>
            </p:cNvSpPr>
            <p:nvPr/>
          </p:nvSpPr>
          <p:spPr bwMode="auto">
            <a:xfrm>
              <a:off x="3198" y="1979"/>
              <a:ext cx="1451" cy="725"/>
            </a:xfrm>
            <a:prstGeom prst="rect">
              <a:avLst/>
            </a:prstGeom>
            <a:solidFill>
              <a:srgbClr val="FF0000">
                <a:alpha val="34901"/>
              </a:srgbClr>
            </a:solidFill>
            <a:ln w="9525">
              <a:solidFill>
                <a:schemeClr val="tx1"/>
              </a:solidFill>
              <a:miter lim="800000"/>
              <a:headEnd/>
              <a:tailEnd/>
            </a:ln>
          </p:spPr>
          <p:txBody>
            <a:bodyPr wrap="none" anchor="ctr"/>
            <a:lstStyle/>
            <a:p>
              <a:endParaRPr lang="cs-CZ"/>
            </a:p>
          </p:txBody>
        </p:sp>
        <p:sp>
          <p:nvSpPr>
            <p:cNvPr id="20512" name="AutoShape 7"/>
            <p:cNvSpPr>
              <a:spLocks noChangeArrowheads="1"/>
            </p:cNvSpPr>
            <p:nvPr/>
          </p:nvSpPr>
          <p:spPr bwMode="auto">
            <a:xfrm>
              <a:off x="1973" y="3249"/>
              <a:ext cx="1043" cy="499"/>
            </a:xfrm>
            <a:prstGeom prst="rightArrow">
              <a:avLst>
                <a:gd name="adj1" fmla="val 50000"/>
                <a:gd name="adj2" fmla="val 52255"/>
              </a:avLst>
            </a:prstGeom>
            <a:solidFill>
              <a:srgbClr val="CCECFF">
                <a:alpha val="34901"/>
              </a:srgbClr>
            </a:solidFill>
            <a:ln w="9525">
              <a:solidFill>
                <a:schemeClr val="tx1"/>
              </a:solidFill>
              <a:miter lim="800000"/>
              <a:headEnd/>
              <a:tailEnd/>
            </a:ln>
          </p:spPr>
          <p:txBody>
            <a:bodyPr wrap="none" anchor="ctr"/>
            <a:lstStyle/>
            <a:p>
              <a:endParaRPr lang="cs-CZ">
                <a:solidFill>
                  <a:schemeClr val="bg2"/>
                </a:solidFill>
              </a:endParaRPr>
            </a:p>
          </p:txBody>
        </p:sp>
        <p:sp>
          <p:nvSpPr>
            <p:cNvPr id="20513" name="AutoShape 8"/>
            <p:cNvSpPr>
              <a:spLocks noChangeArrowheads="1"/>
            </p:cNvSpPr>
            <p:nvPr/>
          </p:nvSpPr>
          <p:spPr bwMode="auto">
            <a:xfrm>
              <a:off x="2109" y="2160"/>
              <a:ext cx="998" cy="454"/>
            </a:xfrm>
            <a:prstGeom prst="rightArrow">
              <a:avLst>
                <a:gd name="adj1" fmla="val 50000"/>
                <a:gd name="adj2" fmla="val 54956"/>
              </a:avLst>
            </a:prstGeom>
            <a:solidFill>
              <a:schemeClr val="accent1">
                <a:alpha val="34901"/>
              </a:schemeClr>
            </a:solidFill>
            <a:ln w="9525">
              <a:solidFill>
                <a:schemeClr val="tx1"/>
              </a:solidFill>
              <a:miter lim="800000"/>
              <a:headEnd/>
              <a:tailEnd/>
            </a:ln>
          </p:spPr>
          <p:txBody>
            <a:bodyPr wrap="none" anchor="ctr"/>
            <a:lstStyle/>
            <a:p>
              <a:endParaRPr lang="cs-CZ"/>
            </a:p>
          </p:txBody>
        </p:sp>
        <p:sp>
          <p:nvSpPr>
            <p:cNvPr id="20514" name="Rectangle 9"/>
            <p:cNvSpPr>
              <a:spLocks noChangeArrowheads="1"/>
            </p:cNvSpPr>
            <p:nvPr/>
          </p:nvSpPr>
          <p:spPr bwMode="auto">
            <a:xfrm>
              <a:off x="3198" y="2205"/>
              <a:ext cx="907" cy="499"/>
            </a:xfrm>
            <a:prstGeom prst="rect">
              <a:avLst/>
            </a:prstGeom>
            <a:solidFill>
              <a:srgbClr val="FFCC00">
                <a:alpha val="34901"/>
              </a:srgbClr>
            </a:solidFill>
            <a:ln w="9525">
              <a:solidFill>
                <a:schemeClr val="tx1"/>
              </a:solidFill>
              <a:miter lim="800000"/>
              <a:headEnd/>
              <a:tailEnd/>
            </a:ln>
          </p:spPr>
          <p:txBody>
            <a:bodyPr wrap="none" anchor="ctr"/>
            <a:lstStyle/>
            <a:p>
              <a:r>
                <a:rPr lang="cs-CZ" sz="1600" dirty="0" smtClean="0"/>
                <a:t>EKOSYSTÉM</a:t>
              </a:r>
              <a:r>
                <a:rPr lang="en-GB" sz="1600" dirty="0" smtClean="0"/>
                <a:t> </a:t>
              </a:r>
              <a:endParaRPr lang="en-GB" sz="1600" dirty="0"/>
            </a:p>
            <a:p>
              <a:r>
                <a:rPr lang="cs-CZ" sz="1600" dirty="0" smtClean="0"/>
                <a:t>SLUŽBY</a:t>
              </a:r>
              <a:endParaRPr lang="en-GB" sz="1600" dirty="0"/>
            </a:p>
            <a:p>
              <a:r>
                <a:rPr lang="cs-CZ" sz="1600" dirty="0" smtClean="0"/>
                <a:t>ZDARMA</a:t>
              </a:r>
              <a:endParaRPr lang="en-GB" sz="1600" dirty="0"/>
            </a:p>
          </p:txBody>
        </p:sp>
        <p:sp>
          <p:nvSpPr>
            <p:cNvPr id="20515" name="AutoShape 10"/>
            <p:cNvSpPr>
              <a:spLocks noChangeArrowheads="1"/>
            </p:cNvSpPr>
            <p:nvPr/>
          </p:nvSpPr>
          <p:spPr bwMode="auto">
            <a:xfrm>
              <a:off x="2018" y="3067"/>
              <a:ext cx="998" cy="181"/>
            </a:xfrm>
            <a:prstGeom prst="rightArrow">
              <a:avLst>
                <a:gd name="adj1" fmla="val 50000"/>
                <a:gd name="adj2" fmla="val 137845"/>
              </a:avLst>
            </a:prstGeom>
            <a:solidFill>
              <a:schemeClr val="accent1">
                <a:alpha val="34901"/>
              </a:schemeClr>
            </a:solidFill>
            <a:ln w="9525">
              <a:solidFill>
                <a:schemeClr val="tx1"/>
              </a:solidFill>
              <a:miter lim="800000"/>
              <a:headEnd/>
              <a:tailEnd/>
            </a:ln>
          </p:spPr>
          <p:txBody>
            <a:bodyPr wrap="none" anchor="ctr"/>
            <a:lstStyle/>
            <a:p>
              <a:endParaRPr lang="cs-CZ"/>
            </a:p>
          </p:txBody>
        </p:sp>
        <p:sp>
          <p:nvSpPr>
            <p:cNvPr id="20516" name="Rectangle 11"/>
            <p:cNvSpPr>
              <a:spLocks noChangeArrowheads="1"/>
            </p:cNvSpPr>
            <p:nvPr/>
          </p:nvSpPr>
          <p:spPr bwMode="auto">
            <a:xfrm>
              <a:off x="3107" y="2840"/>
              <a:ext cx="1270" cy="908"/>
            </a:xfrm>
            <a:prstGeom prst="rect">
              <a:avLst/>
            </a:prstGeom>
            <a:solidFill>
              <a:srgbClr val="FF00FF">
                <a:alpha val="34901"/>
              </a:srgbClr>
            </a:solidFill>
            <a:ln w="9525">
              <a:solidFill>
                <a:schemeClr val="tx1"/>
              </a:solidFill>
              <a:miter lim="800000"/>
              <a:headEnd/>
              <a:tailEnd/>
            </a:ln>
          </p:spPr>
          <p:txBody>
            <a:bodyPr wrap="none" anchor="ctr"/>
            <a:lstStyle/>
            <a:p>
              <a:r>
                <a:rPr lang="en-GB" sz="1800" dirty="0" smtClean="0"/>
                <a:t>PRODU</a:t>
              </a:r>
              <a:r>
                <a:rPr lang="cs-CZ" sz="1800" dirty="0" smtClean="0"/>
                <a:t>KTY</a:t>
              </a:r>
              <a:endParaRPr lang="en-GB" sz="1800" dirty="0"/>
            </a:p>
          </p:txBody>
        </p:sp>
        <p:sp>
          <p:nvSpPr>
            <p:cNvPr id="20518" name="AutoShape 13"/>
            <p:cNvSpPr>
              <a:spLocks noChangeArrowheads="1"/>
            </p:cNvSpPr>
            <p:nvPr/>
          </p:nvSpPr>
          <p:spPr bwMode="auto">
            <a:xfrm>
              <a:off x="4422" y="3022"/>
              <a:ext cx="318" cy="590"/>
            </a:xfrm>
            <a:prstGeom prst="rightArrow">
              <a:avLst>
                <a:gd name="adj1" fmla="val 50000"/>
                <a:gd name="adj2" fmla="val 25000"/>
              </a:avLst>
            </a:prstGeom>
            <a:solidFill>
              <a:schemeClr val="tx1">
                <a:alpha val="34901"/>
              </a:schemeClr>
            </a:solidFill>
            <a:ln w="9525">
              <a:solidFill>
                <a:schemeClr val="tx1"/>
              </a:solidFill>
              <a:miter lim="800000"/>
              <a:headEnd/>
              <a:tailEnd/>
            </a:ln>
          </p:spPr>
          <p:txBody>
            <a:bodyPr wrap="none" anchor="ctr"/>
            <a:lstStyle/>
            <a:p>
              <a:endParaRPr lang="cs-CZ"/>
            </a:p>
          </p:txBody>
        </p:sp>
        <p:sp>
          <p:nvSpPr>
            <p:cNvPr id="20519" name="Rectangle 14"/>
            <p:cNvSpPr>
              <a:spLocks noChangeArrowheads="1"/>
            </p:cNvSpPr>
            <p:nvPr/>
          </p:nvSpPr>
          <p:spPr bwMode="auto">
            <a:xfrm>
              <a:off x="4740" y="2886"/>
              <a:ext cx="907" cy="589"/>
            </a:xfrm>
            <a:prstGeom prst="rect">
              <a:avLst/>
            </a:prstGeom>
            <a:solidFill>
              <a:srgbClr val="FF0000">
                <a:alpha val="34901"/>
              </a:srgbClr>
            </a:solidFill>
            <a:ln w="9525">
              <a:solidFill>
                <a:schemeClr val="tx1"/>
              </a:solidFill>
              <a:miter lim="800000"/>
              <a:headEnd/>
              <a:tailEnd/>
            </a:ln>
          </p:spPr>
          <p:txBody>
            <a:bodyPr wrap="none" anchor="ctr"/>
            <a:lstStyle/>
            <a:p>
              <a:endParaRPr lang="cs-CZ"/>
            </a:p>
          </p:txBody>
        </p:sp>
        <p:sp>
          <p:nvSpPr>
            <p:cNvPr id="20520" name="AutoShape 15"/>
            <p:cNvSpPr>
              <a:spLocks noChangeArrowheads="1"/>
            </p:cNvSpPr>
            <p:nvPr/>
          </p:nvSpPr>
          <p:spPr bwMode="auto">
            <a:xfrm rot="7265632">
              <a:off x="4687" y="1990"/>
              <a:ext cx="391" cy="1031"/>
            </a:xfrm>
            <a:prstGeom prst="curvedRightArrow">
              <a:avLst>
                <a:gd name="adj1" fmla="val 52737"/>
                <a:gd name="adj2" fmla="val 105473"/>
                <a:gd name="adj3" fmla="val 33333"/>
              </a:avLst>
            </a:prstGeom>
            <a:solidFill>
              <a:srgbClr val="FF0000">
                <a:alpha val="34901"/>
              </a:srgbClr>
            </a:solidFill>
            <a:ln w="9525">
              <a:solidFill>
                <a:schemeClr val="tx1"/>
              </a:solidFill>
              <a:miter lim="800000"/>
              <a:headEnd/>
              <a:tailEnd/>
            </a:ln>
          </p:spPr>
          <p:txBody>
            <a:bodyPr wrap="none" anchor="ctr"/>
            <a:lstStyle/>
            <a:p>
              <a:endParaRPr lang="cs-CZ"/>
            </a:p>
          </p:txBody>
        </p:sp>
        <p:sp>
          <p:nvSpPr>
            <p:cNvPr id="20521" name="Line 17"/>
            <p:cNvSpPr>
              <a:spLocks noChangeShapeType="1"/>
            </p:cNvSpPr>
            <p:nvPr/>
          </p:nvSpPr>
          <p:spPr bwMode="auto">
            <a:xfrm flipV="1">
              <a:off x="2517" y="1933"/>
              <a:ext cx="2359" cy="1542"/>
            </a:xfrm>
            <a:prstGeom prst="line">
              <a:avLst/>
            </a:prstGeom>
            <a:noFill/>
            <a:ln w="69850">
              <a:solidFill>
                <a:srgbClr val="000000"/>
              </a:solidFill>
              <a:round/>
              <a:headEnd/>
              <a:tailEnd type="triangle" w="med" len="med"/>
            </a:ln>
          </p:spPr>
          <p:txBody>
            <a:bodyPr/>
            <a:lstStyle/>
            <a:p>
              <a:endParaRPr lang="cs-CZ"/>
            </a:p>
          </p:txBody>
        </p:sp>
        <p:sp>
          <p:nvSpPr>
            <p:cNvPr id="20522" name="Line 18"/>
            <p:cNvSpPr>
              <a:spLocks noChangeShapeType="1"/>
            </p:cNvSpPr>
            <p:nvPr/>
          </p:nvSpPr>
          <p:spPr bwMode="auto">
            <a:xfrm flipV="1">
              <a:off x="2472" y="1842"/>
              <a:ext cx="2313" cy="1316"/>
            </a:xfrm>
            <a:prstGeom prst="line">
              <a:avLst/>
            </a:prstGeom>
            <a:noFill/>
            <a:ln w="38100">
              <a:solidFill>
                <a:srgbClr val="000000"/>
              </a:solidFill>
              <a:round/>
              <a:headEnd/>
              <a:tailEnd type="triangle" w="med" len="med"/>
            </a:ln>
          </p:spPr>
          <p:txBody>
            <a:bodyPr/>
            <a:lstStyle/>
            <a:p>
              <a:endParaRPr lang="cs-CZ"/>
            </a:p>
          </p:txBody>
        </p:sp>
        <p:sp>
          <p:nvSpPr>
            <p:cNvPr id="20523" name="Line 19"/>
            <p:cNvSpPr>
              <a:spLocks noChangeShapeType="1"/>
            </p:cNvSpPr>
            <p:nvPr/>
          </p:nvSpPr>
          <p:spPr bwMode="auto">
            <a:xfrm flipV="1">
              <a:off x="4740" y="2024"/>
              <a:ext cx="226" cy="317"/>
            </a:xfrm>
            <a:prstGeom prst="line">
              <a:avLst/>
            </a:prstGeom>
            <a:noFill/>
            <a:ln w="57150">
              <a:solidFill>
                <a:srgbClr val="000000"/>
              </a:solidFill>
              <a:round/>
              <a:headEnd/>
              <a:tailEnd type="triangle" w="med" len="med"/>
            </a:ln>
          </p:spPr>
          <p:txBody>
            <a:bodyPr/>
            <a:lstStyle/>
            <a:p>
              <a:endParaRPr lang="cs-CZ"/>
            </a:p>
          </p:txBody>
        </p:sp>
        <p:sp>
          <p:nvSpPr>
            <p:cNvPr id="20517" name="Rectangle 12"/>
            <p:cNvSpPr>
              <a:spLocks noChangeArrowheads="1"/>
            </p:cNvSpPr>
            <p:nvPr/>
          </p:nvSpPr>
          <p:spPr bwMode="auto">
            <a:xfrm>
              <a:off x="4739" y="2886"/>
              <a:ext cx="908" cy="862"/>
            </a:xfrm>
            <a:prstGeom prst="rect">
              <a:avLst/>
            </a:prstGeom>
            <a:solidFill>
              <a:schemeClr val="tx1">
                <a:alpha val="34901"/>
              </a:schemeClr>
            </a:solidFill>
            <a:ln w="9525">
              <a:solidFill>
                <a:schemeClr val="tx1"/>
              </a:solidFill>
              <a:miter lim="800000"/>
              <a:headEnd/>
              <a:tailEnd/>
            </a:ln>
          </p:spPr>
          <p:txBody>
            <a:bodyPr wrap="none" anchor="ctr"/>
            <a:lstStyle/>
            <a:p>
              <a:r>
                <a:rPr lang="en-GB" sz="1800" dirty="0" smtClean="0">
                  <a:solidFill>
                    <a:srgbClr val="FFFF00"/>
                  </a:solidFill>
                </a:rPr>
                <a:t>BENEFIT</a:t>
              </a:r>
              <a:r>
                <a:rPr lang="cs-CZ" sz="1800" dirty="0" smtClean="0">
                  <a:solidFill>
                    <a:srgbClr val="FFFF00"/>
                  </a:solidFill>
                </a:rPr>
                <a:t>Y</a:t>
              </a:r>
              <a:endParaRPr lang="en-GB" sz="1800" dirty="0">
                <a:solidFill>
                  <a:srgbClr val="FFFF00"/>
                </a:solidFill>
              </a:endParaRPr>
            </a:p>
            <a:p>
              <a:endParaRPr lang="en-GB" sz="1800" dirty="0">
                <a:solidFill>
                  <a:srgbClr val="FFFF00"/>
                </a:solidFill>
              </a:endParaRPr>
            </a:p>
          </p:txBody>
        </p:sp>
      </p:grpSp>
      <p:sp>
        <p:nvSpPr>
          <p:cNvPr id="20488" name="Line 20"/>
          <p:cNvSpPr>
            <a:spLocks noChangeShapeType="1"/>
          </p:cNvSpPr>
          <p:nvPr/>
        </p:nvSpPr>
        <p:spPr bwMode="auto">
          <a:xfrm>
            <a:off x="8459788" y="3357563"/>
            <a:ext cx="144462" cy="1079500"/>
          </a:xfrm>
          <a:prstGeom prst="line">
            <a:avLst/>
          </a:prstGeom>
          <a:noFill/>
          <a:ln w="101600">
            <a:solidFill>
              <a:schemeClr val="tx1"/>
            </a:solidFill>
            <a:round/>
            <a:headEnd/>
            <a:tailEnd type="triangle" w="med" len="med"/>
          </a:ln>
        </p:spPr>
        <p:txBody>
          <a:bodyPr/>
          <a:lstStyle/>
          <a:p>
            <a:endParaRPr lang="cs-CZ"/>
          </a:p>
        </p:txBody>
      </p:sp>
      <p:sp>
        <p:nvSpPr>
          <p:cNvPr id="20489" name="Line 22"/>
          <p:cNvSpPr>
            <a:spLocks noChangeShapeType="1"/>
          </p:cNvSpPr>
          <p:nvPr/>
        </p:nvSpPr>
        <p:spPr bwMode="auto">
          <a:xfrm flipV="1">
            <a:off x="1258888" y="4292600"/>
            <a:ext cx="215900" cy="358775"/>
          </a:xfrm>
          <a:prstGeom prst="line">
            <a:avLst/>
          </a:prstGeom>
          <a:noFill/>
          <a:ln w="50800">
            <a:solidFill>
              <a:srgbClr val="000000"/>
            </a:solidFill>
            <a:round/>
            <a:headEnd/>
            <a:tailEnd type="triangle" w="med" len="med"/>
          </a:ln>
        </p:spPr>
        <p:txBody>
          <a:bodyPr/>
          <a:lstStyle/>
          <a:p>
            <a:endParaRPr lang="cs-CZ"/>
          </a:p>
        </p:txBody>
      </p:sp>
      <p:sp>
        <p:nvSpPr>
          <p:cNvPr id="20490" name="Line 23"/>
          <p:cNvSpPr>
            <a:spLocks noChangeShapeType="1"/>
          </p:cNvSpPr>
          <p:nvPr/>
        </p:nvSpPr>
        <p:spPr bwMode="auto">
          <a:xfrm flipV="1">
            <a:off x="1547813" y="4437063"/>
            <a:ext cx="215900" cy="358775"/>
          </a:xfrm>
          <a:prstGeom prst="line">
            <a:avLst/>
          </a:prstGeom>
          <a:noFill/>
          <a:ln w="50800">
            <a:solidFill>
              <a:srgbClr val="000000"/>
            </a:solidFill>
            <a:round/>
            <a:headEnd/>
            <a:tailEnd type="triangle" w="med" len="med"/>
          </a:ln>
        </p:spPr>
        <p:txBody>
          <a:bodyPr/>
          <a:lstStyle/>
          <a:p>
            <a:endParaRPr lang="cs-CZ"/>
          </a:p>
        </p:txBody>
      </p:sp>
      <p:sp>
        <p:nvSpPr>
          <p:cNvPr id="20491" name="Line 24"/>
          <p:cNvSpPr>
            <a:spLocks noChangeShapeType="1"/>
          </p:cNvSpPr>
          <p:nvPr/>
        </p:nvSpPr>
        <p:spPr bwMode="auto">
          <a:xfrm flipV="1">
            <a:off x="1835150" y="4581525"/>
            <a:ext cx="215900" cy="358775"/>
          </a:xfrm>
          <a:prstGeom prst="line">
            <a:avLst/>
          </a:prstGeom>
          <a:noFill/>
          <a:ln w="50800">
            <a:solidFill>
              <a:srgbClr val="000000"/>
            </a:solidFill>
            <a:round/>
            <a:headEnd/>
            <a:tailEnd type="triangle" w="med" len="med"/>
          </a:ln>
        </p:spPr>
        <p:txBody>
          <a:bodyPr/>
          <a:lstStyle/>
          <a:p>
            <a:endParaRPr lang="cs-CZ"/>
          </a:p>
        </p:txBody>
      </p:sp>
      <p:sp>
        <p:nvSpPr>
          <p:cNvPr id="20492" name="Line 25"/>
          <p:cNvSpPr>
            <a:spLocks noChangeShapeType="1"/>
          </p:cNvSpPr>
          <p:nvPr/>
        </p:nvSpPr>
        <p:spPr bwMode="auto">
          <a:xfrm flipV="1">
            <a:off x="2124075" y="4724400"/>
            <a:ext cx="215900" cy="358775"/>
          </a:xfrm>
          <a:prstGeom prst="line">
            <a:avLst/>
          </a:prstGeom>
          <a:noFill/>
          <a:ln w="50800">
            <a:solidFill>
              <a:srgbClr val="000000"/>
            </a:solidFill>
            <a:round/>
            <a:headEnd/>
            <a:tailEnd type="triangle" w="med" len="med"/>
          </a:ln>
        </p:spPr>
        <p:txBody>
          <a:bodyPr/>
          <a:lstStyle/>
          <a:p>
            <a:endParaRPr lang="cs-CZ"/>
          </a:p>
        </p:txBody>
      </p:sp>
      <p:sp>
        <p:nvSpPr>
          <p:cNvPr id="20493" name="Text Box 26"/>
          <p:cNvSpPr txBox="1">
            <a:spLocks noChangeArrowheads="1"/>
          </p:cNvSpPr>
          <p:nvPr/>
        </p:nvSpPr>
        <p:spPr bwMode="auto">
          <a:xfrm>
            <a:off x="1331640" y="5013176"/>
            <a:ext cx="1659429" cy="369332"/>
          </a:xfrm>
          <a:prstGeom prst="rect">
            <a:avLst/>
          </a:prstGeom>
          <a:noFill/>
          <a:ln w="9525">
            <a:noFill/>
            <a:miter lim="800000"/>
            <a:headEnd/>
            <a:tailEnd/>
          </a:ln>
        </p:spPr>
        <p:txBody>
          <a:bodyPr wrap="none">
            <a:spAutoFit/>
          </a:bodyPr>
          <a:lstStyle/>
          <a:p>
            <a:r>
              <a:rPr lang="cs-CZ" sz="1800" dirty="0" smtClean="0">
                <a:solidFill>
                  <a:srgbClr val="000000"/>
                </a:solidFill>
              </a:rPr>
              <a:t>KONZUMACE</a:t>
            </a:r>
            <a:endParaRPr lang="en-GB" sz="1800" dirty="0">
              <a:solidFill>
                <a:srgbClr val="000000"/>
              </a:solidFill>
            </a:endParaRPr>
          </a:p>
        </p:txBody>
      </p:sp>
      <p:sp>
        <p:nvSpPr>
          <p:cNvPr id="54300" name="Line 28"/>
          <p:cNvSpPr>
            <a:spLocks noChangeShapeType="1"/>
          </p:cNvSpPr>
          <p:nvPr/>
        </p:nvSpPr>
        <p:spPr bwMode="auto">
          <a:xfrm>
            <a:off x="2124075" y="4005263"/>
            <a:ext cx="71438" cy="288925"/>
          </a:xfrm>
          <a:prstGeom prst="line">
            <a:avLst/>
          </a:prstGeom>
          <a:noFill/>
          <a:ln w="44450">
            <a:solidFill>
              <a:srgbClr val="FFFF00"/>
            </a:solidFill>
            <a:round/>
            <a:headEnd/>
            <a:tailEnd type="triangle" w="med" len="med"/>
          </a:ln>
        </p:spPr>
        <p:txBody>
          <a:bodyPr/>
          <a:lstStyle/>
          <a:p>
            <a:endParaRPr lang="cs-CZ"/>
          </a:p>
        </p:txBody>
      </p:sp>
      <p:sp>
        <p:nvSpPr>
          <p:cNvPr id="54301" name="Line 29"/>
          <p:cNvSpPr>
            <a:spLocks noChangeShapeType="1"/>
          </p:cNvSpPr>
          <p:nvPr/>
        </p:nvSpPr>
        <p:spPr bwMode="auto">
          <a:xfrm>
            <a:off x="2411413" y="3933825"/>
            <a:ext cx="71437" cy="288925"/>
          </a:xfrm>
          <a:prstGeom prst="line">
            <a:avLst/>
          </a:prstGeom>
          <a:noFill/>
          <a:ln w="44450">
            <a:solidFill>
              <a:srgbClr val="FFFF00"/>
            </a:solidFill>
            <a:round/>
            <a:headEnd/>
            <a:tailEnd type="triangle" w="med" len="med"/>
          </a:ln>
        </p:spPr>
        <p:txBody>
          <a:bodyPr/>
          <a:lstStyle/>
          <a:p>
            <a:endParaRPr lang="cs-CZ"/>
          </a:p>
        </p:txBody>
      </p:sp>
      <p:sp>
        <p:nvSpPr>
          <p:cNvPr id="54302" name="Line 30"/>
          <p:cNvSpPr>
            <a:spLocks noChangeShapeType="1"/>
          </p:cNvSpPr>
          <p:nvPr/>
        </p:nvSpPr>
        <p:spPr bwMode="auto">
          <a:xfrm>
            <a:off x="2627313" y="3933825"/>
            <a:ext cx="71437" cy="288925"/>
          </a:xfrm>
          <a:prstGeom prst="line">
            <a:avLst/>
          </a:prstGeom>
          <a:noFill/>
          <a:ln w="44450">
            <a:solidFill>
              <a:srgbClr val="FFFF00"/>
            </a:solidFill>
            <a:round/>
            <a:headEnd/>
            <a:tailEnd type="triangle" w="med" len="med"/>
          </a:ln>
        </p:spPr>
        <p:txBody>
          <a:bodyPr/>
          <a:lstStyle/>
          <a:p>
            <a:endParaRPr lang="cs-CZ"/>
          </a:p>
        </p:txBody>
      </p:sp>
      <p:sp>
        <p:nvSpPr>
          <p:cNvPr id="54304" name="AutoShape 32"/>
          <p:cNvSpPr>
            <a:spLocks noChangeArrowheads="1"/>
          </p:cNvSpPr>
          <p:nvPr/>
        </p:nvSpPr>
        <p:spPr bwMode="auto">
          <a:xfrm>
            <a:off x="1116013" y="2060575"/>
            <a:ext cx="2232025" cy="1152525"/>
          </a:xfrm>
          <a:prstGeom prst="downArrowCallout">
            <a:avLst>
              <a:gd name="adj1" fmla="val 48416"/>
              <a:gd name="adj2" fmla="val 48416"/>
              <a:gd name="adj3" fmla="val 16667"/>
              <a:gd name="adj4" fmla="val 66667"/>
            </a:avLst>
          </a:prstGeom>
          <a:solidFill>
            <a:srgbClr val="FFFF00"/>
          </a:solidFill>
          <a:ln w="9525">
            <a:solidFill>
              <a:schemeClr val="tx1"/>
            </a:solidFill>
            <a:miter lim="800000"/>
            <a:headEnd/>
            <a:tailEnd/>
          </a:ln>
        </p:spPr>
        <p:txBody>
          <a:bodyPr wrap="none" anchor="ctr"/>
          <a:lstStyle/>
          <a:p>
            <a:r>
              <a:rPr lang="cs-CZ" sz="1600" dirty="0" smtClean="0"/>
              <a:t>NÁRŮST CHÚ</a:t>
            </a:r>
            <a:endParaRPr lang="en-GB" sz="1600" dirty="0"/>
          </a:p>
          <a:p>
            <a:r>
              <a:rPr lang="en-GB" sz="1600" dirty="0"/>
              <a:t>(</a:t>
            </a:r>
            <a:r>
              <a:rPr lang="en-GB" sz="1600" dirty="0" err="1" smtClean="0"/>
              <a:t>poten</a:t>
            </a:r>
            <a:r>
              <a:rPr lang="cs-CZ" sz="1600" dirty="0" err="1" smtClean="0"/>
              <a:t>ciální</a:t>
            </a:r>
            <a:r>
              <a:rPr lang="cs-CZ" sz="1600" dirty="0" smtClean="0"/>
              <a:t> konflikt</a:t>
            </a:r>
            <a:r>
              <a:rPr lang="en-GB" sz="1600" dirty="0" smtClean="0"/>
              <a:t>)</a:t>
            </a:r>
            <a:endParaRPr lang="en-GB" sz="1600" dirty="0"/>
          </a:p>
        </p:txBody>
      </p:sp>
      <p:sp>
        <p:nvSpPr>
          <p:cNvPr id="54305" name="Oval 33"/>
          <p:cNvSpPr>
            <a:spLocks noChangeArrowheads="1"/>
          </p:cNvSpPr>
          <p:nvPr/>
        </p:nvSpPr>
        <p:spPr bwMode="auto">
          <a:xfrm>
            <a:off x="3779838" y="2276475"/>
            <a:ext cx="431800" cy="431800"/>
          </a:xfrm>
          <a:prstGeom prst="ellipse">
            <a:avLst/>
          </a:prstGeom>
          <a:solidFill>
            <a:srgbClr val="FFFF00"/>
          </a:solidFill>
          <a:ln w="9525">
            <a:solidFill>
              <a:schemeClr val="tx1"/>
            </a:solidFill>
            <a:round/>
            <a:headEnd/>
            <a:tailEnd/>
          </a:ln>
        </p:spPr>
        <p:txBody>
          <a:bodyPr wrap="none" anchor="ctr"/>
          <a:lstStyle/>
          <a:p>
            <a:endParaRPr lang="cs-CZ"/>
          </a:p>
        </p:txBody>
      </p:sp>
      <p:sp>
        <p:nvSpPr>
          <p:cNvPr id="54306" name="Text Box 34"/>
          <p:cNvSpPr txBox="1">
            <a:spLocks noChangeArrowheads="1"/>
          </p:cNvSpPr>
          <p:nvPr/>
        </p:nvSpPr>
        <p:spPr bwMode="auto">
          <a:xfrm>
            <a:off x="3635896" y="1628800"/>
            <a:ext cx="1008112" cy="707886"/>
          </a:xfrm>
          <a:prstGeom prst="rect">
            <a:avLst/>
          </a:prstGeom>
          <a:noFill/>
          <a:ln w="9525">
            <a:noFill/>
            <a:miter lim="800000"/>
            <a:headEnd/>
            <a:tailEnd/>
          </a:ln>
        </p:spPr>
        <p:txBody>
          <a:bodyPr wrap="square">
            <a:spAutoFit/>
          </a:bodyPr>
          <a:lstStyle/>
          <a:p>
            <a:pPr>
              <a:spcBef>
                <a:spcPct val="50000"/>
              </a:spcBef>
            </a:pPr>
            <a:r>
              <a:rPr lang="cs-CZ" sz="2000" b="1" dirty="0" smtClean="0"/>
              <a:t>CHÚ- MÍSTA</a:t>
            </a:r>
            <a:endParaRPr lang="en-GB" sz="2000" b="1" dirty="0"/>
          </a:p>
        </p:txBody>
      </p:sp>
      <p:sp>
        <p:nvSpPr>
          <p:cNvPr id="54307" name="Line 35"/>
          <p:cNvSpPr>
            <a:spLocks noChangeShapeType="1"/>
          </p:cNvSpPr>
          <p:nvPr/>
        </p:nvSpPr>
        <p:spPr bwMode="auto">
          <a:xfrm flipV="1">
            <a:off x="2916238" y="2708275"/>
            <a:ext cx="863600" cy="792163"/>
          </a:xfrm>
          <a:prstGeom prst="line">
            <a:avLst/>
          </a:prstGeom>
          <a:noFill/>
          <a:ln w="38100">
            <a:solidFill>
              <a:srgbClr val="FFFF00"/>
            </a:solidFill>
            <a:round/>
            <a:headEnd/>
            <a:tailEnd type="triangle" w="med" len="med"/>
          </a:ln>
        </p:spPr>
        <p:txBody>
          <a:bodyPr/>
          <a:lstStyle/>
          <a:p>
            <a:endParaRPr lang="cs-CZ"/>
          </a:p>
        </p:txBody>
      </p:sp>
      <p:sp>
        <p:nvSpPr>
          <p:cNvPr id="54308" name="Line 36"/>
          <p:cNvSpPr>
            <a:spLocks noChangeShapeType="1"/>
          </p:cNvSpPr>
          <p:nvPr/>
        </p:nvSpPr>
        <p:spPr bwMode="auto">
          <a:xfrm flipH="1" flipV="1">
            <a:off x="4356100" y="2636838"/>
            <a:ext cx="3529013" cy="2160587"/>
          </a:xfrm>
          <a:prstGeom prst="line">
            <a:avLst/>
          </a:prstGeom>
          <a:noFill/>
          <a:ln w="63500">
            <a:solidFill>
              <a:srgbClr val="FF6600"/>
            </a:solidFill>
            <a:round/>
            <a:headEnd/>
            <a:tailEnd type="triangle" w="med" len="med"/>
          </a:ln>
        </p:spPr>
        <p:txBody>
          <a:bodyPr/>
          <a:lstStyle/>
          <a:p>
            <a:endParaRPr lang="cs-CZ"/>
          </a:p>
        </p:txBody>
      </p:sp>
      <p:sp>
        <p:nvSpPr>
          <p:cNvPr id="54311" name="PubChord"/>
          <p:cNvSpPr>
            <a:spLocks noEditPoints="1" noChangeArrowheads="1"/>
          </p:cNvSpPr>
          <p:nvPr/>
        </p:nvSpPr>
        <p:spPr bwMode="auto">
          <a:xfrm>
            <a:off x="7596188" y="1844675"/>
            <a:ext cx="1547812" cy="1439863"/>
          </a:xfrm>
          <a:custGeom>
            <a:avLst/>
            <a:gdLst>
              <a:gd name="G0" fmla="+- 0 0 0"/>
              <a:gd name="G1" fmla="sin 10800 -9441102"/>
              <a:gd name="G2" fmla="cos 10800 -9441102"/>
              <a:gd name="G3" fmla="sin 10800 6272528"/>
              <a:gd name="G4" fmla="cos 10800 6272528"/>
              <a:gd name="G5" fmla="+- G1 10800 0"/>
              <a:gd name="G6" fmla="+- G2 10800 0"/>
              <a:gd name="G7" fmla="+- G3 10800 0"/>
              <a:gd name="G8" fmla="+- G4 10800 0"/>
              <a:gd name="G9" fmla="+- 10800 0 0"/>
              <a:gd name="G10" fmla="+/ G5 G7 2"/>
              <a:gd name="G11" fmla="+/ G6 G8 2"/>
              <a:gd name="T0" fmla="*/ 2055 w 21600"/>
              <a:gd name="T1" fmla="*/ 4461 h 21600"/>
              <a:gd name="T2" fmla="*/ 5890 w 21600"/>
              <a:gd name="T3" fmla="*/ 13003 h 21600"/>
              <a:gd name="T4" fmla="*/ 9725 w 21600"/>
              <a:gd name="T5" fmla="*/ 21546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2055" y="4461"/>
                </a:moveTo>
                <a:cubicBezTo>
                  <a:pt x="719" y="6304"/>
                  <a:pt x="0" y="8523"/>
                  <a:pt x="0" y="10799"/>
                </a:cubicBezTo>
                <a:cubicBezTo>
                  <a:pt x="-1" y="16348"/>
                  <a:pt x="4204" y="20994"/>
                  <a:pt x="9724" y="21546"/>
                </a:cubicBezTo>
                <a:close/>
              </a:path>
            </a:pathLst>
          </a:custGeom>
          <a:solidFill>
            <a:srgbClr val="9933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cs-CZ">
              <a:solidFill>
                <a:srgbClr val="009999"/>
              </a:solidFill>
              <a:latin typeface="Arial" pitchFamily="34" charset="0"/>
            </a:endParaRPr>
          </a:p>
        </p:txBody>
      </p:sp>
      <p:sp>
        <p:nvSpPr>
          <p:cNvPr id="54309" name="Line 37"/>
          <p:cNvSpPr>
            <a:spLocks noChangeShapeType="1"/>
          </p:cNvSpPr>
          <p:nvPr/>
        </p:nvSpPr>
        <p:spPr bwMode="auto">
          <a:xfrm flipV="1">
            <a:off x="1116013" y="2636838"/>
            <a:ext cx="6769100" cy="1655762"/>
          </a:xfrm>
          <a:prstGeom prst="line">
            <a:avLst/>
          </a:prstGeom>
          <a:noFill/>
          <a:ln w="63500">
            <a:solidFill>
              <a:srgbClr val="FF6600"/>
            </a:solidFill>
            <a:round/>
            <a:headEnd/>
            <a:tailEnd type="triangle" w="med" len="med"/>
          </a:ln>
        </p:spPr>
        <p:txBody>
          <a:bodyPr/>
          <a:lstStyle/>
          <a:p>
            <a:endParaRPr lang="cs-CZ"/>
          </a:p>
        </p:txBody>
      </p:sp>
      <p:sp>
        <p:nvSpPr>
          <p:cNvPr id="54313" name="Oval 41"/>
          <p:cNvSpPr>
            <a:spLocks noChangeArrowheads="1"/>
          </p:cNvSpPr>
          <p:nvPr/>
        </p:nvSpPr>
        <p:spPr bwMode="auto">
          <a:xfrm>
            <a:off x="4932363" y="1844675"/>
            <a:ext cx="863600" cy="863600"/>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54314" name="Text Box 42"/>
          <p:cNvSpPr txBox="1">
            <a:spLocks noChangeArrowheads="1"/>
          </p:cNvSpPr>
          <p:nvPr/>
        </p:nvSpPr>
        <p:spPr bwMode="auto">
          <a:xfrm>
            <a:off x="5076056" y="1844824"/>
            <a:ext cx="2216150" cy="707886"/>
          </a:xfrm>
          <a:prstGeom prst="rect">
            <a:avLst/>
          </a:prstGeom>
          <a:noFill/>
          <a:ln w="9525">
            <a:noFill/>
            <a:miter lim="800000"/>
            <a:headEnd/>
            <a:tailEnd/>
          </a:ln>
        </p:spPr>
        <p:txBody>
          <a:bodyPr>
            <a:spAutoFit/>
          </a:bodyPr>
          <a:lstStyle/>
          <a:p>
            <a:pPr>
              <a:spcBef>
                <a:spcPct val="50000"/>
              </a:spcBef>
            </a:pPr>
            <a:r>
              <a:rPr lang="cs-CZ" sz="2000" b="1" dirty="0" smtClean="0"/>
              <a:t>OBNOVA:</a:t>
            </a:r>
            <a:r>
              <a:rPr lang="en-GB" sz="2000" b="1" dirty="0" smtClean="0"/>
              <a:t> </a:t>
            </a:r>
            <a:r>
              <a:rPr lang="cs-CZ" sz="2000" b="1" dirty="0" smtClean="0"/>
              <a:t>  MÍSTA</a:t>
            </a:r>
            <a:r>
              <a:rPr lang="en-GB" sz="2000" b="1" dirty="0" smtClean="0"/>
              <a:t> </a:t>
            </a:r>
            <a:r>
              <a:rPr lang="en-GB" sz="2000" b="1" dirty="0"/>
              <a:t>+ ??</a:t>
            </a:r>
          </a:p>
        </p:txBody>
      </p:sp>
      <p:sp>
        <p:nvSpPr>
          <p:cNvPr id="54317" name="PubChord"/>
          <p:cNvSpPr>
            <a:spLocks noEditPoints="1" noChangeArrowheads="1"/>
          </p:cNvSpPr>
          <p:nvPr/>
        </p:nvSpPr>
        <p:spPr bwMode="auto">
          <a:xfrm rot="10800000">
            <a:off x="863600" y="3284538"/>
            <a:ext cx="2339975" cy="2376487"/>
          </a:xfrm>
          <a:custGeom>
            <a:avLst/>
            <a:gdLst>
              <a:gd name="G0" fmla="+- 0 0 0"/>
              <a:gd name="G1" fmla="sin 10800 11084385"/>
              <a:gd name="G2" fmla="cos 10800 11084385"/>
              <a:gd name="G3" fmla="sin 10800 -4395362"/>
              <a:gd name="G4" fmla="cos 10800 -4395362"/>
              <a:gd name="G5" fmla="+- G1 10800 0"/>
              <a:gd name="G6" fmla="+- G2 10800 0"/>
              <a:gd name="G7" fmla="+- G3 10800 0"/>
              <a:gd name="G8" fmla="+- G4 10800 0"/>
              <a:gd name="G9" fmla="+- 10800 0 0"/>
              <a:gd name="G10" fmla="+/ G5 G7 2"/>
              <a:gd name="G11" fmla="+/ G6 G8 2"/>
              <a:gd name="T0" fmla="*/ 193 w 21600"/>
              <a:gd name="T1" fmla="*/ 12835 h 21600"/>
              <a:gd name="T2" fmla="*/ 7600 w 21600"/>
              <a:gd name="T3" fmla="*/ 6844 h 21600"/>
              <a:gd name="T4" fmla="*/ 15008 w 21600"/>
              <a:gd name="T5" fmla="*/ 853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93" y="12834"/>
                </a:moveTo>
                <a:cubicBezTo>
                  <a:pt x="1169" y="17922"/>
                  <a:pt x="5619" y="21600"/>
                  <a:pt x="10800" y="21600"/>
                </a:cubicBezTo>
                <a:cubicBezTo>
                  <a:pt x="16764" y="21600"/>
                  <a:pt x="21600" y="16764"/>
                  <a:pt x="21600" y="10800"/>
                </a:cubicBezTo>
                <a:cubicBezTo>
                  <a:pt x="21600" y="6461"/>
                  <a:pt x="19003" y="2543"/>
                  <a:pt x="15007" y="853"/>
                </a:cubicBezTo>
                <a:close/>
              </a:path>
            </a:pathLst>
          </a:custGeom>
          <a:noFill/>
          <a:ln w="50800">
            <a:solidFill>
              <a:schemeClr val="tx1"/>
            </a:solidFill>
            <a:miter lim="800000"/>
            <a:headEnd/>
            <a:tailEnd/>
          </a:ln>
          <a:effectLst>
            <a:outerShdw dist="107763" dir="2700000" algn="ctr" rotWithShape="0">
              <a:srgbClr val="808080"/>
            </a:outerShdw>
          </a:effectLst>
        </p:spPr>
        <p:txBody>
          <a:bodyPr/>
          <a:lstStyle/>
          <a:p>
            <a:pPr>
              <a:defRPr/>
            </a:pPr>
            <a:endParaRPr lang="en-GB" b="1">
              <a:latin typeface="Arial" pitchFamily="34" charset="0"/>
            </a:endParaRPr>
          </a:p>
          <a:p>
            <a:pPr>
              <a:defRPr/>
            </a:pPr>
            <a:endParaRPr lang="en-GB">
              <a:solidFill>
                <a:srgbClr val="009999"/>
              </a:solidFill>
              <a:latin typeface="Arial" pitchFamily="34" charset="0"/>
            </a:endParaRPr>
          </a:p>
        </p:txBody>
      </p:sp>
      <p:sp>
        <p:nvSpPr>
          <p:cNvPr id="54315" name="Line 43"/>
          <p:cNvSpPr>
            <a:spLocks noChangeShapeType="1"/>
          </p:cNvSpPr>
          <p:nvPr/>
        </p:nvSpPr>
        <p:spPr bwMode="auto">
          <a:xfrm>
            <a:off x="5651500" y="2708275"/>
            <a:ext cx="2160588" cy="2233613"/>
          </a:xfrm>
          <a:prstGeom prst="line">
            <a:avLst/>
          </a:prstGeom>
          <a:noFill/>
          <a:ln w="101600">
            <a:solidFill>
              <a:schemeClr val="tx1"/>
            </a:solidFill>
            <a:round/>
            <a:headEnd/>
            <a:tailEnd type="triangle" w="med" len="med"/>
          </a:ln>
        </p:spPr>
        <p:txBody>
          <a:bodyPr/>
          <a:lstStyle/>
          <a:p>
            <a:endParaRPr lang="cs-CZ"/>
          </a:p>
        </p:txBody>
      </p:sp>
      <p:sp>
        <p:nvSpPr>
          <p:cNvPr id="54316" name="Line 44"/>
          <p:cNvSpPr>
            <a:spLocks noChangeShapeType="1"/>
          </p:cNvSpPr>
          <p:nvPr/>
        </p:nvSpPr>
        <p:spPr bwMode="auto">
          <a:xfrm>
            <a:off x="5797550" y="2565400"/>
            <a:ext cx="1079500" cy="935038"/>
          </a:xfrm>
          <a:prstGeom prst="line">
            <a:avLst/>
          </a:prstGeom>
          <a:noFill/>
          <a:ln w="101600">
            <a:solidFill>
              <a:schemeClr val="tx1"/>
            </a:solidFill>
            <a:round/>
            <a:headEnd/>
            <a:tailEnd type="triangle" w="med" len="med"/>
          </a:ln>
        </p:spPr>
        <p:txBody>
          <a:bodyPr/>
          <a:lstStyle/>
          <a:p>
            <a:endParaRPr lang="cs-CZ"/>
          </a:p>
        </p:txBody>
      </p:sp>
      <p:sp>
        <p:nvSpPr>
          <p:cNvPr id="54299" name="PubChord"/>
          <p:cNvSpPr>
            <a:spLocks noEditPoints="1" noChangeArrowheads="1"/>
          </p:cNvSpPr>
          <p:nvPr/>
        </p:nvSpPr>
        <p:spPr bwMode="auto">
          <a:xfrm rot="10800000">
            <a:off x="863600" y="3284538"/>
            <a:ext cx="2339975" cy="2376487"/>
          </a:xfrm>
          <a:custGeom>
            <a:avLst/>
            <a:gdLst>
              <a:gd name="G0" fmla="+- 0 0 0"/>
              <a:gd name="G1" fmla="sin 10800 11084385"/>
              <a:gd name="G2" fmla="cos 10800 11084385"/>
              <a:gd name="G3" fmla="sin 10800 -208011"/>
              <a:gd name="G4" fmla="cos 10800 -208011"/>
              <a:gd name="G5" fmla="+- G1 10800 0"/>
              <a:gd name="G6" fmla="+- G2 10800 0"/>
              <a:gd name="G7" fmla="+- G3 10800 0"/>
              <a:gd name="G8" fmla="+- G4 10800 0"/>
              <a:gd name="G9" fmla="+- 10800 0 0"/>
              <a:gd name="G10" fmla="+/ G5 G7 2"/>
              <a:gd name="G11" fmla="+/ G6 G8 2"/>
              <a:gd name="T0" fmla="*/ 193 w 21600"/>
              <a:gd name="T1" fmla="*/ 12835 h 21600"/>
              <a:gd name="T2" fmla="*/ 10888 w 21600"/>
              <a:gd name="T3" fmla="*/ 11518 h 21600"/>
              <a:gd name="T4" fmla="*/ 21583 w 21600"/>
              <a:gd name="T5" fmla="*/ 10202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93" y="12834"/>
                </a:moveTo>
                <a:cubicBezTo>
                  <a:pt x="1169" y="17922"/>
                  <a:pt x="5619" y="21600"/>
                  <a:pt x="10800" y="21600"/>
                </a:cubicBezTo>
                <a:cubicBezTo>
                  <a:pt x="16764" y="21600"/>
                  <a:pt x="21600" y="16764"/>
                  <a:pt x="21600" y="10800"/>
                </a:cubicBezTo>
                <a:cubicBezTo>
                  <a:pt x="21600" y="10600"/>
                  <a:pt x="21594" y="10401"/>
                  <a:pt x="21583" y="10201"/>
                </a:cubicBezTo>
                <a:close/>
              </a:path>
            </a:pathLst>
          </a:custGeom>
          <a:noFill/>
          <a:ln w="50800">
            <a:solidFill>
              <a:srgbClr val="FFFF00"/>
            </a:solidFill>
            <a:miter lim="800000"/>
            <a:headEnd/>
            <a:tailEnd/>
          </a:ln>
          <a:effectLst>
            <a:outerShdw dist="107763" dir="2700000" algn="ctr" rotWithShape="0">
              <a:srgbClr val="808080"/>
            </a:outerShdw>
          </a:effectLst>
        </p:spPr>
        <p:txBody>
          <a:bodyPr/>
          <a:lstStyle/>
          <a:p>
            <a:pPr>
              <a:defRPr/>
            </a:pPr>
            <a:endParaRPr lang="en-GB" b="1">
              <a:latin typeface="Arial" pitchFamily="34" charset="0"/>
            </a:endParaRPr>
          </a:p>
          <a:p>
            <a:pPr>
              <a:defRPr/>
            </a:pPr>
            <a:endParaRPr lang="en-GB">
              <a:solidFill>
                <a:srgbClr val="009999"/>
              </a:solidFill>
              <a:latin typeface="Arial" pitchFamily="34" charset="0"/>
            </a:endParaRPr>
          </a:p>
        </p:txBody>
      </p:sp>
      <p:sp>
        <p:nvSpPr>
          <p:cNvPr id="54318" name="Line 46"/>
          <p:cNvSpPr>
            <a:spLocks noChangeShapeType="1"/>
          </p:cNvSpPr>
          <p:nvPr/>
        </p:nvSpPr>
        <p:spPr bwMode="auto">
          <a:xfrm flipH="1">
            <a:off x="1619250" y="2636838"/>
            <a:ext cx="3313113" cy="2376487"/>
          </a:xfrm>
          <a:prstGeom prst="line">
            <a:avLst/>
          </a:prstGeom>
          <a:noFill/>
          <a:ln w="101600">
            <a:solidFill>
              <a:srgbClr val="003366"/>
            </a:solidFill>
            <a:round/>
            <a:headEnd/>
            <a:tailEnd type="triangle" w="med" len="med"/>
          </a:ln>
        </p:spPr>
        <p:txBody>
          <a:bodyPr/>
          <a:lstStyle/>
          <a:p>
            <a:endParaRPr lang="cs-CZ"/>
          </a:p>
        </p:txBody>
      </p:sp>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3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3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3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3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30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3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30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3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30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3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43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43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3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3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43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00" grpId="0" animBg="1"/>
      <p:bldP spid="54301" grpId="0" animBg="1"/>
      <p:bldP spid="54302" grpId="0" animBg="1"/>
      <p:bldP spid="54304" grpId="0" animBg="1"/>
      <p:bldP spid="54305" grpId="0" animBg="1"/>
      <p:bldP spid="54306" grpId="0"/>
      <p:bldP spid="54307" grpId="0" animBg="1"/>
      <p:bldP spid="54308" grpId="0" animBg="1"/>
      <p:bldP spid="54309" grpId="0" animBg="1"/>
      <p:bldP spid="54313" grpId="0" animBg="1"/>
      <p:bldP spid="54314" grpId="0"/>
      <p:bldP spid="54317" grpId="0" animBg="1"/>
      <p:bldP spid="54315" grpId="0" animBg="1"/>
      <p:bldP spid="54316" grpId="0" animBg="1"/>
      <p:bldP spid="54299" grpId="0" animBg="1"/>
      <p:bldP spid="5431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endParaRPr lang="fr-FR" sz="1400"/>
          </a:p>
        </p:txBody>
      </p:sp>
      <p:sp>
        <p:nvSpPr>
          <p:cNvPr id="6" name="TextovéPole 5"/>
          <p:cNvSpPr txBox="1"/>
          <p:nvPr/>
        </p:nvSpPr>
        <p:spPr>
          <a:xfrm>
            <a:off x="323528" y="332656"/>
            <a:ext cx="8496944" cy="584775"/>
          </a:xfrm>
          <a:prstGeom prst="rect">
            <a:avLst/>
          </a:prstGeom>
          <a:noFill/>
        </p:spPr>
        <p:txBody>
          <a:bodyPr wrap="square" rtlCol="0">
            <a:spAutoFit/>
          </a:bodyPr>
          <a:lstStyle/>
          <a:p>
            <a:r>
              <a:rPr lang="cs-CZ" sz="3200" b="1" dirty="0" smtClean="0"/>
              <a:t>NOVÁ EU STRATEGIE PRO BIODIVERZITU</a:t>
            </a:r>
            <a:endParaRPr lang="cs-CZ" sz="3200" b="1" dirty="0"/>
          </a:p>
        </p:txBody>
      </p:sp>
      <p:sp>
        <p:nvSpPr>
          <p:cNvPr id="7" name="TextovéPole 6"/>
          <p:cNvSpPr txBox="1"/>
          <p:nvPr/>
        </p:nvSpPr>
        <p:spPr>
          <a:xfrm>
            <a:off x="467544" y="1268760"/>
            <a:ext cx="8424936" cy="5386090"/>
          </a:xfrm>
          <a:prstGeom prst="rect">
            <a:avLst/>
          </a:prstGeom>
          <a:noFill/>
        </p:spPr>
        <p:txBody>
          <a:bodyPr wrap="square" rtlCol="0">
            <a:spAutoFit/>
          </a:bodyPr>
          <a:lstStyle/>
          <a:p>
            <a:r>
              <a:rPr lang="cs-CZ" sz="3200" b="1" dirty="0" smtClean="0"/>
              <a:t>PROČ? (RATIONALE):</a:t>
            </a:r>
          </a:p>
          <a:p>
            <a:endParaRPr lang="cs-CZ" sz="1400" b="1" dirty="0" smtClean="0"/>
          </a:p>
          <a:p>
            <a:pPr lvl="1">
              <a:buFont typeface="Wingdings" pitchFamily="2" charset="2"/>
              <a:buChar char="q"/>
            </a:pPr>
            <a:r>
              <a:rPr lang="cs-CZ" sz="2800" b="1" dirty="0" smtClean="0"/>
              <a:t> </a:t>
            </a:r>
            <a:r>
              <a:rPr lang="cs-CZ" sz="2800" b="1" u="sng" dirty="0" smtClean="0"/>
              <a:t>Environmentální důvody</a:t>
            </a:r>
          </a:p>
          <a:p>
            <a:pPr lvl="2">
              <a:buFont typeface="Wingdings" pitchFamily="2" charset="2"/>
              <a:buChar char="§"/>
            </a:pPr>
            <a:r>
              <a:rPr lang="cs-CZ" sz="2800" b="1" dirty="0" smtClean="0"/>
              <a:t> EU stále ztrácí biodiverzitu</a:t>
            </a:r>
          </a:p>
          <a:p>
            <a:pPr lvl="2">
              <a:buFont typeface="Wingdings" pitchFamily="2" charset="2"/>
              <a:buChar char="§"/>
            </a:pPr>
            <a:r>
              <a:rPr lang="cs-CZ" sz="2800" b="1" dirty="0" smtClean="0"/>
              <a:t> ekosystémové služby ohroženy</a:t>
            </a:r>
          </a:p>
          <a:p>
            <a:pPr lvl="1">
              <a:buFont typeface="Wingdings" pitchFamily="2" charset="2"/>
              <a:buChar char="q"/>
            </a:pPr>
            <a:r>
              <a:rPr lang="cs-CZ" sz="2800" b="1" dirty="0" smtClean="0"/>
              <a:t> </a:t>
            </a:r>
            <a:r>
              <a:rPr lang="cs-CZ" sz="2800" b="1" u="sng" dirty="0" smtClean="0"/>
              <a:t>Politické důvody</a:t>
            </a:r>
          </a:p>
          <a:p>
            <a:pPr lvl="2">
              <a:buFont typeface="Wingdings" pitchFamily="2" charset="2"/>
              <a:buChar char="§"/>
            </a:pPr>
            <a:r>
              <a:rPr lang="cs-CZ" sz="2800" b="1" dirty="0" smtClean="0"/>
              <a:t> Mandát EU  (vize a cíl)</a:t>
            </a:r>
          </a:p>
          <a:p>
            <a:pPr lvl="2">
              <a:buFont typeface="Wingdings" pitchFamily="2" charset="2"/>
              <a:buChar char="§"/>
            </a:pPr>
            <a:r>
              <a:rPr lang="cs-CZ" sz="2800" b="1" dirty="0" smtClean="0"/>
              <a:t> Globální mandát (CBD)</a:t>
            </a:r>
          </a:p>
          <a:p>
            <a:pPr lvl="1">
              <a:buFont typeface="Wingdings" pitchFamily="2" charset="2"/>
              <a:buChar char="q"/>
            </a:pPr>
            <a:r>
              <a:rPr lang="cs-CZ" sz="2800" b="1" dirty="0" smtClean="0"/>
              <a:t> </a:t>
            </a:r>
            <a:r>
              <a:rPr lang="cs-CZ" sz="2800" b="1" u="sng" dirty="0" smtClean="0"/>
              <a:t>Ekonomické důvody</a:t>
            </a:r>
          </a:p>
          <a:p>
            <a:pPr lvl="2">
              <a:buFont typeface="Wingdings" pitchFamily="2" charset="2"/>
              <a:buChar char="§"/>
            </a:pPr>
            <a:r>
              <a:rPr lang="cs-CZ" sz="2800" b="1" dirty="0" smtClean="0"/>
              <a:t> Cena za nečinnost</a:t>
            </a:r>
          </a:p>
          <a:p>
            <a:pPr lvl="2">
              <a:buFont typeface="Wingdings" pitchFamily="2" charset="2"/>
              <a:buChar char="§"/>
            </a:pPr>
            <a:r>
              <a:rPr lang="cs-CZ" sz="2800" b="1" dirty="0" smtClean="0"/>
              <a:t> Hodnota přírodního kapitálu</a:t>
            </a:r>
          </a:p>
          <a:p>
            <a:pPr lvl="2">
              <a:buFont typeface="Wingdings" pitchFamily="2" charset="2"/>
              <a:buChar char="§"/>
            </a:pPr>
            <a:r>
              <a:rPr lang="cs-CZ" sz="2800" b="1" dirty="0" smtClean="0"/>
              <a:t> Selhávání trhu</a:t>
            </a:r>
          </a:p>
          <a:p>
            <a:pPr lvl="2">
              <a:buFont typeface="Wingdings" pitchFamily="2" charset="2"/>
              <a:buChar char="§"/>
            </a:pPr>
            <a:endParaRPr lang="cs-CZ" b="1" dirty="0"/>
          </a:p>
        </p:txBody>
      </p:sp>
    </p:spTree>
  </p:cSld>
  <p:clrMapOvr>
    <a:masterClrMapping/>
  </p:clrMapOvr>
  <p:transition spd="slow">
    <p:cut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107504" y="274638"/>
            <a:ext cx="8856984" cy="1143000"/>
          </a:xfrm>
        </p:spPr>
        <p:txBody>
          <a:bodyPr/>
          <a:lstStyle/>
          <a:p>
            <a:r>
              <a:rPr lang="cs-CZ" sz="3200" b="1" dirty="0" smtClean="0">
                <a:latin typeface="Arial" charset="0"/>
              </a:rPr>
              <a:t>Základní </a:t>
            </a:r>
            <a:r>
              <a:rPr lang="cs-CZ" sz="3200" b="1" dirty="0" err="1" smtClean="0">
                <a:latin typeface="Arial" charset="0"/>
              </a:rPr>
              <a:t>princípy</a:t>
            </a:r>
            <a:r>
              <a:rPr lang="cs-CZ" sz="3200" b="1" dirty="0" smtClean="0">
                <a:latin typeface="Arial" charset="0"/>
              </a:rPr>
              <a:t> environmentální politiky</a:t>
            </a:r>
          </a:p>
        </p:txBody>
      </p:sp>
      <p:sp>
        <p:nvSpPr>
          <p:cNvPr id="41987" name="Rectangle 3"/>
          <p:cNvSpPr>
            <a:spLocks noGrp="1"/>
          </p:cNvSpPr>
          <p:nvPr>
            <p:ph type="body" idx="1"/>
          </p:nvPr>
        </p:nvSpPr>
        <p:spPr/>
        <p:txBody>
          <a:bodyPr/>
          <a:lstStyle/>
          <a:p>
            <a:pPr marL="609600" indent="-609600">
              <a:lnSpc>
                <a:spcPct val="80000"/>
              </a:lnSpc>
              <a:buNone/>
            </a:pPr>
            <a:r>
              <a:rPr lang="cs-CZ" sz="2800" dirty="0" smtClean="0"/>
              <a:t>Princip</a:t>
            </a:r>
          </a:p>
          <a:p>
            <a:pPr marL="609600" indent="-609600">
              <a:lnSpc>
                <a:spcPct val="80000"/>
              </a:lnSpc>
              <a:buFont typeface="Arial" charset="0"/>
              <a:buAutoNum type="arabicPeriod"/>
            </a:pPr>
            <a:r>
              <a:rPr lang="cs-CZ" sz="2800" dirty="0" smtClean="0"/>
              <a:t>prevence</a:t>
            </a:r>
          </a:p>
          <a:p>
            <a:pPr marL="609600" indent="-609600">
              <a:lnSpc>
                <a:spcPct val="80000"/>
              </a:lnSpc>
              <a:buFont typeface="Arial" charset="0"/>
              <a:buAutoNum type="arabicPeriod"/>
            </a:pPr>
            <a:r>
              <a:rPr lang="cs-CZ" sz="2800" dirty="0" smtClean="0"/>
              <a:t>předběžné opatrnosti</a:t>
            </a:r>
          </a:p>
          <a:p>
            <a:pPr marL="609600" indent="-609600">
              <a:lnSpc>
                <a:spcPct val="80000"/>
              </a:lnSpc>
              <a:buFont typeface="Arial" charset="0"/>
              <a:buAutoNum type="arabicPeriod"/>
            </a:pPr>
            <a:r>
              <a:rPr lang="cs-CZ" sz="2800" dirty="0" smtClean="0"/>
              <a:t>předcházení rizik u zdroje</a:t>
            </a:r>
          </a:p>
          <a:p>
            <a:pPr marL="609600" indent="-609600">
              <a:lnSpc>
                <a:spcPct val="80000"/>
              </a:lnSpc>
              <a:buFont typeface="Arial" charset="0"/>
              <a:buAutoNum type="arabicPeriod"/>
            </a:pPr>
            <a:r>
              <a:rPr lang="cs-CZ" sz="2800" dirty="0" smtClean="0"/>
              <a:t>kritických (limitních) zátěží</a:t>
            </a:r>
          </a:p>
          <a:p>
            <a:pPr marL="609600" indent="-609600">
              <a:lnSpc>
                <a:spcPct val="80000"/>
              </a:lnSpc>
              <a:buFont typeface="Arial" charset="0"/>
              <a:buAutoNum type="arabicPeriod"/>
            </a:pPr>
            <a:r>
              <a:rPr lang="cs-CZ" sz="2800" dirty="0" smtClean="0"/>
              <a:t>nejlepších dostupných technik (BAP)</a:t>
            </a:r>
          </a:p>
          <a:p>
            <a:pPr marL="609600" indent="-609600">
              <a:lnSpc>
                <a:spcPct val="80000"/>
              </a:lnSpc>
              <a:buFont typeface="Arial" charset="0"/>
              <a:buAutoNum type="arabicPeriod"/>
            </a:pPr>
            <a:r>
              <a:rPr lang="cs-CZ" sz="2800" dirty="0" smtClean="0"/>
              <a:t>„znečišťovatel platí“</a:t>
            </a:r>
          </a:p>
          <a:p>
            <a:pPr marL="609600" indent="-609600">
              <a:lnSpc>
                <a:spcPct val="80000"/>
              </a:lnSpc>
              <a:buFont typeface="Arial" charset="0"/>
              <a:buAutoNum type="arabicPeriod"/>
            </a:pPr>
            <a:r>
              <a:rPr lang="cs-CZ" sz="2800" dirty="0" smtClean="0"/>
              <a:t>s</a:t>
            </a:r>
            <a:r>
              <a:rPr lang="en-GB" sz="2800" dirty="0" err="1" smtClean="0"/>
              <a:t>ubsidiarity</a:t>
            </a:r>
            <a:endParaRPr lang="cs-CZ" sz="2800" dirty="0" smtClean="0"/>
          </a:p>
          <a:p>
            <a:pPr marL="609600" indent="-609600">
              <a:lnSpc>
                <a:spcPct val="80000"/>
              </a:lnSpc>
              <a:buFont typeface="Arial" charset="0"/>
              <a:buAutoNum type="arabicPeriod"/>
            </a:pPr>
            <a:r>
              <a:rPr lang="cs-CZ" sz="2800" dirty="0" smtClean="0"/>
              <a:t>integrované ochrany (EU)</a:t>
            </a:r>
          </a:p>
          <a:p>
            <a:pPr marL="609600" indent="-609600">
              <a:lnSpc>
                <a:spcPct val="80000"/>
              </a:lnSpc>
              <a:buFont typeface="Arial" charset="0"/>
              <a:buAutoNum type="arabicPeriod"/>
            </a:pPr>
            <a:r>
              <a:rPr lang="cs-CZ" sz="2800" dirty="0" smtClean="0"/>
              <a:t>s</a:t>
            </a:r>
            <a:r>
              <a:rPr lang="en-GB" sz="2800" dirty="0" err="1" smtClean="0"/>
              <a:t>ubstitu</a:t>
            </a:r>
            <a:r>
              <a:rPr lang="cs-CZ" sz="2800" dirty="0" err="1" smtClean="0"/>
              <a:t>ce</a:t>
            </a:r>
            <a:endParaRPr lang="cs-CZ" sz="2800" dirty="0" smtClean="0"/>
          </a:p>
        </p:txBody>
      </p:sp>
    </p:spTree>
  </p:cSld>
  <p:clrMapOvr>
    <a:masterClrMapping/>
  </p:clrMapOvr>
  <p:transition spd="slow">
    <p:cut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23528" y="115888"/>
            <a:ext cx="7056760" cy="649287"/>
          </a:xfrm>
        </p:spPr>
        <p:txBody>
          <a:bodyPr/>
          <a:lstStyle/>
          <a:p>
            <a:pPr algn="l" eaLnBrk="1" hangingPunct="1"/>
            <a:r>
              <a:rPr lang="cs-CZ" sz="3600" b="1" dirty="0" smtClean="0">
                <a:solidFill>
                  <a:schemeClr val="tx1"/>
                </a:solidFill>
              </a:rPr>
              <a:t>Evropský mandát:</a:t>
            </a:r>
            <a:endParaRPr lang="en-GB" sz="3600" b="1" dirty="0" smtClean="0">
              <a:solidFill>
                <a:schemeClr val="tx1"/>
              </a:solidFill>
            </a:endParaRPr>
          </a:p>
        </p:txBody>
      </p:sp>
      <p:sp>
        <p:nvSpPr>
          <p:cNvPr id="26627" name="Rectangle 3"/>
          <p:cNvSpPr>
            <a:spLocks noGrp="1" noChangeArrowheads="1"/>
          </p:cNvSpPr>
          <p:nvPr>
            <p:ph type="body" idx="1"/>
          </p:nvPr>
        </p:nvSpPr>
        <p:spPr>
          <a:xfrm>
            <a:off x="323528" y="980728"/>
            <a:ext cx="8640960" cy="647700"/>
          </a:xfrm>
        </p:spPr>
        <p:txBody>
          <a:bodyPr/>
          <a:lstStyle/>
          <a:p>
            <a:pPr eaLnBrk="1" hangingPunct="1">
              <a:lnSpc>
                <a:spcPct val="80000"/>
              </a:lnSpc>
              <a:buClr>
                <a:srgbClr val="008000"/>
              </a:buClr>
              <a:buFont typeface="Wingdings" pitchFamily="2" charset="2"/>
              <a:buNone/>
            </a:pPr>
            <a:r>
              <a:rPr lang="cs-CZ" dirty="0" smtClean="0">
                <a:solidFill>
                  <a:srgbClr val="0000FF"/>
                </a:solidFill>
              </a:rPr>
              <a:t>Schválila Evropská rada </a:t>
            </a:r>
            <a:r>
              <a:rPr lang="cs-CZ" dirty="0" err="1" smtClean="0">
                <a:solidFill>
                  <a:srgbClr val="0000FF"/>
                </a:solidFill>
              </a:rPr>
              <a:t>envi</a:t>
            </a:r>
            <a:r>
              <a:rPr lang="cs-CZ" dirty="0" smtClean="0">
                <a:solidFill>
                  <a:srgbClr val="0000FF"/>
                </a:solidFill>
              </a:rPr>
              <a:t> ministrů v roce 2010 </a:t>
            </a:r>
            <a:r>
              <a:rPr lang="fr-BE" dirty="0" smtClean="0">
                <a:solidFill>
                  <a:srgbClr val="0000FF"/>
                </a:solidFill>
              </a:rPr>
              <a:t>:</a:t>
            </a:r>
          </a:p>
          <a:p>
            <a:pPr eaLnBrk="1" hangingPunct="1">
              <a:lnSpc>
                <a:spcPct val="80000"/>
              </a:lnSpc>
              <a:buFontTx/>
              <a:buNone/>
            </a:pPr>
            <a:endParaRPr lang="fr-BE" sz="1800" dirty="0" smtClean="0">
              <a:solidFill>
                <a:srgbClr val="0000FF"/>
              </a:solidFill>
            </a:endParaRPr>
          </a:p>
          <a:p>
            <a:pPr eaLnBrk="1" hangingPunct="1">
              <a:lnSpc>
                <a:spcPct val="80000"/>
              </a:lnSpc>
              <a:buClr>
                <a:srgbClr val="008000"/>
              </a:buClr>
              <a:buFont typeface="Wingdings" pitchFamily="2" charset="2"/>
              <a:buNone/>
            </a:pPr>
            <a:endParaRPr lang="en-GB" sz="1800" dirty="0" smtClean="0"/>
          </a:p>
        </p:txBody>
      </p:sp>
      <p:sp>
        <p:nvSpPr>
          <p:cNvPr id="26628" name="Text Box 4"/>
          <p:cNvSpPr txBox="1">
            <a:spLocks noChangeArrowheads="1"/>
          </p:cNvSpPr>
          <p:nvPr/>
        </p:nvSpPr>
        <p:spPr bwMode="auto">
          <a:xfrm>
            <a:off x="395537" y="1700808"/>
            <a:ext cx="8426202" cy="2154436"/>
          </a:xfrm>
          <a:prstGeom prst="rect">
            <a:avLst/>
          </a:prstGeom>
          <a:noFill/>
          <a:ln w="57150">
            <a:noFill/>
            <a:prstDash val="sysDot"/>
            <a:miter lim="800000"/>
            <a:headEnd/>
            <a:tailEnd/>
          </a:ln>
        </p:spPr>
        <p:txBody>
          <a:bodyPr wrap="square">
            <a:spAutoFit/>
          </a:bodyPr>
          <a:lstStyle/>
          <a:p>
            <a:pPr>
              <a:spcBef>
                <a:spcPct val="50000"/>
              </a:spcBef>
            </a:pPr>
            <a:r>
              <a:rPr lang="cs-CZ" sz="2400" b="1" dirty="0" smtClean="0">
                <a:solidFill>
                  <a:srgbClr val="0033CC"/>
                </a:solidFill>
              </a:rPr>
              <a:t>VIZE</a:t>
            </a:r>
            <a:r>
              <a:rPr lang="fr-BE" sz="2400" b="1" dirty="0" smtClean="0">
                <a:solidFill>
                  <a:srgbClr val="0033CC"/>
                </a:solidFill>
              </a:rPr>
              <a:t> </a:t>
            </a:r>
            <a:r>
              <a:rPr lang="fr-BE" sz="2400" b="1" dirty="0">
                <a:solidFill>
                  <a:srgbClr val="0033CC"/>
                </a:solidFill>
              </a:rPr>
              <a:t>2050 </a:t>
            </a:r>
            <a:r>
              <a:rPr lang="cs-CZ" sz="2400" b="1" dirty="0" smtClean="0">
                <a:solidFill>
                  <a:srgbClr val="0033CC"/>
                </a:solidFill>
              </a:rPr>
              <a:t> </a:t>
            </a:r>
            <a:r>
              <a:rPr lang="cs-CZ" sz="2200" b="1" dirty="0" smtClean="0"/>
              <a:t>Biodiverzita EU a ekosystémové služby jí poskytované – neboli její přírodní kapitál – jsou chráněny, hodnoceny a obnovovány pro jejich vnitřní hodnotu a pro jejich zásadní příspěvek ke kvalitě lidského života a k ekonomické prosperitě, a to tak aby se předešlo katastrofickým následkům způsobeným ztrátou biodiverzity.</a:t>
            </a:r>
            <a:endParaRPr lang="en-GB" sz="2200" b="1" dirty="0"/>
          </a:p>
        </p:txBody>
      </p:sp>
      <p:sp>
        <p:nvSpPr>
          <p:cNvPr id="26629" name="Text Box 6"/>
          <p:cNvSpPr txBox="1">
            <a:spLocks noChangeArrowheads="1"/>
          </p:cNvSpPr>
          <p:nvPr/>
        </p:nvSpPr>
        <p:spPr bwMode="auto">
          <a:xfrm>
            <a:off x="467545" y="4149080"/>
            <a:ext cx="8354194" cy="1646605"/>
          </a:xfrm>
          <a:prstGeom prst="rect">
            <a:avLst/>
          </a:prstGeom>
          <a:noFill/>
          <a:ln w="57150">
            <a:noFill/>
            <a:prstDash val="sysDot"/>
            <a:miter lim="800000"/>
            <a:headEnd/>
            <a:tailEnd/>
          </a:ln>
        </p:spPr>
        <p:txBody>
          <a:bodyPr wrap="square">
            <a:spAutoFit/>
          </a:bodyPr>
          <a:lstStyle/>
          <a:p>
            <a:pPr>
              <a:spcBef>
                <a:spcPct val="50000"/>
              </a:spcBef>
            </a:pPr>
            <a:r>
              <a:rPr lang="cs-CZ" sz="2400" b="1" dirty="0" smtClean="0">
                <a:solidFill>
                  <a:srgbClr val="0033CC"/>
                </a:solidFill>
              </a:rPr>
              <a:t>HLAVNÍ CÍL PRO ROK</a:t>
            </a:r>
            <a:r>
              <a:rPr lang="fr-BE" sz="2400" b="1" dirty="0" smtClean="0">
                <a:solidFill>
                  <a:srgbClr val="0033CC"/>
                </a:solidFill>
              </a:rPr>
              <a:t> 2020</a:t>
            </a:r>
            <a:endParaRPr lang="fr-BE" sz="2400" b="1" dirty="0">
              <a:solidFill>
                <a:srgbClr val="0033CC"/>
              </a:solidFill>
            </a:endParaRPr>
          </a:p>
          <a:p>
            <a:pPr algn="l">
              <a:spcBef>
                <a:spcPct val="50000"/>
              </a:spcBef>
            </a:pPr>
            <a:r>
              <a:rPr lang="cs-CZ" sz="2200" b="1" dirty="0" smtClean="0"/>
              <a:t>Zastavit pokles biodiverzity a ekosystémových služeb v EU, obnovit je podle možností a zvýšit příspěvek EU k zastavení globálního poklesu biodiverzity.</a:t>
            </a:r>
            <a:endParaRPr lang="en-GB" sz="2400" b="1" dirty="0"/>
          </a:p>
        </p:txBody>
      </p:sp>
    </p:spTree>
  </p:cSld>
  <p:clrMapOvr>
    <a:masterClrMapping/>
  </p:clrMapOvr>
  <p:transition spd="slow">
    <p:cut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7544" y="404664"/>
            <a:ext cx="7560444" cy="576262"/>
          </a:xfrm>
        </p:spPr>
        <p:txBody>
          <a:bodyPr/>
          <a:lstStyle/>
          <a:p>
            <a:pPr algn="l">
              <a:defRPr/>
            </a:pPr>
            <a:r>
              <a:rPr lang="cs-CZ" sz="3600" b="1" dirty="0" smtClean="0"/>
              <a:t>Globální mandát:</a:t>
            </a:r>
            <a:endParaRPr lang="en-GB" sz="3600" dirty="0" smtClean="0">
              <a:solidFill>
                <a:schemeClr val="accent6">
                  <a:lumMod val="50000"/>
                </a:schemeClr>
              </a:solidFill>
            </a:endParaRPr>
          </a:p>
        </p:txBody>
      </p:sp>
      <p:sp>
        <p:nvSpPr>
          <p:cNvPr id="27651" name="Rectangle 3"/>
          <p:cNvSpPr>
            <a:spLocks noGrp="1" noChangeArrowheads="1"/>
          </p:cNvSpPr>
          <p:nvPr>
            <p:ph type="body" idx="1"/>
          </p:nvPr>
        </p:nvSpPr>
        <p:spPr>
          <a:xfrm>
            <a:off x="467544" y="1484784"/>
            <a:ext cx="8099425" cy="433388"/>
          </a:xfrm>
        </p:spPr>
        <p:txBody>
          <a:bodyPr/>
          <a:lstStyle/>
          <a:p>
            <a:pPr eaLnBrk="1" hangingPunct="1">
              <a:lnSpc>
                <a:spcPct val="80000"/>
              </a:lnSpc>
              <a:buClr>
                <a:srgbClr val="008000"/>
              </a:buClr>
              <a:buFont typeface="Wingdings" pitchFamily="2" charset="2"/>
              <a:buNone/>
            </a:pPr>
            <a:r>
              <a:rPr lang="fr-BE" dirty="0" smtClean="0">
                <a:solidFill>
                  <a:srgbClr val="0000FF"/>
                </a:solidFill>
              </a:rPr>
              <a:t>CBD COP 10 (Nagoya, </a:t>
            </a:r>
            <a:r>
              <a:rPr lang="cs-CZ" dirty="0" smtClean="0">
                <a:solidFill>
                  <a:srgbClr val="0000FF"/>
                </a:solidFill>
              </a:rPr>
              <a:t>říjen</a:t>
            </a:r>
            <a:r>
              <a:rPr lang="fr-BE" dirty="0" smtClean="0">
                <a:solidFill>
                  <a:srgbClr val="0000FF"/>
                </a:solidFill>
              </a:rPr>
              <a:t> 2010):</a:t>
            </a:r>
          </a:p>
          <a:p>
            <a:pPr eaLnBrk="1" hangingPunct="1">
              <a:lnSpc>
                <a:spcPct val="80000"/>
              </a:lnSpc>
              <a:buFontTx/>
              <a:buNone/>
            </a:pPr>
            <a:endParaRPr lang="fr-BE" sz="1800" dirty="0" smtClean="0">
              <a:solidFill>
                <a:srgbClr val="0000FF"/>
              </a:solidFill>
            </a:endParaRPr>
          </a:p>
          <a:p>
            <a:pPr eaLnBrk="1" hangingPunct="1">
              <a:lnSpc>
                <a:spcPct val="80000"/>
              </a:lnSpc>
              <a:buClr>
                <a:srgbClr val="008000"/>
              </a:buClr>
              <a:buFont typeface="Wingdings" pitchFamily="2" charset="2"/>
              <a:buNone/>
            </a:pPr>
            <a:endParaRPr lang="en-GB" sz="1800" dirty="0" smtClean="0"/>
          </a:p>
        </p:txBody>
      </p:sp>
      <p:sp>
        <p:nvSpPr>
          <p:cNvPr id="27652" name="Text Box 4"/>
          <p:cNvSpPr txBox="1">
            <a:spLocks noChangeArrowheads="1"/>
          </p:cNvSpPr>
          <p:nvPr/>
        </p:nvSpPr>
        <p:spPr bwMode="auto">
          <a:xfrm>
            <a:off x="1042988" y="1412875"/>
            <a:ext cx="7921625" cy="427038"/>
          </a:xfrm>
          <a:prstGeom prst="rect">
            <a:avLst/>
          </a:prstGeom>
          <a:noFill/>
          <a:ln w="57150">
            <a:noFill/>
            <a:prstDash val="sysDot"/>
            <a:miter lim="800000"/>
            <a:headEnd/>
            <a:tailEnd/>
          </a:ln>
        </p:spPr>
        <p:txBody>
          <a:bodyPr>
            <a:spAutoFit/>
          </a:bodyPr>
          <a:lstStyle/>
          <a:p>
            <a:pPr algn="l"/>
            <a:endParaRPr lang="cs-CZ" sz="2200" b="1">
              <a:solidFill>
                <a:srgbClr val="008000"/>
              </a:solidFill>
            </a:endParaRPr>
          </a:p>
        </p:txBody>
      </p:sp>
      <p:sp>
        <p:nvSpPr>
          <p:cNvPr id="12294" name="Rectangle 7"/>
          <p:cNvSpPr>
            <a:spLocks noChangeArrowheads="1"/>
          </p:cNvSpPr>
          <p:nvPr/>
        </p:nvSpPr>
        <p:spPr bwMode="auto">
          <a:xfrm>
            <a:off x="539552" y="2060848"/>
            <a:ext cx="8280400" cy="3939540"/>
          </a:xfrm>
          <a:prstGeom prst="rect">
            <a:avLst/>
          </a:prstGeom>
          <a:noFill/>
          <a:ln w="9525">
            <a:noFill/>
            <a:miter lim="800000"/>
            <a:headEnd/>
            <a:tailEnd/>
          </a:ln>
        </p:spPr>
        <p:txBody>
          <a:bodyPr wrap="square">
            <a:spAutoFit/>
          </a:bodyPr>
          <a:lstStyle/>
          <a:p>
            <a:pPr marL="342900" indent="-342900" algn="l">
              <a:buFont typeface="Wingdings" pitchFamily="2" charset="2"/>
              <a:buChar char="v"/>
              <a:defRPr/>
            </a:pPr>
            <a:r>
              <a:rPr lang="en-GB" sz="2400" b="1" dirty="0" smtClean="0"/>
              <a:t>Strategic</a:t>
            </a:r>
            <a:r>
              <a:rPr lang="cs-CZ" sz="2400" b="1" dirty="0" err="1" smtClean="0"/>
              <a:t>ký</a:t>
            </a:r>
            <a:r>
              <a:rPr lang="cs-CZ" sz="2400" b="1" dirty="0" smtClean="0"/>
              <a:t> plán pro biodiverzitu</a:t>
            </a:r>
            <a:r>
              <a:rPr lang="en-GB" sz="2400" b="1" dirty="0" smtClean="0"/>
              <a:t> </a:t>
            </a:r>
            <a:r>
              <a:rPr lang="en-GB" sz="2400" b="1" dirty="0"/>
              <a:t>2011-2020 </a:t>
            </a:r>
            <a:endParaRPr lang="cs-CZ" sz="2400" b="1" dirty="0" smtClean="0"/>
          </a:p>
          <a:p>
            <a:pPr marL="800100" lvl="1" indent="-342900" algn="l">
              <a:buFont typeface="Wingdings" pitchFamily="2" charset="2"/>
              <a:buChar char="§"/>
              <a:defRPr/>
            </a:pPr>
            <a:r>
              <a:rPr lang="cs-CZ" sz="2200" dirty="0" smtClean="0"/>
              <a:t>Vize pro rok </a:t>
            </a:r>
            <a:r>
              <a:rPr lang="en-GB" sz="2200" dirty="0" smtClean="0"/>
              <a:t>2050</a:t>
            </a:r>
            <a:endParaRPr lang="cs-CZ" sz="2200" dirty="0" smtClean="0"/>
          </a:p>
          <a:p>
            <a:pPr marL="800100" lvl="1" indent="-342900" algn="l">
              <a:buFont typeface="Wingdings" pitchFamily="2" charset="2"/>
              <a:buChar char="§"/>
              <a:defRPr/>
            </a:pPr>
            <a:r>
              <a:rPr lang="cs-CZ" sz="2200" dirty="0" smtClean="0"/>
              <a:t>Cíl pro rok </a:t>
            </a:r>
            <a:r>
              <a:rPr lang="en-GB" sz="2200" dirty="0" smtClean="0"/>
              <a:t>2020: </a:t>
            </a:r>
            <a:r>
              <a:rPr lang="cs-CZ" sz="2200" dirty="0" smtClean="0"/>
              <a:t>realizovat efektivní a urgentní akce k zastavení poklesu biodiverzity…</a:t>
            </a:r>
          </a:p>
          <a:p>
            <a:pPr marL="800100" lvl="1" indent="-342900" algn="l">
              <a:buFont typeface="Wingdings" pitchFamily="2" charset="2"/>
              <a:buChar char="§"/>
              <a:defRPr/>
            </a:pPr>
            <a:r>
              <a:rPr lang="en-GB" sz="2200" dirty="0" smtClean="0"/>
              <a:t>20 </a:t>
            </a:r>
            <a:r>
              <a:rPr lang="cs-CZ" sz="2200" dirty="0" smtClean="0"/>
              <a:t>konkrétních dílčích cílů (</a:t>
            </a:r>
            <a:r>
              <a:rPr lang="en-GB" sz="2200" dirty="0" smtClean="0"/>
              <a:t>“Aichi </a:t>
            </a:r>
            <a:r>
              <a:rPr lang="en-GB" sz="2200" dirty="0"/>
              <a:t>Targets” </a:t>
            </a:r>
            <a:r>
              <a:rPr lang="cs-CZ" sz="2200" dirty="0" smtClean="0"/>
              <a:t>)</a:t>
            </a:r>
            <a:endParaRPr lang="en-GB" sz="2200" dirty="0"/>
          </a:p>
          <a:p>
            <a:pPr marL="342900" indent="-342900" algn="l">
              <a:buFont typeface="Wingdings" pitchFamily="2" charset="2"/>
              <a:buNone/>
              <a:defRPr/>
            </a:pPr>
            <a:endParaRPr lang="en-GB" sz="2200" dirty="0"/>
          </a:p>
          <a:p>
            <a:pPr marL="342900" indent="-342900" algn="l">
              <a:buFont typeface="Wingdings" pitchFamily="2" charset="2"/>
              <a:buChar char="v"/>
              <a:defRPr/>
            </a:pPr>
            <a:r>
              <a:rPr lang="en-GB" sz="2400" b="1" dirty="0" err="1" smtClean="0"/>
              <a:t>Strateg</a:t>
            </a:r>
            <a:r>
              <a:rPr lang="cs-CZ" sz="2400" b="1" dirty="0" err="1" smtClean="0"/>
              <a:t>ie</a:t>
            </a:r>
            <a:r>
              <a:rPr lang="en-GB" sz="2400" b="1" dirty="0" smtClean="0"/>
              <a:t> </a:t>
            </a:r>
            <a:r>
              <a:rPr lang="cs-CZ" sz="2400" b="1" dirty="0" smtClean="0"/>
              <a:t>pro mobilizaci zdrojů</a:t>
            </a:r>
          </a:p>
          <a:p>
            <a:pPr marL="800100" lvl="1" indent="-342900">
              <a:buFont typeface="Wingdings" pitchFamily="2" charset="2"/>
              <a:buChar char="§"/>
              <a:defRPr/>
            </a:pPr>
            <a:r>
              <a:rPr lang="cs-CZ" sz="2200" dirty="0" smtClean="0"/>
              <a:t>Finanční cíle projednané na </a:t>
            </a:r>
            <a:r>
              <a:rPr lang="en-GB" sz="2200" dirty="0" smtClean="0"/>
              <a:t>COP-11 </a:t>
            </a:r>
            <a:r>
              <a:rPr lang="en-GB" sz="2200" dirty="0"/>
              <a:t>in Delhi, </a:t>
            </a:r>
            <a:r>
              <a:rPr lang="en-GB" sz="2200" dirty="0" smtClean="0"/>
              <a:t>2012</a:t>
            </a:r>
            <a:endParaRPr lang="cs-CZ" sz="2200" dirty="0" smtClean="0"/>
          </a:p>
          <a:p>
            <a:pPr marL="800100" lvl="1" indent="-342900">
              <a:defRPr/>
            </a:pPr>
            <a:endParaRPr lang="en-GB" sz="2200" dirty="0"/>
          </a:p>
          <a:p>
            <a:pPr marL="342900" indent="-342900" algn="l">
              <a:buFont typeface="Wingdings" pitchFamily="2" charset="2"/>
              <a:buChar char="v"/>
              <a:defRPr/>
            </a:pPr>
            <a:r>
              <a:rPr lang="en-GB" sz="2400" b="1" dirty="0" err="1" smtClean="0"/>
              <a:t>Nago</a:t>
            </a:r>
            <a:r>
              <a:rPr lang="cs-CZ" sz="2400" b="1" dirty="0" err="1" smtClean="0"/>
              <a:t>jský</a:t>
            </a:r>
            <a:r>
              <a:rPr lang="en-GB" sz="2400" b="1" dirty="0" smtClean="0"/>
              <a:t> </a:t>
            </a:r>
            <a:r>
              <a:rPr lang="cs-CZ" sz="2400" b="1" dirty="0" smtClean="0"/>
              <a:t>p</a:t>
            </a:r>
            <a:r>
              <a:rPr lang="en-GB" sz="2400" b="1" dirty="0" err="1" smtClean="0"/>
              <a:t>roto</a:t>
            </a:r>
            <a:r>
              <a:rPr lang="cs-CZ" sz="2400" b="1" dirty="0" smtClean="0"/>
              <a:t>k</a:t>
            </a:r>
            <a:r>
              <a:rPr lang="en-GB" sz="2400" b="1" dirty="0" err="1" smtClean="0"/>
              <a:t>ol</a:t>
            </a:r>
            <a:r>
              <a:rPr lang="en-GB" sz="2400" b="1" dirty="0" smtClean="0"/>
              <a:t> </a:t>
            </a:r>
            <a:r>
              <a:rPr lang="cs-CZ" sz="2400" b="1" dirty="0" smtClean="0"/>
              <a:t>o přístupu a podílu na </a:t>
            </a:r>
            <a:r>
              <a:rPr lang="cs-CZ" sz="2400" b="1" dirty="0" err="1" smtClean="0"/>
              <a:t>benefitech</a:t>
            </a:r>
            <a:r>
              <a:rPr lang="en-GB" sz="2400" b="1" dirty="0" smtClean="0"/>
              <a:t> </a:t>
            </a:r>
            <a:r>
              <a:rPr lang="cs-CZ" sz="2400" b="1" dirty="0" smtClean="0"/>
              <a:t>- </a:t>
            </a:r>
            <a:r>
              <a:rPr lang="en-GB" sz="2400" b="1" dirty="0" smtClean="0"/>
              <a:t>Access </a:t>
            </a:r>
            <a:r>
              <a:rPr lang="en-GB" sz="2400" b="1" dirty="0"/>
              <a:t>and Benefit-Sharing (ABS)</a:t>
            </a:r>
            <a:endParaRPr lang="fr-BE" sz="2400" b="1" dirty="0"/>
          </a:p>
        </p:txBody>
      </p:sp>
    </p:spTree>
  </p:cSld>
  <p:clrMapOvr>
    <a:masterClrMapping/>
  </p:clrMapOvr>
  <p:transition spd="slow">
    <p:cut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11560" y="404664"/>
            <a:ext cx="7777162" cy="720725"/>
          </a:xfrm>
        </p:spPr>
        <p:txBody>
          <a:bodyPr/>
          <a:lstStyle/>
          <a:p>
            <a:pPr algn="l" eaLnBrk="1" hangingPunct="1"/>
            <a:r>
              <a:rPr lang="cs-CZ" sz="3600" b="1" dirty="0" smtClean="0">
                <a:solidFill>
                  <a:schemeClr val="tx1"/>
                </a:solidFill>
              </a:rPr>
              <a:t>Cena za nečinnost</a:t>
            </a:r>
            <a:endParaRPr lang="en-GB" sz="3600" b="1" dirty="0" smtClean="0">
              <a:solidFill>
                <a:schemeClr val="tx1"/>
              </a:solidFill>
            </a:endParaRPr>
          </a:p>
        </p:txBody>
      </p:sp>
      <p:sp>
        <p:nvSpPr>
          <p:cNvPr id="29699" name="Rectangle 3"/>
          <p:cNvSpPr>
            <a:spLocks noGrp="1" noChangeArrowheads="1"/>
          </p:cNvSpPr>
          <p:nvPr>
            <p:ph type="body" idx="1"/>
          </p:nvPr>
        </p:nvSpPr>
        <p:spPr>
          <a:xfrm>
            <a:off x="683568" y="1412776"/>
            <a:ext cx="8027988" cy="647700"/>
          </a:xfrm>
        </p:spPr>
        <p:txBody>
          <a:bodyPr/>
          <a:lstStyle/>
          <a:p>
            <a:pPr eaLnBrk="1" hangingPunct="1">
              <a:lnSpc>
                <a:spcPct val="80000"/>
              </a:lnSpc>
              <a:buClr>
                <a:srgbClr val="008000"/>
              </a:buClr>
              <a:buFont typeface="Wingdings" pitchFamily="2" charset="2"/>
              <a:buNone/>
            </a:pPr>
            <a:r>
              <a:rPr lang="cs-CZ" dirty="0" smtClean="0">
                <a:solidFill>
                  <a:srgbClr val="0000FF"/>
                </a:solidFill>
              </a:rPr>
              <a:t>Několik vypovídajících čísel</a:t>
            </a:r>
            <a:r>
              <a:rPr lang="fr-BE" dirty="0" smtClean="0">
                <a:solidFill>
                  <a:srgbClr val="0000FF"/>
                </a:solidFill>
              </a:rPr>
              <a:t>:</a:t>
            </a:r>
          </a:p>
          <a:p>
            <a:pPr eaLnBrk="1" hangingPunct="1">
              <a:lnSpc>
                <a:spcPct val="80000"/>
              </a:lnSpc>
              <a:buFontTx/>
              <a:buNone/>
            </a:pPr>
            <a:endParaRPr lang="fr-BE" sz="1800" dirty="0" smtClean="0">
              <a:solidFill>
                <a:srgbClr val="0000FF"/>
              </a:solidFill>
            </a:endParaRPr>
          </a:p>
          <a:p>
            <a:pPr eaLnBrk="1" hangingPunct="1">
              <a:lnSpc>
                <a:spcPct val="80000"/>
              </a:lnSpc>
              <a:buClr>
                <a:srgbClr val="008000"/>
              </a:buClr>
              <a:buFont typeface="Wingdings" pitchFamily="2" charset="2"/>
              <a:buNone/>
            </a:pPr>
            <a:endParaRPr lang="en-GB" sz="1800" dirty="0" smtClean="0"/>
          </a:p>
        </p:txBody>
      </p:sp>
      <p:sp>
        <p:nvSpPr>
          <p:cNvPr id="29700" name="Text Box 4"/>
          <p:cNvSpPr txBox="1">
            <a:spLocks noChangeArrowheads="1"/>
          </p:cNvSpPr>
          <p:nvPr/>
        </p:nvSpPr>
        <p:spPr bwMode="auto">
          <a:xfrm>
            <a:off x="1042988" y="1412875"/>
            <a:ext cx="7921625" cy="427038"/>
          </a:xfrm>
          <a:prstGeom prst="rect">
            <a:avLst/>
          </a:prstGeom>
          <a:noFill/>
          <a:ln w="57150">
            <a:noFill/>
            <a:prstDash val="sysDot"/>
            <a:miter lim="800000"/>
            <a:headEnd/>
            <a:tailEnd/>
          </a:ln>
        </p:spPr>
        <p:txBody>
          <a:bodyPr>
            <a:spAutoFit/>
          </a:bodyPr>
          <a:lstStyle/>
          <a:p>
            <a:pPr algn="l"/>
            <a:endParaRPr lang="cs-CZ" sz="2200" b="1">
              <a:solidFill>
                <a:srgbClr val="008000"/>
              </a:solidFill>
            </a:endParaRPr>
          </a:p>
        </p:txBody>
      </p:sp>
      <p:sp>
        <p:nvSpPr>
          <p:cNvPr id="103430" name="Rectangle 6"/>
          <p:cNvSpPr>
            <a:spLocks noChangeArrowheads="1"/>
          </p:cNvSpPr>
          <p:nvPr/>
        </p:nvSpPr>
        <p:spPr bwMode="auto">
          <a:xfrm>
            <a:off x="611560" y="2132856"/>
            <a:ext cx="7559675" cy="4431983"/>
          </a:xfrm>
          <a:prstGeom prst="rect">
            <a:avLst/>
          </a:prstGeom>
          <a:noFill/>
          <a:ln>
            <a:noFill/>
          </a:ln>
          <a:effectLst/>
          <a:extLst/>
        </p:spPr>
        <p:txBody>
          <a:bodyPr>
            <a:spAutoFit/>
          </a:bodyPr>
          <a:lstStyle/>
          <a:p>
            <a:pPr marL="342900" indent="-342900" algn="l">
              <a:buFont typeface="Wingdings" pitchFamily="2" charset="2"/>
              <a:buChar char="v"/>
              <a:defRPr/>
            </a:pPr>
            <a:r>
              <a:rPr lang="en-GB" sz="2400" dirty="0"/>
              <a:t> </a:t>
            </a:r>
            <a:r>
              <a:rPr lang="cs-CZ" sz="2400" dirty="0" smtClean="0"/>
              <a:t>Hodnota opylování hmyzem v EU vyčíslena na 15 miliard </a:t>
            </a:r>
            <a:r>
              <a:rPr lang="en-GB" sz="2400" dirty="0" smtClean="0"/>
              <a:t>€</a:t>
            </a:r>
            <a:r>
              <a:rPr lang="cs-CZ" sz="2400" dirty="0" smtClean="0"/>
              <a:t> </a:t>
            </a:r>
            <a:r>
              <a:rPr lang="en-GB" sz="2400" dirty="0" smtClean="0"/>
              <a:t>/</a:t>
            </a:r>
            <a:r>
              <a:rPr lang="cs-CZ" sz="2400" dirty="0" smtClean="0"/>
              <a:t> rok</a:t>
            </a:r>
            <a:endParaRPr lang="en-GB" sz="2400" dirty="0"/>
          </a:p>
          <a:p>
            <a:pPr algn="l">
              <a:defRPr/>
            </a:pPr>
            <a:endParaRPr lang="en-GB" sz="2400" dirty="0"/>
          </a:p>
          <a:p>
            <a:pPr marL="342900" indent="-342900">
              <a:buFont typeface="Wingdings" pitchFamily="2" charset="2"/>
              <a:buChar char="v"/>
              <a:defRPr/>
            </a:pPr>
            <a:r>
              <a:rPr lang="en-GB" sz="2400" dirty="0"/>
              <a:t> </a:t>
            </a:r>
            <a:r>
              <a:rPr lang="cs-CZ" sz="2400" dirty="0" smtClean="0"/>
              <a:t>Invazní druhy způsobují škody v EU v  hodnotě </a:t>
            </a:r>
            <a:r>
              <a:rPr lang="en-GB" sz="2400" dirty="0" smtClean="0"/>
              <a:t>~12,5 </a:t>
            </a:r>
            <a:r>
              <a:rPr lang="cs-CZ" sz="2400" dirty="0" smtClean="0"/>
              <a:t>miliard</a:t>
            </a:r>
            <a:r>
              <a:rPr lang="en-GB" sz="2400" dirty="0" smtClean="0"/>
              <a:t> €</a:t>
            </a:r>
            <a:r>
              <a:rPr lang="cs-CZ" sz="2400" dirty="0" smtClean="0"/>
              <a:t> </a:t>
            </a:r>
            <a:r>
              <a:rPr lang="en-GB" sz="2400" dirty="0" smtClean="0"/>
              <a:t>/</a:t>
            </a:r>
            <a:r>
              <a:rPr lang="cs-CZ" sz="2400" dirty="0" smtClean="0"/>
              <a:t> rok, zatímco náklady na efektivní řešení problému dosahují</a:t>
            </a:r>
            <a:r>
              <a:rPr lang="en-GB" sz="2400" dirty="0" smtClean="0"/>
              <a:t> </a:t>
            </a:r>
            <a:r>
              <a:rPr lang="cs-CZ" sz="2400" dirty="0" smtClean="0"/>
              <a:t>hodnot mezi</a:t>
            </a:r>
            <a:r>
              <a:rPr lang="en-GB" sz="2400" dirty="0" smtClean="0"/>
              <a:t> 40 </a:t>
            </a:r>
            <a:r>
              <a:rPr lang="en-GB" sz="2400" dirty="0"/>
              <a:t>million–190 </a:t>
            </a:r>
            <a:r>
              <a:rPr lang="en-GB" sz="2400" dirty="0" smtClean="0"/>
              <a:t>mi</a:t>
            </a:r>
            <a:r>
              <a:rPr lang="cs-CZ" sz="2400" dirty="0" smtClean="0"/>
              <a:t>lionů</a:t>
            </a:r>
            <a:r>
              <a:rPr lang="en-GB" sz="2400" dirty="0" smtClean="0"/>
              <a:t> €</a:t>
            </a:r>
            <a:r>
              <a:rPr lang="cs-CZ" sz="2400" dirty="0" smtClean="0"/>
              <a:t> </a:t>
            </a:r>
            <a:r>
              <a:rPr lang="en-GB" sz="2400" dirty="0" smtClean="0"/>
              <a:t>/</a:t>
            </a:r>
            <a:r>
              <a:rPr lang="cs-CZ" sz="2400" dirty="0" smtClean="0"/>
              <a:t> rok</a:t>
            </a:r>
            <a:endParaRPr lang="en-GB" sz="2400" dirty="0"/>
          </a:p>
          <a:p>
            <a:pPr algn="l">
              <a:defRPr/>
            </a:pPr>
            <a:endParaRPr lang="en-GB" sz="2400" dirty="0"/>
          </a:p>
          <a:p>
            <a:pPr marL="342900" indent="-342900">
              <a:buFont typeface="Wingdings" pitchFamily="2" charset="2"/>
              <a:buChar char="v"/>
              <a:defRPr/>
            </a:pPr>
            <a:r>
              <a:rPr lang="cs-CZ" sz="2400" dirty="0" smtClean="0"/>
              <a:t>Globální příležitosti pro investice do biodiverzity odhadnuty na </a:t>
            </a:r>
            <a:r>
              <a:rPr lang="en-GB" sz="2400" dirty="0" smtClean="0"/>
              <a:t>2-6 </a:t>
            </a:r>
            <a:r>
              <a:rPr lang="en-GB" sz="2400" dirty="0" err="1" smtClean="0"/>
              <a:t>trilion</a:t>
            </a:r>
            <a:r>
              <a:rPr lang="cs-CZ" sz="2400" dirty="0" smtClean="0"/>
              <a:t>ů</a:t>
            </a:r>
            <a:r>
              <a:rPr lang="en-GB" sz="2400" dirty="0" smtClean="0"/>
              <a:t> US$</a:t>
            </a:r>
            <a:r>
              <a:rPr lang="cs-CZ" sz="2400" dirty="0" smtClean="0"/>
              <a:t> do roku</a:t>
            </a:r>
            <a:r>
              <a:rPr lang="en-GB" sz="2400" dirty="0" smtClean="0"/>
              <a:t> </a:t>
            </a:r>
            <a:r>
              <a:rPr lang="en-GB" sz="2400" dirty="0"/>
              <a:t>2050 (TEEB)</a:t>
            </a:r>
          </a:p>
          <a:p>
            <a:pPr marL="342900" indent="-342900" algn="l">
              <a:buFont typeface="Wingdings" pitchFamily="2" charset="2"/>
              <a:buChar char="v"/>
              <a:defRPr/>
            </a:pPr>
            <a:endParaRPr lang="en-GB" sz="2000" dirty="0"/>
          </a:p>
          <a:p>
            <a:pPr marL="800100" lvl="1" indent="-342900" algn="l">
              <a:defRPr/>
            </a:pPr>
            <a:endParaRPr lang="en-GB" sz="2200" dirty="0"/>
          </a:p>
        </p:txBody>
      </p:sp>
    </p:spTree>
  </p:cSld>
  <p:clrMapOvr>
    <a:masterClrMapping/>
  </p:clrMapOvr>
  <p:transition spd="slow">
    <p:cut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fontScale="90000"/>
          </a:bodyPr>
          <a:lstStyle/>
          <a:p>
            <a:pPr algn="l" fontAlgn="auto">
              <a:spcAft>
                <a:spcPts val="0"/>
              </a:spcAft>
              <a:defRPr/>
            </a:pPr>
            <a:r>
              <a:rPr lang="cs-CZ" dirty="0" smtClean="0"/>
              <a:t>Environmentální politika – základy (4)</a:t>
            </a:r>
          </a:p>
        </p:txBody>
      </p:sp>
      <p:sp>
        <p:nvSpPr>
          <p:cNvPr id="3" name="Zástupný symbol pro obsah 2"/>
          <p:cNvSpPr>
            <a:spLocks noGrp="1"/>
          </p:cNvSpPr>
          <p:nvPr>
            <p:ph idx="1"/>
          </p:nvPr>
        </p:nvSpPr>
        <p:spPr>
          <a:xfrm>
            <a:off x="457200" y="1600200"/>
            <a:ext cx="8229600" cy="5043488"/>
          </a:xfrm>
        </p:spPr>
        <p:txBody>
          <a:bodyPr rtlCol="0">
            <a:normAutofit fontScale="85000" lnSpcReduction="20000"/>
          </a:bodyPr>
          <a:lstStyle/>
          <a:p>
            <a:pPr fontAlgn="auto">
              <a:spcAft>
                <a:spcPts val="0"/>
              </a:spcAft>
              <a:buFont typeface="Arial" pitchFamily="34" charset="0"/>
              <a:buNone/>
              <a:defRPr/>
            </a:pPr>
            <a:r>
              <a:rPr lang="cs-CZ" sz="4000" i="1" dirty="0" smtClean="0"/>
              <a:t>Proč ji potřebujeme?</a:t>
            </a:r>
          </a:p>
          <a:p>
            <a:pPr fontAlgn="auto">
              <a:spcAft>
                <a:spcPts val="0"/>
              </a:spcAft>
              <a:buFont typeface="Arial" pitchFamily="34" charset="0"/>
              <a:buChar char="•"/>
              <a:defRPr/>
            </a:pPr>
            <a:r>
              <a:rPr lang="cs-CZ" sz="3600" dirty="0" smtClean="0"/>
              <a:t>Obecně žádoucí cíle nemusí být v souladu s cíli jednotlivců či skupin, bez ingerence státu (či jiného obdobného subjektu, např. regionu, obce) by nebylo možné jich dosáhnout</a:t>
            </a:r>
          </a:p>
          <a:p>
            <a:pPr fontAlgn="auto">
              <a:spcAft>
                <a:spcPts val="0"/>
              </a:spcAft>
              <a:buFont typeface="Arial" pitchFamily="34" charset="0"/>
              <a:buChar char="•"/>
              <a:defRPr/>
            </a:pPr>
            <a:r>
              <a:rPr lang="cs-CZ" sz="3600" dirty="0" smtClean="0"/>
              <a:t>Koordinovaný postup vede k cíli rychleji a efektivněji, předchází zmatkům a nejistotě</a:t>
            </a:r>
          </a:p>
          <a:p>
            <a:pPr fontAlgn="auto">
              <a:spcAft>
                <a:spcPts val="0"/>
              </a:spcAft>
              <a:buFont typeface="Arial" pitchFamily="34" charset="0"/>
              <a:buChar char="•"/>
              <a:defRPr/>
            </a:pPr>
            <a:r>
              <a:rPr lang="cs-CZ" sz="3600" dirty="0" smtClean="0"/>
              <a:t>Lépe se vyhodnocují jednotlivé kroky, zodpovědnost, čerpání financí, funkčnost postupů a opatření atd. </a:t>
            </a:r>
          </a:p>
          <a:p>
            <a:pPr fontAlgn="auto">
              <a:spcAft>
                <a:spcPts val="0"/>
              </a:spcAft>
              <a:buFont typeface="Arial" pitchFamily="34" charset="0"/>
              <a:buChar char="•"/>
              <a:defRPr/>
            </a:pPr>
            <a:r>
              <a:rPr lang="cs-CZ" sz="3600" dirty="0" smtClean="0"/>
              <a:t>Návrhy politik umožní lepší orientaci voličů, sponzorů, partnerů atd.</a:t>
            </a:r>
          </a:p>
        </p:txBody>
      </p:sp>
    </p:spTree>
  </p:cSld>
  <p:clrMapOvr>
    <a:masterClrMapping/>
  </p:clrMapOvr>
  <p:transition spd="slow">
    <p:cut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611188" y="404665"/>
            <a:ext cx="8172450" cy="792088"/>
          </a:xfrm>
        </p:spPr>
        <p:txBody>
          <a:bodyPr/>
          <a:lstStyle/>
          <a:p>
            <a:pPr eaLnBrk="1" hangingPunct="1">
              <a:lnSpc>
                <a:spcPct val="80000"/>
              </a:lnSpc>
              <a:buClr>
                <a:srgbClr val="008000"/>
              </a:buClr>
              <a:buFont typeface="Wingdings" pitchFamily="2" charset="2"/>
              <a:buNone/>
            </a:pPr>
            <a:r>
              <a:rPr lang="cs-CZ" dirty="0" smtClean="0">
                <a:solidFill>
                  <a:srgbClr val="0000FF"/>
                </a:solidFill>
              </a:rPr>
              <a:t>Podpora a začlenění doporučení </a:t>
            </a:r>
            <a:r>
              <a:rPr lang="fr-BE" dirty="0" smtClean="0">
                <a:solidFill>
                  <a:srgbClr val="0000FF"/>
                </a:solidFill>
              </a:rPr>
              <a:t>TEEB </a:t>
            </a:r>
            <a:r>
              <a:rPr lang="cs-CZ" dirty="0" smtClean="0">
                <a:solidFill>
                  <a:srgbClr val="0000FF"/>
                </a:solidFill>
              </a:rPr>
              <a:t>do evropské strategie biodiverzity</a:t>
            </a:r>
            <a:r>
              <a:rPr lang="fr-BE" dirty="0" smtClean="0">
                <a:solidFill>
                  <a:srgbClr val="0000FF"/>
                </a:solidFill>
              </a:rPr>
              <a:t>:</a:t>
            </a:r>
          </a:p>
          <a:p>
            <a:pPr eaLnBrk="1" hangingPunct="1">
              <a:lnSpc>
                <a:spcPct val="80000"/>
              </a:lnSpc>
              <a:buFontTx/>
              <a:buNone/>
            </a:pPr>
            <a:endParaRPr lang="fr-BE" sz="1800" dirty="0" smtClean="0">
              <a:solidFill>
                <a:srgbClr val="0000FF"/>
              </a:solidFill>
            </a:endParaRPr>
          </a:p>
          <a:p>
            <a:pPr eaLnBrk="1" hangingPunct="1">
              <a:lnSpc>
                <a:spcPct val="80000"/>
              </a:lnSpc>
              <a:buClr>
                <a:srgbClr val="008000"/>
              </a:buClr>
              <a:buFont typeface="Wingdings" pitchFamily="2" charset="2"/>
              <a:buNone/>
            </a:pPr>
            <a:endParaRPr lang="en-GB" sz="1800" dirty="0" smtClean="0"/>
          </a:p>
        </p:txBody>
      </p:sp>
      <p:sp>
        <p:nvSpPr>
          <p:cNvPr id="30724" name="Text Box 4"/>
          <p:cNvSpPr txBox="1">
            <a:spLocks noChangeArrowheads="1"/>
          </p:cNvSpPr>
          <p:nvPr/>
        </p:nvSpPr>
        <p:spPr bwMode="auto">
          <a:xfrm>
            <a:off x="1042988" y="1412875"/>
            <a:ext cx="7921625" cy="427038"/>
          </a:xfrm>
          <a:prstGeom prst="rect">
            <a:avLst/>
          </a:prstGeom>
          <a:noFill/>
          <a:ln w="57150">
            <a:noFill/>
            <a:prstDash val="sysDot"/>
            <a:miter lim="800000"/>
            <a:headEnd/>
            <a:tailEnd/>
          </a:ln>
        </p:spPr>
        <p:txBody>
          <a:bodyPr>
            <a:spAutoFit/>
          </a:bodyPr>
          <a:lstStyle/>
          <a:p>
            <a:pPr algn="l"/>
            <a:endParaRPr lang="cs-CZ" sz="2200" b="1">
              <a:solidFill>
                <a:srgbClr val="008000"/>
              </a:solidFill>
            </a:endParaRPr>
          </a:p>
        </p:txBody>
      </p:sp>
      <p:sp>
        <p:nvSpPr>
          <p:cNvPr id="30725" name="Rectangle 6"/>
          <p:cNvSpPr>
            <a:spLocks noChangeArrowheads="1"/>
          </p:cNvSpPr>
          <p:nvPr/>
        </p:nvSpPr>
        <p:spPr bwMode="auto">
          <a:xfrm>
            <a:off x="539552" y="1412776"/>
            <a:ext cx="8064896" cy="5570756"/>
          </a:xfrm>
          <a:prstGeom prst="rect">
            <a:avLst/>
          </a:prstGeom>
          <a:noFill/>
          <a:ln w="9525">
            <a:noFill/>
            <a:miter lim="800000"/>
            <a:headEnd/>
            <a:tailEnd/>
          </a:ln>
        </p:spPr>
        <p:txBody>
          <a:bodyPr wrap="square">
            <a:spAutoFit/>
          </a:bodyPr>
          <a:lstStyle/>
          <a:p>
            <a:pPr marL="342900" indent="-342900" algn="l">
              <a:buFont typeface="Wingdings" pitchFamily="2" charset="2"/>
              <a:buChar char="v"/>
            </a:pPr>
            <a:r>
              <a:rPr lang="cs-CZ" sz="2000" dirty="0" smtClean="0"/>
              <a:t>Potřeba </a:t>
            </a:r>
            <a:r>
              <a:rPr lang="cs-CZ" sz="2000" b="1" u="sng" dirty="0" smtClean="0"/>
              <a:t>lépe demonstrovat hodnotu </a:t>
            </a:r>
            <a:r>
              <a:rPr lang="cs-CZ" sz="2000" dirty="0" smtClean="0"/>
              <a:t>a ekonomickou významnost biodiverzity a analyzovat náklady/</a:t>
            </a:r>
            <a:r>
              <a:rPr lang="cs-CZ" sz="2000" dirty="0" err="1" smtClean="0"/>
              <a:t>benefity</a:t>
            </a:r>
            <a:r>
              <a:rPr lang="cs-CZ" sz="2000" dirty="0" smtClean="0"/>
              <a:t> nečinnosti ve srovnání s ochranou a obnovou biodiverzity</a:t>
            </a:r>
          </a:p>
          <a:p>
            <a:pPr marL="342900" indent="-342900" algn="l"/>
            <a:endParaRPr lang="en-GB" sz="2000" dirty="0"/>
          </a:p>
          <a:p>
            <a:pPr marL="342900" indent="-342900" algn="l">
              <a:buFont typeface="Wingdings" pitchFamily="2" charset="2"/>
              <a:buChar char="v"/>
            </a:pPr>
            <a:r>
              <a:rPr lang="cs-CZ" sz="2000" dirty="0" smtClean="0"/>
              <a:t>Potřeba </a:t>
            </a:r>
            <a:r>
              <a:rPr lang="cs-CZ" sz="2000" b="1" u="sng" dirty="0" smtClean="0"/>
              <a:t>integrovat hodnocení biodiverzity a ekosystémových služeb do národních výkazů </a:t>
            </a:r>
            <a:r>
              <a:rPr lang="cs-CZ" sz="2000" dirty="0" smtClean="0"/>
              <a:t>(</a:t>
            </a:r>
            <a:r>
              <a:rPr lang="en-GB" sz="2000" dirty="0" smtClean="0"/>
              <a:t>national accounts</a:t>
            </a:r>
            <a:r>
              <a:rPr lang="cs-CZ" sz="2000" dirty="0" smtClean="0"/>
              <a:t>)</a:t>
            </a:r>
            <a:r>
              <a:rPr lang="en-GB" sz="2000" dirty="0" smtClean="0"/>
              <a:t>, </a:t>
            </a:r>
            <a:r>
              <a:rPr lang="cs-CZ" sz="2000" dirty="0" smtClean="0"/>
              <a:t>jejich </a:t>
            </a:r>
            <a:r>
              <a:rPr lang="en-GB" sz="2000" dirty="0" smtClean="0"/>
              <a:t>UN </a:t>
            </a:r>
            <a:r>
              <a:rPr lang="cs-CZ" sz="2000" dirty="0" smtClean="0"/>
              <a:t>systému a do procesů rozhodování a tvorby politik</a:t>
            </a:r>
          </a:p>
          <a:p>
            <a:pPr marL="342900" indent="-342900" algn="l"/>
            <a:endParaRPr lang="en-GB" sz="2000" dirty="0"/>
          </a:p>
          <a:p>
            <a:pPr marL="342900" indent="-342900" algn="l">
              <a:buFont typeface="Wingdings" pitchFamily="2" charset="2"/>
              <a:buChar char="v"/>
            </a:pPr>
            <a:r>
              <a:rPr lang="cs-CZ" sz="2000" dirty="0" smtClean="0"/>
              <a:t>Potřeba napravit časté podcenění nebo ignorování hodnoty biodiverzity a ekosystémových služeb a jejich limitovanou </a:t>
            </a:r>
            <a:r>
              <a:rPr lang="cs-CZ" sz="2000" b="1" u="sng" dirty="0" smtClean="0"/>
              <a:t>internalizaci</a:t>
            </a:r>
            <a:r>
              <a:rPr lang="en-GB" sz="2000" b="1" u="sng" dirty="0" smtClean="0"/>
              <a:t> </a:t>
            </a:r>
            <a:r>
              <a:rPr lang="cs-CZ" sz="2000" b="1" u="sng" dirty="0" smtClean="0"/>
              <a:t>do národních strategií a programů</a:t>
            </a:r>
          </a:p>
          <a:p>
            <a:pPr marL="342900" indent="-342900" algn="l">
              <a:buFont typeface="Wingdings" pitchFamily="2" charset="2"/>
              <a:buChar char="v"/>
            </a:pPr>
            <a:endParaRPr lang="en-GB" sz="2000" b="1" u="sng" dirty="0"/>
          </a:p>
          <a:p>
            <a:pPr marL="342900" indent="-342900" algn="l">
              <a:buFont typeface="Wingdings" pitchFamily="2" charset="2"/>
              <a:buChar char="v"/>
            </a:pPr>
            <a:r>
              <a:rPr lang="cs-CZ" sz="2000" dirty="0" smtClean="0"/>
              <a:t>Potřeba rozpoznat významný </a:t>
            </a:r>
            <a:r>
              <a:rPr lang="cs-CZ" sz="2000" b="1" u="sng" dirty="0" smtClean="0"/>
              <a:t>příspěvek biodiverzity k řešení ekonomické krize</a:t>
            </a:r>
            <a:r>
              <a:rPr lang="cs-CZ" sz="2000" dirty="0" smtClean="0"/>
              <a:t>, podpoře tvorby pracovních míst a generování dlouhodobých ekonomických přínosů</a:t>
            </a:r>
            <a:endParaRPr lang="en-GB" sz="2000" dirty="0"/>
          </a:p>
          <a:p>
            <a:pPr marL="342900" indent="-342900" algn="l">
              <a:buFont typeface="Wingdings" pitchFamily="2" charset="2"/>
              <a:buNone/>
            </a:pPr>
            <a:endParaRPr lang="en-GB" sz="2000" dirty="0">
              <a:solidFill>
                <a:srgbClr val="008000"/>
              </a:solidFill>
            </a:endParaRPr>
          </a:p>
          <a:p>
            <a:pPr marL="342900" indent="-342900" algn="l">
              <a:buFont typeface="Wingdings" pitchFamily="2" charset="2"/>
              <a:buNone/>
            </a:pPr>
            <a:r>
              <a:rPr lang="en-GB" sz="1400" dirty="0"/>
              <a:t>- </a:t>
            </a:r>
            <a:r>
              <a:rPr lang="cs-CZ" sz="1400" dirty="0" smtClean="0"/>
              <a:t>Závěry Rady ministrů,</a:t>
            </a:r>
            <a:r>
              <a:rPr lang="en-GB" sz="1400" dirty="0" smtClean="0"/>
              <a:t> </a:t>
            </a:r>
            <a:r>
              <a:rPr lang="cs-CZ" sz="1400" dirty="0" smtClean="0"/>
              <a:t>březen</a:t>
            </a:r>
            <a:r>
              <a:rPr lang="en-GB" sz="1400" dirty="0" smtClean="0"/>
              <a:t>, </a:t>
            </a:r>
            <a:r>
              <a:rPr lang="cs-CZ" sz="1400" dirty="0" smtClean="0"/>
              <a:t>červen</a:t>
            </a:r>
            <a:r>
              <a:rPr lang="en-GB" sz="1400" dirty="0" smtClean="0"/>
              <a:t> </a:t>
            </a:r>
            <a:r>
              <a:rPr lang="en-GB" sz="1400" dirty="0"/>
              <a:t>2009; </a:t>
            </a:r>
            <a:r>
              <a:rPr lang="cs-CZ" sz="1400" dirty="0" smtClean="0"/>
              <a:t>březen</a:t>
            </a:r>
            <a:r>
              <a:rPr lang="en-GB" sz="1400" dirty="0" smtClean="0"/>
              <a:t>, </a:t>
            </a:r>
            <a:r>
              <a:rPr lang="cs-CZ" sz="1400" dirty="0" smtClean="0"/>
              <a:t>říjen</a:t>
            </a:r>
            <a:r>
              <a:rPr lang="en-GB" sz="1400" dirty="0" smtClean="0"/>
              <a:t> </a:t>
            </a:r>
            <a:r>
              <a:rPr lang="en-GB" sz="1400" dirty="0"/>
              <a:t>2010</a:t>
            </a:r>
          </a:p>
          <a:p>
            <a:pPr marL="800100" lvl="1" indent="-342900" algn="l"/>
            <a:endParaRPr lang="en-GB" sz="2200" dirty="0">
              <a:solidFill>
                <a:srgbClr val="008000"/>
              </a:solidFill>
            </a:endParaRPr>
          </a:p>
        </p:txBody>
      </p:sp>
    </p:spTree>
  </p:cSld>
  <p:clrMapOvr>
    <a:masterClrMapping/>
  </p:clrMapOvr>
  <p:transition spd="slow">
    <p:cut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95536" y="333375"/>
            <a:ext cx="8230939" cy="431800"/>
          </a:xfrm>
          <a:noFill/>
        </p:spPr>
        <p:txBody>
          <a:bodyPr/>
          <a:lstStyle/>
          <a:p>
            <a:pPr algn="l" eaLnBrk="1" hangingPunct="1"/>
            <a:r>
              <a:rPr lang="cs-CZ" sz="3600" b="1" dirty="0" smtClean="0"/>
              <a:t>Struktura nové strategie pro biodiverzitu</a:t>
            </a:r>
            <a:endParaRPr lang="en-GB" sz="3600" b="1" dirty="0" smtClean="0">
              <a:solidFill>
                <a:schemeClr val="tx1"/>
              </a:solidFill>
            </a:endParaRPr>
          </a:p>
        </p:txBody>
      </p:sp>
      <p:sp>
        <p:nvSpPr>
          <p:cNvPr id="31747" name="Rectangle 3"/>
          <p:cNvSpPr>
            <a:spLocks noChangeArrowheads="1"/>
          </p:cNvSpPr>
          <p:nvPr/>
        </p:nvSpPr>
        <p:spPr bwMode="auto">
          <a:xfrm>
            <a:off x="80963" y="874713"/>
            <a:ext cx="9144000" cy="69850"/>
          </a:xfrm>
          <a:prstGeom prst="rect">
            <a:avLst/>
          </a:prstGeom>
          <a:noFill/>
          <a:ln w="9525">
            <a:noFill/>
            <a:miter lim="800000"/>
            <a:headEnd/>
            <a:tailEnd/>
          </a:ln>
        </p:spPr>
        <p:txBody>
          <a:bodyPr anchor="ctr">
            <a:spAutoFit/>
          </a:bodyPr>
          <a:lstStyle/>
          <a:p>
            <a:endParaRPr lang="cs-CZ"/>
          </a:p>
        </p:txBody>
      </p:sp>
      <p:grpSp>
        <p:nvGrpSpPr>
          <p:cNvPr id="2" name="Group 4"/>
          <p:cNvGrpSpPr>
            <a:grpSpLocks/>
          </p:cNvGrpSpPr>
          <p:nvPr/>
        </p:nvGrpSpPr>
        <p:grpSpPr bwMode="auto">
          <a:xfrm>
            <a:off x="1763802" y="1052458"/>
            <a:ext cx="6192927" cy="1710635"/>
            <a:chOff x="4108" y="490"/>
            <a:chExt cx="6313" cy="2689"/>
          </a:xfrm>
        </p:grpSpPr>
        <p:sp>
          <p:nvSpPr>
            <p:cNvPr id="31778" name="Oval 5"/>
            <p:cNvSpPr>
              <a:spLocks noChangeArrowheads="1"/>
            </p:cNvSpPr>
            <p:nvPr/>
          </p:nvSpPr>
          <p:spPr bwMode="auto">
            <a:xfrm>
              <a:off x="5641" y="490"/>
              <a:ext cx="2580" cy="1019"/>
            </a:xfrm>
            <a:prstGeom prst="ellipse">
              <a:avLst/>
            </a:prstGeom>
            <a:solidFill>
              <a:srgbClr val="FFFFFF"/>
            </a:solidFill>
            <a:ln w="15875">
              <a:solidFill>
                <a:srgbClr val="008000"/>
              </a:solidFill>
              <a:round/>
              <a:headEnd/>
              <a:tailEnd/>
            </a:ln>
          </p:spPr>
          <p:txBody>
            <a:bodyPr/>
            <a:lstStyle/>
            <a:p>
              <a:endParaRPr lang="cs-CZ"/>
            </a:p>
          </p:txBody>
        </p:sp>
        <p:sp>
          <p:nvSpPr>
            <p:cNvPr id="31779" name="Text Box 6"/>
            <p:cNvSpPr txBox="1">
              <a:spLocks noChangeArrowheads="1"/>
            </p:cNvSpPr>
            <p:nvPr/>
          </p:nvSpPr>
          <p:spPr bwMode="auto">
            <a:xfrm>
              <a:off x="6016" y="683"/>
              <a:ext cx="1835" cy="660"/>
            </a:xfrm>
            <a:prstGeom prst="rect">
              <a:avLst/>
            </a:prstGeom>
            <a:solidFill>
              <a:srgbClr val="FFFFFF"/>
            </a:solidFill>
            <a:ln w="9525">
              <a:noFill/>
              <a:miter lim="800000"/>
              <a:headEnd/>
              <a:tailEnd/>
            </a:ln>
          </p:spPr>
          <p:txBody>
            <a:bodyPr/>
            <a:lstStyle/>
            <a:p>
              <a:pPr algn="l"/>
              <a:r>
                <a:rPr lang="fr-BE" sz="2000" dirty="0">
                  <a:solidFill>
                    <a:srgbClr val="008000"/>
                  </a:solidFill>
                  <a:cs typeface="Times New Roman" pitchFamily="18" charset="0"/>
                </a:rPr>
                <a:t>   </a:t>
              </a:r>
              <a:r>
                <a:rPr lang="cs-CZ" sz="2000" dirty="0" smtClean="0">
                  <a:solidFill>
                    <a:srgbClr val="008000"/>
                  </a:solidFill>
                  <a:cs typeface="Times New Roman" pitchFamily="18" charset="0"/>
                </a:rPr>
                <a:t>VIZE </a:t>
              </a:r>
              <a:r>
                <a:rPr lang="fr-BE" sz="2000" dirty="0" smtClean="0">
                  <a:solidFill>
                    <a:srgbClr val="008000"/>
                  </a:solidFill>
                  <a:cs typeface="Times New Roman" pitchFamily="18" charset="0"/>
                </a:rPr>
                <a:t>2050</a:t>
              </a:r>
              <a:endParaRPr lang="fr-BE" dirty="0">
                <a:solidFill>
                  <a:srgbClr val="008000"/>
                </a:solidFill>
              </a:endParaRPr>
            </a:p>
          </p:txBody>
        </p:sp>
        <p:sp>
          <p:nvSpPr>
            <p:cNvPr id="31780" name="AutoShape 7"/>
            <p:cNvSpPr>
              <a:spLocks noChangeArrowheads="1"/>
            </p:cNvSpPr>
            <p:nvPr/>
          </p:nvSpPr>
          <p:spPr bwMode="auto">
            <a:xfrm>
              <a:off x="4108" y="1622"/>
              <a:ext cx="6166" cy="1557"/>
            </a:xfrm>
            <a:prstGeom prst="roundRect">
              <a:avLst>
                <a:gd name="adj" fmla="val 16667"/>
              </a:avLst>
            </a:prstGeom>
            <a:solidFill>
              <a:srgbClr val="FFFFFF"/>
            </a:solidFill>
            <a:ln w="28575">
              <a:solidFill>
                <a:srgbClr val="FF0000"/>
              </a:solidFill>
              <a:round/>
              <a:headEnd/>
              <a:tailEnd/>
            </a:ln>
          </p:spPr>
          <p:txBody>
            <a:bodyPr/>
            <a:lstStyle/>
            <a:p>
              <a:endParaRPr lang="cs-CZ"/>
            </a:p>
          </p:txBody>
        </p:sp>
        <p:sp>
          <p:nvSpPr>
            <p:cNvPr id="31781" name="Text Box 8"/>
            <p:cNvSpPr txBox="1">
              <a:spLocks noChangeArrowheads="1"/>
            </p:cNvSpPr>
            <p:nvPr/>
          </p:nvSpPr>
          <p:spPr bwMode="auto">
            <a:xfrm>
              <a:off x="4108" y="1622"/>
              <a:ext cx="6313" cy="1471"/>
            </a:xfrm>
            <a:prstGeom prst="rect">
              <a:avLst/>
            </a:prstGeom>
            <a:solidFill>
              <a:srgbClr val="FFFFFF">
                <a:alpha val="0"/>
              </a:srgbClr>
            </a:solidFill>
            <a:ln w="9525">
              <a:noFill/>
              <a:miter lim="800000"/>
              <a:headEnd/>
              <a:tailEnd/>
            </a:ln>
          </p:spPr>
          <p:txBody>
            <a:bodyPr/>
            <a:lstStyle/>
            <a:p>
              <a:r>
                <a:rPr lang="cs-CZ" sz="2000" dirty="0" smtClean="0">
                  <a:solidFill>
                    <a:srgbClr val="000000"/>
                  </a:solidFill>
                  <a:cs typeface="Times New Roman" pitchFamily="18" charset="0"/>
                </a:rPr>
                <a:t>Hlavní cíl </a:t>
              </a:r>
              <a:r>
                <a:rPr lang="en-GB" sz="2000" dirty="0" smtClean="0">
                  <a:solidFill>
                    <a:srgbClr val="000000"/>
                  </a:solidFill>
                  <a:cs typeface="Times New Roman" pitchFamily="18" charset="0"/>
                </a:rPr>
                <a:t>2020</a:t>
              </a:r>
              <a:r>
                <a:rPr lang="cs-CZ" sz="2000" dirty="0" smtClean="0">
                  <a:solidFill>
                    <a:srgbClr val="000000"/>
                  </a:solidFill>
                  <a:cs typeface="Times New Roman" pitchFamily="18" charset="0"/>
                </a:rPr>
                <a:t>:  - zastavit pokles BD a ES</a:t>
              </a:r>
            </a:p>
            <a:p>
              <a:r>
                <a:rPr lang="cs-CZ" sz="2000" dirty="0" smtClean="0">
                  <a:solidFill>
                    <a:srgbClr val="000000"/>
                  </a:solidFill>
                  <a:cs typeface="Times New Roman" pitchFamily="18" charset="0"/>
                </a:rPr>
                <a:t>		 - obnovit jak to bude možné</a:t>
              </a:r>
            </a:p>
            <a:p>
              <a:r>
                <a:rPr lang="cs-CZ" sz="2000" dirty="0" smtClean="0">
                  <a:solidFill>
                    <a:srgbClr val="000000"/>
                  </a:solidFill>
                  <a:cs typeface="Times New Roman" pitchFamily="18" charset="0"/>
                </a:rPr>
                <a:t>		 - zvýšit podíl na globální ochraně</a:t>
              </a:r>
            </a:p>
            <a:p>
              <a:endParaRPr lang="en-GB" sz="900" dirty="0">
                <a:solidFill>
                  <a:srgbClr val="000000"/>
                </a:solidFill>
              </a:endParaRPr>
            </a:p>
          </p:txBody>
        </p:sp>
      </p:grpSp>
      <p:sp>
        <p:nvSpPr>
          <p:cNvPr id="31749" name="Line 9"/>
          <p:cNvSpPr>
            <a:spLocks noChangeShapeType="1"/>
          </p:cNvSpPr>
          <p:nvPr/>
        </p:nvSpPr>
        <p:spPr bwMode="auto">
          <a:xfrm flipV="1">
            <a:off x="1258888" y="3357563"/>
            <a:ext cx="6697662" cy="0"/>
          </a:xfrm>
          <a:prstGeom prst="line">
            <a:avLst/>
          </a:prstGeom>
          <a:noFill/>
          <a:ln w="38100">
            <a:solidFill>
              <a:srgbClr val="000000"/>
            </a:solidFill>
            <a:round/>
            <a:headEnd/>
            <a:tailEnd/>
          </a:ln>
        </p:spPr>
        <p:txBody>
          <a:bodyPr/>
          <a:lstStyle/>
          <a:p>
            <a:endParaRPr lang="cs-CZ"/>
          </a:p>
        </p:txBody>
      </p:sp>
      <p:sp>
        <p:nvSpPr>
          <p:cNvPr id="31750" name="AutoShape 10"/>
          <p:cNvSpPr>
            <a:spLocks noChangeArrowheads="1"/>
          </p:cNvSpPr>
          <p:nvPr/>
        </p:nvSpPr>
        <p:spPr bwMode="auto">
          <a:xfrm>
            <a:off x="539750" y="3644900"/>
            <a:ext cx="1423988" cy="1306513"/>
          </a:xfrm>
          <a:prstGeom prst="octagon">
            <a:avLst>
              <a:gd name="adj" fmla="val 29287"/>
            </a:avLst>
          </a:prstGeom>
          <a:solidFill>
            <a:schemeClr val="bg1"/>
          </a:solidFill>
          <a:ln w="9525">
            <a:solidFill>
              <a:srgbClr val="000000"/>
            </a:solidFill>
            <a:miter lim="800000"/>
            <a:headEnd/>
            <a:tailEnd/>
          </a:ln>
        </p:spPr>
        <p:txBody>
          <a:bodyPr/>
          <a:lstStyle/>
          <a:p>
            <a:endParaRPr lang="cs-CZ"/>
          </a:p>
        </p:txBody>
      </p:sp>
      <p:sp>
        <p:nvSpPr>
          <p:cNvPr id="31751" name="Text Box 11"/>
          <p:cNvSpPr txBox="1">
            <a:spLocks noChangeArrowheads="1"/>
          </p:cNvSpPr>
          <p:nvPr/>
        </p:nvSpPr>
        <p:spPr bwMode="auto">
          <a:xfrm>
            <a:off x="683568" y="3861049"/>
            <a:ext cx="1296144" cy="936376"/>
          </a:xfrm>
          <a:prstGeom prst="rect">
            <a:avLst/>
          </a:prstGeom>
          <a:noFill/>
          <a:ln w="9525">
            <a:noFill/>
            <a:miter lim="800000"/>
            <a:headEnd/>
            <a:tailEnd/>
          </a:ln>
        </p:spPr>
        <p:txBody>
          <a:bodyPr/>
          <a:lstStyle/>
          <a:p>
            <a:r>
              <a:rPr lang="cs-CZ" sz="1400" dirty="0" smtClean="0">
                <a:solidFill>
                  <a:srgbClr val="000000"/>
                </a:solidFill>
                <a:cs typeface="Times New Roman" pitchFamily="18" charset="0"/>
              </a:rPr>
              <a:t>Zlepšit implementaci</a:t>
            </a:r>
          </a:p>
          <a:p>
            <a:r>
              <a:rPr lang="cs-CZ" sz="1400" dirty="0" smtClean="0">
                <a:solidFill>
                  <a:srgbClr val="000000"/>
                </a:solidFill>
                <a:cs typeface="Times New Roman" pitchFamily="18" charset="0"/>
              </a:rPr>
              <a:t>Existující legislativy</a:t>
            </a:r>
            <a:endParaRPr lang="en-GB" dirty="0"/>
          </a:p>
        </p:txBody>
      </p:sp>
      <p:sp>
        <p:nvSpPr>
          <p:cNvPr id="31752" name="AutoShape 12"/>
          <p:cNvSpPr>
            <a:spLocks noChangeArrowheads="1"/>
          </p:cNvSpPr>
          <p:nvPr/>
        </p:nvSpPr>
        <p:spPr bwMode="auto">
          <a:xfrm>
            <a:off x="1979613" y="3644900"/>
            <a:ext cx="1316037" cy="1312863"/>
          </a:xfrm>
          <a:prstGeom prst="octagon">
            <a:avLst>
              <a:gd name="adj" fmla="val 29287"/>
            </a:avLst>
          </a:prstGeom>
          <a:solidFill>
            <a:schemeClr val="bg1"/>
          </a:solidFill>
          <a:ln w="9525">
            <a:solidFill>
              <a:schemeClr val="tx1"/>
            </a:solidFill>
            <a:miter lim="800000"/>
            <a:headEnd/>
            <a:tailEnd/>
          </a:ln>
        </p:spPr>
        <p:txBody>
          <a:bodyPr/>
          <a:lstStyle/>
          <a:p>
            <a:endParaRPr lang="cs-CZ"/>
          </a:p>
        </p:txBody>
      </p:sp>
      <p:sp>
        <p:nvSpPr>
          <p:cNvPr id="31753" name="Text Box 13"/>
          <p:cNvSpPr txBox="1">
            <a:spLocks noChangeArrowheads="1"/>
          </p:cNvSpPr>
          <p:nvPr/>
        </p:nvSpPr>
        <p:spPr bwMode="auto">
          <a:xfrm>
            <a:off x="2051719" y="3789363"/>
            <a:ext cx="1304255" cy="895350"/>
          </a:xfrm>
          <a:prstGeom prst="rect">
            <a:avLst/>
          </a:prstGeom>
          <a:noFill/>
          <a:ln w="9525">
            <a:noFill/>
            <a:miter lim="800000"/>
            <a:headEnd/>
            <a:tailEnd/>
          </a:ln>
        </p:spPr>
        <p:txBody>
          <a:bodyPr/>
          <a:lstStyle/>
          <a:p>
            <a:r>
              <a:rPr lang="cs-CZ" sz="1400" dirty="0" smtClean="0">
                <a:solidFill>
                  <a:srgbClr val="000000"/>
                </a:solidFill>
                <a:cs typeface="Times New Roman" pitchFamily="18" charset="0"/>
              </a:rPr>
              <a:t>Obnova ekosystémů – Zelená infrastruktura</a:t>
            </a:r>
            <a:endParaRPr lang="en-GB" dirty="0">
              <a:solidFill>
                <a:srgbClr val="000000"/>
              </a:solidFill>
            </a:endParaRPr>
          </a:p>
        </p:txBody>
      </p:sp>
      <p:sp>
        <p:nvSpPr>
          <p:cNvPr id="31754" name="AutoShape 14"/>
          <p:cNvSpPr>
            <a:spLocks noChangeArrowheads="1"/>
          </p:cNvSpPr>
          <p:nvPr/>
        </p:nvSpPr>
        <p:spPr bwMode="auto">
          <a:xfrm>
            <a:off x="3336925" y="3700463"/>
            <a:ext cx="1276350" cy="1244600"/>
          </a:xfrm>
          <a:prstGeom prst="octagon">
            <a:avLst>
              <a:gd name="adj" fmla="val 29287"/>
            </a:avLst>
          </a:prstGeom>
          <a:solidFill>
            <a:schemeClr val="bg1"/>
          </a:solidFill>
          <a:ln w="9525">
            <a:solidFill>
              <a:srgbClr val="000000"/>
            </a:solidFill>
            <a:miter lim="800000"/>
            <a:headEnd/>
            <a:tailEnd/>
          </a:ln>
        </p:spPr>
        <p:txBody>
          <a:bodyPr/>
          <a:lstStyle/>
          <a:p>
            <a:endParaRPr lang="cs-CZ"/>
          </a:p>
        </p:txBody>
      </p:sp>
      <p:sp>
        <p:nvSpPr>
          <p:cNvPr id="31755" name="Text Box 15"/>
          <p:cNvSpPr txBox="1">
            <a:spLocks noChangeArrowheads="1"/>
          </p:cNvSpPr>
          <p:nvPr/>
        </p:nvSpPr>
        <p:spPr bwMode="auto">
          <a:xfrm>
            <a:off x="3419872" y="3860800"/>
            <a:ext cx="1224136" cy="936352"/>
          </a:xfrm>
          <a:prstGeom prst="rect">
            <a:avLst/>
          </a:prstGeom>
          <a:noFill/>
          <a:ln w="9525">
            <a:noFill/>
            <a:miter lim="800000"/>
            <a:headEnd/>
            <a:tailEnd/>
          </a:ln>
        </p:spPr>
        <p:txBody>
          <a:bodyPr/>
          <a:lstStyle/>
          <a:p>
            <a:r>
              <a:rPr lang="cs-CZ" sz="1400" dirty="0" smtClean="0">
                <a:solidFill>
                  <a:srgbClr val="000000"/>
                </a:solidFill>
                <a:cs typeface="Times New Roman" pitchFamily="18" charset="0"/>
              </a:rPr>
              <a:t>Udržitelné</a:t>
            </a:r>
            <a:endParaRPr lang="en-GB" sz="900" dirty="0">
              <a:solidFill>
                <a:srgbClr val="000000"/>
              </a:solidFill>
            </a:endParaRPr>
          </a:p>
          <a:p>
            <a:pPr eaLnBrk="0" hangingPunct="0"/>
            <a:r>
              <a:rPr lang="cs-CZ" sz="1400" dirty="0" smtClean="0">
                <a:solidFill>
                  <a:srgbClr val="000000"/>
                </a:solidFill>
                <a:cs typeface="Times New Roman" pitchFamily="18" charset="0"/>
              </a:rPr>
              <a:t>zemědělství</a:t>
            </a:r>
            <a:r>
              <a:rPr lang="fr-BE" sz="1400" dirty="0" smtClean="0">
                <a:solidFill>
                  <a:srgbClr val="000000"/>
                </a:solidFill>
                <a:cs typeface="Times New Roman" pitchFamily="18" charset="0"/>
              </a:rPr>
              <a:t> </a:t>
            </a:r>
            <a:endParaRPr lang="fr-BE" sz="1400" dirty="0">
              <a:solidFill>
                <a:srgbClr val="000000"/>
              </a:solidFill>
              <a:cs typeface="Times New Roman" pitchFamily="18" charset="0"/>
            </a:endParaRPr>
          </a:p>
          <a:p>
            <a:pPr eaLnBrk="0" hangingPunct="0"/>
            <a:r>
              <a:rPr lang="fr-BE" sz="1400" dirty="0">
                <a:solidFill>
                  <a:srgbClr val="000000"/>
                </a:solidFill>
                <a:cs typeface="Times New Roman" pitchFamily="18" charset="0"/>
              </a:rPr>
              <a:t>&amp;</a:t>
            </a:r>
            <a:endParaRPr lang="en-GB" sz="900" dirty="0">
              <a:solidFill>
                <a:srgbClr val="000000"/>
              </a:solidFill>
            </a:endParaRPr>
          </a:p>
          <a:p>
            <a:pPr eaLnBrk="0" hangingPunct="0"/>
            <a:r>
              <a:rPr lang="cs-CZ" sz="1400" dirty="0" smtClean="0">
                <a:solidFill>
                  <a:srgbClr val="000000"/>
                </a:solidFill>
                <a:cs typeface="Times New Roman" pitchFamily="18" charset="0"/>
              </a:rPr>
              <a:t>lesnictví</a:t>
            </a:r>
            <a:endParaRPr lang="fr-BE" dirty="0">
              <a:solidFill>
                <a:srgbClr val="000000"/>
              </a:solidFill>
            </a:endParaRPr>
          </a:p>
        </p:txBody>
      </p:sp>
      <p:sp>
        <p:nvSpPr>
          <p:cNvPr id="31756" name="AutoShape 16"/>
          <p:cNvSpPr>
            <a:spLocks noChangeArrowheads="1"/>
          </p:cNvSpPr>
          <p:nvPr/>
        </p:nvSpPr>
        <p:spPr bwMode="auto">
          <a:xfrm>
            <a:off x="4649788" y="3700463"/>
            <a:ext cx="1276350" cy="1244600"/>
          </a:xfrm>
          <a:prstGeom prst="octagon">
            <a:avLst>
              <a:gd name="adj" fmla="val 29287"/>
            </a:avLst>
          </a:prstGeom>
          <a:solidFill>
            <a:srgbClr val="FFFFFF"/>
          </a:solidFill>
          <a:ln w="9525">
            <a:solidFill>
              <a:srgbClr val="000000"/>
            </a:solidFill>
            <a:miter lim="800000"/>
            <a:headEnd/>
            <a:tailEnd/>
          </a:ln>
        </p:spPr>
        <p:txBody>
          <a:bodyPr/>
          <a:lstStyle/>
          <a:p>
            <a:endParaRPr lang="cs-CZ"/>
          </a:p>
        </p:txBody>
      </p:sp>
      <p:sp>
        <p:nvSpPr>
          <p:cNvPr id="31757" name="Text Box 17"/>
          <p:cNvSpPr txBox="1">
            <a:spLocks noChangeArrowheads="1"/>
          </p:cNvSpPr>
          <p:nvPr/>
        </p:nvSpPr>
        <p:spPr bwMode="auto">
          <a:xfrm>
            <a:off x="4788024" y="3952875"/>
            <a:ext cx="1233364" cy="654050"/>
          </a:xfrm>
          <a:prstGeom prst="rect">
            <a:avLst/>
          </a:prstGeom>
          <a:noFill/>
          <a:ln w="9525">
            <a:noFill/>
            <a:miter lim="800000"/>
            <a:headEnd/>
            <a:tailEnd/>
          </a:ln>
        </p:spPr>
        <p:txBody>
          <a:bodyPr/>
          <a:lstStyle/>
          <a:p>
            <a:r>
              <a:rPr lang="cs-CZ" sz="1400" dirty="0" smtClean="0">
                <a:solidFill>
                  <a:srgbClr val="000000"/>
                </a:solidFill>
                <a:cs typeface="Times New Roman" pitchFamily="18" charset="0"/>
              </a:rPr>
              <a:t>Udržitelný rybolov</a:t>
            </a:r>
            <a:endParaRPr lang="fr-BE" dirty="0">
              <a:solidFill>
                <a:srgbClr val="000000"/>
              </a:solidFill>
            </a:endParaRPr>
          </a:p>
        </p:txBody>
      </p:sp>
      <p:sp>
        <p:nvSpPr>
          <p:cNvPr id="31758" name="AutoShape 18"/>
          <p:cNvSpPr>
            <a:spLocks noChangeArrowheads="1"/>
          </p:cNvSpPr>
          <p:nvPr/>
        </p:nvSpPr>
        <p:spPr bwMode="auto">
          <a:xfrm>
            <a:off x="5957888" y="3700463"/>
            <a:ext cx="1276350" cy="1244600"/>
          </a:xfrm>
          <a:prstGeom prst="octagon">
            <a:avLst>
              <a:gd name="adj" fmla="val 29287"/>
            </a:avLst>
          </a:prstGeom>
          <a:solidFill>
            <a:srgbClr val="FFFFFF"/>
          </a:solidFill>
          <a:ln w="9525">
            <a:solidFill>
              <a:srgbClr val="000000"/>
            </a:solidFill>
            <a:miter lim="800000"/>
            <a:headEnd/>
            <a:tailEnd/>
          </a:ln>
        </p:spPr>
        <p:txBody>
          <a:bodyPr/>
          <a:lstStyle/>
          <a:p>
            <a:endParaRPr lang="cs-CZ"/>
          </a:p>
        </p:txBody>
      </p:sp>
      <p:sp>
        <p:nvSpPr>
          <p:cNvPr id="31759" name="Text Box 19"/>
          <p:cNvSpPr txBox="1">
            <a:spLocks noChangeArrowheads="1"/>
          </p:cNvSpPr>
          <p:nvPr/>
        </p:nvSpPr>
        <p:spPr bwMode="auto">
          <a:xfrm>
            <a:off x="6084168" y="3952875"/>
            <a:ext cx="1008112" cy="742950"/>
          </a:xfrm>
          <a:prstGeom prst="rect">
            <a:avLst/>
          </a:prstGeom>
          <a:noFill/>
          <a:ln w="9525">
            <a:noFill/>
            <a:miter lim="800000"/>
            <a:headEnd/>
            <a:tailEnd/>
          </a:ln>
        </p:spPr>
        <p:txBody>
          <a:bodyPr/>
          <a:lstStyle/>
          <a:p>
            <a:r>
              <a:rPr lang="cs-CZ" sz="1400" dirty="0" smtClean="0">
                <a:solidFill>
                  <a:srgbClr val="000000"/>
                </a:solidFill>
                <a:cs typeface="Times New Roman" pitchFamily="18" charset="0"/>
              </a:rPr>
              <a:t>Boj proti invazním druhům</a:t>
            </a:r>
            <a:endParaRPr lang="fr-BE" dirty="0">
              <a:solidFill>
                <a:srgbClr val="000000"/>
              </a:solidFill>
            </a:endParaRPr>
          </a:p>
        </p:txBody>
      </p:sp>
      <p:sp>
        <p:nvSpPr>
          <p:cNvPr id="31760" name="AutoShape 20"/>
          <p:cNvSpPr>
            <a:spLocks noChangeArrowheads="1"/>
          </p:cNvSpPr>
          <p:nvPr/>
        </p:nvSpPr>
        <p:spPr bwMode="auto">
          <a:xfrm>
            <a:off x="7265988" y="3700463"/>
            <a:ext cx="1276350" cy="1244600"/>
          </a:xfrm>
          <a:prstGeom prst="octagon">
            <a:avLst>
              <a:gd name="adj" fmla="val 29287"/>
            </a:avLst>
          </a:prstGeom>
          <a:solidFill>
            <a:srgbClr val="FFFFFF"/>
          </a:solidFill>
          <a:ln w="9525">
            <a:solidFill>
              <a:srgbClr val="000000"/>
            </a:solidFill>
            <a:miter lim="800000"/>
            <a:headEnd/>
            <a:tailEnd/>
          </a:ln>
        </p:spPr>
        <p:txBody>
          <a:bodyPr/>
          <a:lstStyle/>
          <a:p>
            <a:endParaRPr lang="cs-CZ"/>
          </a:p>
        </p:txBody>
      </p:sp>
      <p:sp>
        <p:nvSpPr>
          <p:cNvPr id="31761" name="Text Box 21"/>
          <p:cNvSpPr txBox="1">
            <a:spLocks noChangeArrowheads="1"/>
          </p:cNvSpPr>
          <p:nvPr/>
        </p:nvSpPr>
        <p:spPr bwMode="auto">
          <a:xfrm>
            <a:off x="7308304" y="3861048"/>
            <a:ext cx="1329284" cy="858590"/>
          </a:xfrm>
          <a:prstGeom prst="rect">
            <a:avLst/>
          </a:prstGeom>
          <a:noFill/>
          <a:ln w="9525">
            <a:noFill/>
            <a:miter lim="800000"/>
            <a:headEnd/>
            <a:tailEnd/>
          </a:ln>
        </p:spPr>
        <p:txBody>
          <a:bodyPr/>
          <a:lstStyle/>
          <a:p>
            <a:r>
              <a:rPr lang="cs-CZ" sz="1400" dirty="0" smtClean="0">
                <a:solidFill>
                  <a:srgbClr val="000000"/>
                </a:solidFill>
                <a:cs typeface="Times New Roman" pitchFamily="18" charset="0"/>
              </a:rPr>
              <a:t>Příspěvek ke globální ochraně biodiverzity</a:t>
            </a:r>
            <a:endParaRPr lang="en-GB" dirty="0">
              <a:solidFill>
                <a:srgbClr val="000000"/>
              </a:solidFill>
            </a:endParaRPr>
          </a:p>
        </p:txBody>
      </p:sp>
      <p:sp>
        <p:nvSpPr>
          <p:cNvPr id="31762" name="Line 22"/>
          <p:cNvSpPr>
            <a:spLocks noChangeShapeType="1"/>
          </p:cNvSpPr>
          <p:nvPr/>
        </p:nvSpPr>
        <p:spPr bwMode="auto">
          <a:xfrm flipH="1">
            <a:off x="1258888" y="3357563"/>
            <a:ext cx="0" cy="287337"/>
          </a:xfrm>
          <a:prstGeom prst="line">
            <a:avLst/>
          </a:prstGeom>
          <a:noFill/>
          <a:ln w="9525">
            <a:solidFill>
              <a:schemeClr val="tx2"/>
            </a:solidFill>
            <a:round/>
            <a:headEnd/>
            <a:tailEnd/>
          </a:ln>
        </p:spPr>
        <p:txBody>
          <a:bodyPr/>
          <a:lstStyle/>
          <a:p>
            <a:endParaRPr lang="cs-CZ"/>
          </a:p>
        </p:txBody>
      </p:sp>
      <p:sp>
        <p:nvSpPr>
          <p:cNvPr id="31763" name="Line 24"/>
          <p:cNvSpPr>
            <a:spLocks noChangeShapeType="1"/>
          </p:cNvSpPr>
          <p:nvPr/>
        </p:nvSpPr>
        <p:spPr bwMode="auto">
          <a:xfrm>
            <a:off x="3995738" y="3357563"/>
            <a:ext cx="0" cy="358775"/>
          </a:xfrm>
          <a:prstGeom prst="line">
            <a:avLst/>
          </a:prstGeom>
          <a:noFill/>
          <a:ln w="9525">
            <a:solidFill>
              <a:schemeClr val="tx2"/>
            </a:solidFill>
            <a:round/>
            <a:headEnd/>
            <a:tailEnd/>
          </a:ln>
        </p:spPr>
        <p:txBody>
          <a:bodyPr/>
          <a:lstStyle/>
          <a:p>
            <a:endParaRPr lang="cs-CZ"/>
          </a:p>
        </p:txBody>
      </p:sp>
      <p:sp>
        <p:nvSpPr>
          <p:cNvPr id="31764" name="Rectangle 28"/>
          <p:cNvSpPr>
            <a:spLocks noChangeArrowheads="1"/>
          </p:cNvSpPr>
          <p:nvPr/>
        </p:nvSpPr>
        <p:spPr bwMode="auto">
          <a:xfrm>
            <a:off x="971550" y="5373688"/>
            <a:ext cx="7835900" cy="935037"/>
          </a:xfrm>
          <a:prstGeom prst="rect">
            <a:avLst/>
          </a:prstGeom>
          <a:solidFill>
            <a:schemeClr val="bg1"/>
          </a:solidFill>
          <a:ln w="28575">
            <a:solidFill>
              <a:srgbClr val="669900"/>
            </a:solidFill>
            <a:miter lim="800000"/>
            <a:headEnd/>
            <a:tailEnd/>
          </a:ln>
        </p:spPr>
        <p:txBody>
          <a:bodyPr/>
          <a:lstStyle/>
          <a:p>
            <a:endParaRPr lang="cs-CZ"/>
          </a:p>
        </p:txBody>
      </p:sp>
      <p:sp>
        <p:nvSpPr>
          <p:cNvPr id="31765" name="Text Box 29"/>
          <p:cNvSpPr txBox="1">
            <a:spLocks noChangeArrowheads="1"/>
          </p:cNvSpPr>
          <p:nvPr/>
        </p:nvSpPr>
        <p:spPr bwMode="auto">
          <a:xfrm>
            <a:off x="2771800" y="5589588"/>
            <a:ext cx="3960440" cy="360362"/>
          </a:xfrm>
          <a:prstGeom prst="rect">
            <a:avLst/>
          </a:prstGeom>
          <a:noFill/>
          <a:ln w="9525">
            <a:noFill/>
            <a:miter lim="800000"/>
            <a:headEnd/>
            <a:tailEnd/>
          </a:ln>
        </p:spPr>
        <p:txBody>
          <a:bodyPr/>
          <a:lstStyle/>
          <a:p>
            <a:r>
              <a:rPr lang="cs-CZ" sz="2400" dirty="0" smtClean="0">
                <a:solidFill>
                  <a:srgbClr val="008000"/>
                </a:solidFill>
                <a:cs typeface="Times New Roman" pitchFamily="18" charset="0"/>
              </a:rPr>
              <a:t>Konkrétní akce  (</a:t>
            </a:r>
            <a:r>
              <a:rPr lang="cs-CZ" sz="2400" dirty="0" err="1" smtClean="0">
                <a:solidFill>
                  <a:srgbClr val="008000"/>
                </a:solidFill>
                <a:cs typeface="Times New Roman" pitchFamily="18" charset="0"/>
              </a:rPr>
              <a:t>Annex</a:t>
            </a:r>
            <a:r>
              <a:rPr lang="cs-CZ" sz="2400" dirty="0" smtClean="0">
                <a:solidFill>
                  <a:srgbClr val="008000"/>
                </a:solidFill>
                <a:cs typeface="Times New Roman" pitchFamily="18" charset="0"/>
              </a:rPr>
              <a:t>)</a:t>
            </a:r>
            <a:endParaRPr lang="fr-BE" sz="2400" dirty="0">
              <a:solidFill>
                <a:srgbClr val="008000"/>
              </a:solidFill>
            </a:endParaRPr>
          </a:p>
        </p:txBody>
      </p:sp>
      <p:sp>
        <p:nvSpPr>
          <p:cNvPr id="31766" name="Rectangle 30"/>
          <p:cNvSpPr>
            <a:spLocks noChangeArrowheads="1"/>
          </p:cNvSpPr>
          <p:nvPr/>
        </p:nvSpPr>
        <p:spPr bwMode="auto">
          <a:xfrm>
            <a:off x="0" y="725488"/>
            <a:ext cx="184150" cy="366712"/>
          </a:xfrm>
          <a:prstGeom prst="rect">
            <a:avLst/>
          </a:prstGeom>
          <a:noFill/>
          <a:ln w="9525">
            <a:noFill/>
            <a:miter lim="800000"/>
            <a:headEnd/>
            <a:tailEnd/>
          </a:ln>
        </p:spPr>
        <p:txBody>
          <a:bodyPr wrap="none" anchor="ctr">
            <a:spAutoFit/>
          </a:bodyPr>
          <a:lstStyle/>
          <a:p>
            <a:pPr algn="l"/>
            <a:endParaRPr lang="cs-CZ"/>
          </a:p>
        </p:txBody>
      </p:sp>
      <p:sp>
        <p:nvSpPr>
          <p:cNvPr id="31767" name="Line 31"/>
          <p:cNvSpPr>
            <a:spLocks noChangeShapeType="1"/>
          </p:cNvSpPr>
          <p:nvPr/>
        </p:nvSpPr>
        <p:spPr bwMode="auto">
          <a:xfrm>
            <a:off x="1258888" y="4941888"/>
            <a:ext cx="0" cy="431800"/>
          </a:xfrm>
          <a:prstGeom prst="line">
            <a:avLst/>
          </a:prstGeom>
          <a:noFill/>
          <a:ln w="38100">
            <a:solidFill>
              <a:srgbClr val="FF0000"/>
            </a:solidFill>
            <a:round/>
            <a:headEnd/>
            <a:tailEnd type="triangle" w="med" len="med"/>
          </a:ln>
        </p:spPr>
        <p:txBody>
          <a:bodyPr/>
          <a:lstStyle/>
          <a:p>
            <a:endParaRPr lang="cs-CZ"/>
          </a:p>
        </p:txBody>
      </p:sp>
      <p:sp>
        <p:nvSpPr>
          <p:cNvPr id="31768" name="Line 32"/>
          <p:cNvSpPr>
            <a:spLocks noChangeShapeType="1"/>
          </p:cNvSpPr>
          <p:nvPr/>
        </p:nvSpPr>
        <p:spPr bwMode="auto">
          <a:xfrm>
            <a:off x="2627313" y="4941888"/>
            <a:ext cx="0" cy="431800"/>
          </a:xfrm>
          <a:prstGeom prst="line">
            <a:avLst/>
          </a:prstGeom>
          <a:noFill/>
          <a:ln w="38100">
            <a:solidFill>
              <a:srgbClr val="FF0000"/>
            </a:solidFill>
            <a:round/>
            <a:headEnd/>
            <a:tailEnd type="triangle" w="med" len="med"/>
          </a:ln>
        </p:spPr>
        <p:txBody>
          <a:bodyPr/>
          <a:lstStyle/>
          <a:p>
            <a:endParaRPr lang="cs-CZ"/>
          </a:p>
        </p:txBody>
      </p:sp>
      <p:sp>
        <p:nvSpPr>
          <p:cNvPr id="31769" name="Line 33"/>
          <p:cNvSpPr>
            <a:spLocks noChangeShapeType="1"/>
          </p:cNvSpPr>
          <p:nvPr/>
        </p:nvSpPr>
        <p:spPr bwMode="auto">
          <a:xfrm>
            <a:off x="3995738" y="4941888"/>
            <a:ext cx="0" cy="431800"/>
          </a:xfrm>
          <a:prstGeom prst="line">
            <a:avLst/>
          </a:prstGeom>
          <a:noFill/>
          <a:ln w="38100">
            <a:solidFill>
              <a:srgbClr val="FF0000"/>
            </a:solidFill>
            <a:round/>
            <a:headEnd/>
            <a:tailEnd type="triangle" w="med" len="med"/>
          </a:ln>
        </p:spPr>
        <p:txBody>
          <a:bodyPr/>
          <a:lstStyle/>
          <a:p>
            <a:endParaRPr lang="cs-CZ"/>
          </a:p>
        </p:txBody>
      </p:sp>
      <p:sp>
        <p:nvSpPr>
          <p:cNvPr id="31770" name="Line 34"/>
          <p:cNvSpPr>
            <a:spLocks noChangeShapeType="1"/>
          </p:cNvSpPr>
          <p:nvPr/>
        </p:nvSpPr>
        <p:spPr bwMode="auto">
          <a:xfrm>
            <a:off x="5292725" y="4941888"/>
            <a:ext cx="0" cy="431800"/>
          </a:xfrm>
          <a:prstGeom prst="line">
            <a:avLst/>
          </a:prstGeom>
          <a:noFill/>
          <a:ln w="38100">
            <a:solidFill>
              <a:srgbClr val="FF0000"/>
            </a:solidFill>
            <a:round/>
            <a:headEnd/>
            <a:tailEnd type="triangle" w="med" len="med"/>
          </a:ln>
        </p:spPr>
        <p:txBody>
          <a:bodyPr/>
          <a:lstStyle/>
          <a:p>
            <a:endParaRPr lang="cs-CZ"/>
          </a:p>
        </p:txBody>
      </p:sp>
      <p:sp>
        <p:nvSpPr>
          <p:cNvPr id="31771" name="Line 35"/>
          <p:cNvSpPr>
            <a:spLocks noChangeShapeType="1"/>
          </p:cNvSpPr>
          <p:nvPr/>
        </p:nvSpPr>
        <p:spPr bwMode="auto">
          <a:xfrm>
            <a:off x="6588125" y="4941888"/>
            <a:ext cx="0" cy="431800"/>
          </a:xfrm>
          <a:prstGeom prst="line">
            <a:avLst/>
          </a:prstGeom>
          <a:noFill/>
          <a:ln w="38100">
            <a:solidFill>
              <a:srgbClr val="FF0000"/>
            </a:solidFill>
            <a:round/>
            <a:headEnd/>
            <a:tailEnd type="triangle" w="med" len="med"/>
          </a:ln>
        </p:spPr>
        <p:txBody>
          <a:bodyPr/>
          <a:lstStyle/>
          <a:p>
            <a:endParaRPr lang="cs-CZ"/>
          </a:p>
        </p:txBody>
      </p:sp>
      <p:sp>
        <p:nvSpPr>
          <p:cNvPr id="31772" name="Line 36"/>
          <p:cNvSpPr>
            <a:spLocks noChangeShapeType="1"/>
          </p:cNvSpPr>
          <p:nvPr/>
        </p:nvSpPr>
        <p:spPr bwMode="auto">
          <a:xfrm>
            <a:off x="7885113" y="4941888"/>
            <a:ext cx="0" cy="431800"/>
          </a:xfrm>
          <a:prstGeom prst="line">
            <a:avLst/>
          </a:prstGeom>
          <a:noFill/>
          <a:ln w="38100">
            <a:solidFill>
              <a:srgbClr val="FF0000"/>
            </a:solidFill>
            <a:round/>
            <a:headEnd/>
            <a:tailEnd type="triangle" w="med" len="med"/>
          </a:ln>
        </p:spPr>
        <p:txBody>
          <a:bodyPr/>
          <a:lstStyle/>
          <a:p>
            <a:endParaRPr lang="cs-CZ"/>
          </a:p>
        </p:txBody>
      </p:sp>
      <p:sp>
        <p:nvSpPr>
          <p:cNvPr id="31773" name="Line 38"/>
          <p:cNvSpPr>
            <a:spLocks noChangeShapeType="1"/>
          </p:cNvSpPr>
          <p:nvPr/>
        </p:nvSpPr>
        <p:spPr bwMode="auto">
          <a:xfrm>
            <a:off x="2627313" y="3357563"/>
            <a:ext cx="0" cy="287337"/>
          </a:xfrm>
          <a:prstGeom prst="line">
            <a:avLst/>
          </a:prstGeom>
          <a:noFill/>
          <a:ln w="9525">
            <a:solidFill>
              <a:schemeClr val="tx2"/>
            </a:solidFill>
            <a:round/>
            <a:headEnd/>
            <a:tailEnd/>
          </a:ln>
        </p:spPr>
        <p:txBody>
          <a:bodyPr/>
          <a:lstStyle/>
          <a:p>
            <a:endParaRPr lang="cs-CZ"/>
          </a:p>
        </p:txBody>
      </p:sp>
      <p:sp>
        <p:nvSpPr>
          <p:cNvPr id="31774" name="Line 39"/>
          <p:cNvSpPr>
            <a:spLocks noChangeShapeType="1"/>
          </p:cNvSpPr>
          <p:nvPr/>
        </p:nvSpPr>
        <p:spPr bwMode="auto">
          <a:xfrm>
            <a:off x="7956550" y="3357563"/>
            <a:ext cx="0" cy="358775"/>
          </a:xfrm>
          <a:prstGeom prst="line">
            <a:avLst/>
          </a:prstGeom>
          <a:noFill/>
          <a:ln w="9525">
            <a:solidFill>
              <a:schemeClr val="tx2"/>
            </a:solidFill>
            <a:round/>
            <a:headEnd/>
            <a:tailEnd/>
          </a:ln>
        </p:spPr>
        <p:txBody>
          <a:bodyPr/>
          <a:lstStyle/>
          <a:p>
            <a:endParaRPr lang="cs-CZ"/>
          </a:p>
        </p:txBody>
      </p:sp>
      <p:sp>
        <p:nvSpPr>
          <p:cNvPr id="31775" name="Line 40"/>
          <p:cNvSpPr>
            <a:spLocks noChangeShapeType="1"/>
          </p:cNvSpPr>
          <p:nvPr/>
        </p:nvSpPr>
        <p:spPr bwMode="auto">
          <a:xfrm>
            <a:off x="5292725" y="3357563"/>
            <a:ext cx="0" cy="358775"/>
          </a:xfrm>
          <a:prstGeom prst="line">
            <a:avLst/>
          </a:prstGeom>
          <a:noFill/>
          <a:ln w="9525">
            <a:solidFill>
              <a:schemeClr val="tx2"/>
            </a:solidFill>
            <a:round/>
            <a:headEnd/>
            <a:tailEnd/>
          </a:ln>
        </p:spPr>
        <p:txBody>
          <a:bodyPr/>
          <a:lstStyle/>
          <a:p>
            <a:endParaRPr lang="cs-CZ"/>
          </a:p>
        </p:txBody>
      </p:sp>
      <p:sp>
        <p:nvSpPr>
          <p:cNvPr id="31776" name="Line 41"/>
          <p:cNvSpPr>
            <a:spLocks noChangeShapeType="1"/>
          </p:cNvSpPr>
          <p:nvPr/>
        </p:nvSpPr>
        <p:spPr bwMode="auto">
          <a:xfrm>
            <a:off x="6588125" y="3357563"/>
            <a:ext cx="0" cy="358775"/>
          </a:xfrm>
          <a:prstGeom prst="line">
            <a:avLst/>
          </a:prstGeom>
          <a:noFill/>
          <a:ln w="9525">
            <a:solidFill>
              <a:schemeClr val="tx2"/>
            </a:solidFill>
            <a:round/>
            <a:headEnd/>
            <a:tailEnd/>
          </a:ln>
        </p:spPr>
        <p:txBody>
          <a:bodyPr/>
          <a:lstStyle/>
          <a:p>
            <a:endParaRPr lang="cs-CZ"/>
          </a:p>
        </p:txBody>
      </p:sp>
      <p:sp>
        <p:nvSpPr>
          <p:cNvPr id="31777" name="Text Box 42"/>
          <p:cNvSpPr txBox="1">
            <a:spLocks noChangeArrowheads="1"/>
          </p:cNvSpPr>
          <p:nvPr/>
        </p:nvSpPr>
        <p:spPr bwMode="auto">
          <a:xfrm>
            <a:off x="2987675" y="2852936"/>
            <a:ext cx="3168650" cy="461665"/>
          </a:xfrm>
          <a:prstGeom prst="rect">
            <a:avLst/>
          </a:prstGeom>
          <a:noFill/>
          <a:ln w="9525">
            <a:noFill/>
            <a:miter lim="800000"/>
            <a:headEnd/>
            <a:tailEnd/>
          </a:ln>
        </p:spPr>
        <p:txBody>
          <a:bodyPr wrap="square">
            <a:spAutoFit/>
          </a:bodyPr>
          <a:lstStyle/>
          <a:p>
            <a:pPr algn="ctr">
              <a:spcBef>
                <a:spcPct val="50000"/>
              </a:spcBef>
            </a:pPr>
            <a:r>
              <a:rPr lang="en-GB" sz="2400" b="1" dirty="0"/>
              <a:t>6 </a:t>
            </a:r>
            <a:r>
              <a:rPr lang="cs-CZ" sz="2400" b="1" dirty="0" smtClean="0"/>
              <a:t>dílčích cílů</a:t>
            </a:r>
            <a:r>
              <a:rPr lang="en-GB" sz="2400" b="1" dirty="0" smtClean="0"/>
              <a:t>:</a:t>
            </a:r>
            <a:endParaRPr lang="en-GB" sz="2400" b="1" dirty="0"/>
          </a:p>
        </p:txBody>
      </p:sp>
    </p:spTree>
  </p:cSld>
  <p:clrMapOvr>
    <a:masterClrMapping/>
  </p:clrMapOvr>
  <p:transition spd="slow">
    <p:cut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4" name="Text Box 68"/>
          <p:cNvSpPr txBox="1">
            <a:spLocks noChangeArrowheads="1"/>
          </p:cNvSpPr>
          <p:nvPr/>
        </p:nvSpPr>
        <p:spPr bwMode="auto">
          <a:xfrm>
            <a:off x="1331913" y="6021388"/>
            <a:ext cx="5400675" cy="366712"/>
          </a:xfrm>
          <a:prstGeom prst="rect">
            <a:avLst/>
          </a:prstGeom>
          <a:noFill/>
          <a:ln w="9525">
            <a:noFill/>
            <a:miter lim="800000"/>
            <a:headEnd/>
            <a:tailEnd/>
          </a:ln>
        </p:spPr>
        <p:txBody>
          <a:bodyPr>
            <a:spAutoFit/>
          </a:bodyPr>
          <a:lstStyle/>
          <a:p>
            <a:pPr algn="l">
              <a:spcBef>
                <a:spcPct val="50000"/>
              </a:spcBef>
            </a:pPr>
            <a:endParaRPr lang="cs-CZ"/>
          </a:p>
        </p:txBody>
      </p:sp>
      <p:sp>
        <p:nvSpPr>
          <p:cNvPr id="32775" name="Rectangle 3"/>
          <p:cNvSpPr>
            <a:spLocks noGrp="1" noChangeArrowheads="1"/>
          </p:cNvSpPr>
          <p:nvPr>
            <p:ph type="body" idx="4294967295"/>
          </p:nvPr>
        </p:nvSpPr>
        <p:spPr>
          <a:xfrm>
            <a:off x="395536" y="1052513"/>
            <a:ext cx="8352928" cy="5688855"/>
          </a:xfrm>
        </p:spPr>
        <p:txBody>
          <a:bodyPr/>
          <a:lstStyle/>
          <a:p>
            <a:pPr marL="0" indent="0" eaLnBrk="1" hangingPunct="1">
              <a:lnSpc>
                <a:spcPct val="80000"/>
              </a:lnSpc>
              <a:buFontTx/>
              <a:buNone/>
            </a:pPr>
            <a:r>
              <a:rPr lang="cs-CZ" sz="2800" i="1" dirty="0" smtClean="0"/>
              <a:t>Lépe implementovat EU legislativu a zlepšit stav do roku 2020 ve srovnání se současným stavem tak, aby se:</a:t>
            </a:r>
          </a:p>
          <a:p>
            <a:pPr marL="0" indent="0" eaLnBrk="1" hangingPunct="1">
              <a:lnSpc>
                <a:spcPct val="80000"/>
              </a:lnSpc>
              <a:buFontTx/>
              <a:buNone/>
            </a:pPr>
            <a:endParaRPr lang="en-US" sz="1000" i="1" dirty="0" smtClean="0"/>
          </a:p>
          <a:p>
            <a:pPr marL="571500" indent="-571500" eaLnBrk="1" hangingPunct="1">
              <a:lnSpc>
                <a:spcPct val="80000"/>
              </a:lnSpc>
              <a:buFontTx/>
              <a:buAutoNum type="romanLcParenBoth"/>
            </a:pPr>
            <a:r>
              <a:rPr lang="cs-CZ" sz="2800" b="1" i="1" dirty="0" smtClean="0"/>
              <a:t>počet stanovišť</a:t>
            </a:r>
            <a:r>
              <a:rPr lang="cs-CZ" sz="2800" i="1" dirty="0" smtClean="0"/>
              <a:t> se zlepšeným stavem </a:t>
            </a:r>
            <a:r>
              <a:rPr lang="cs-CZ" sz="2800" b="1" i="1" dirty="0" smtClean="0"/>
              <a:t>vzrostl o</a:t>
            </a:r>
            <a:r>
              <a:rPr lang="da-DK" sz="2800" b="1" i="1" dirty="0" smtClean="0"/>
              <a:t>100%</a:t>
            </a:r>
            <a:r>
              <a:rPr lang="da-DK" sz="2800" i="1" dirty="0" smtClean="0"/>
              <a:t> </a:t>
            </a:r>
            <a:r>
              <a:rPr lang="cs-CZ" sz="2800" i="1" dirty="0" smtClean="0"/>
              <a:t>a </a:t>
            </a:r>
            <a:r>
              <a:rPr lang="cs-CZ" sz="2800" b="1" i="1" dirty="0" smtClean="0"/>
              <a:t>počet populací druhů o</a:t>
            </a:r>
            <a:r>
              <a:rPr lang="en-US" sz="2800" b="1" i="1" dirty="0" smtClean="0"/>
              <a:t> 50%</a:t>
            </a:r>
            <a:r>
              <a:rPr lang="cs-CZ" sz="2800" i="1" dirty="0" smtClean="0"/>
              <a:t> (směrnice o stanovištích)</a:t>
            </a:r>
            <a:r>
              <a:rPr lang="en-US" sz="2800" i="1" dirty="0" smtClean="0"/>
              <a:t>; </a:t>
            </a:r>
            <a:endParaRPr lang="cs-CZ" sz="2800" i="1" dirty="0" smtClean="0"/>
          </a:p>
          <a:p>
            <a:pPr marL="571500" indent="-571500" eaLnBrk="1" hangingPunct="1">
              <a:lnSpc>
                <a:spcPct val="80000"/>
              </a:lnSpc>
              <a:buFontTx/>
              <a:buAutoNum type="romanLcParenBoth"/>
            </a:pPr>
            <a:r>
              <a:rPr lang="cs-CZ" sz="2800" b="1" i="1" dirty="0" smtClean="0"/>
              <a:t>počet populací ptačích druhů</a:t>
            </a:r>
            <a:r>
              <a:rPr lang="cs-CZ" sz="2800" i="1" dirty="0" smtClean="0"/>
              <a:t> se zlepšeným stavem </a:t>
            </a:r>
            <a:r>
              <a:rPr lang="cs-CZ" sz="2800" b="1" i="1" dirty="0" smtClean="0"/>
              <a:t>vzrostl o </a:t>
            </a:r>
            <a:r>
              <a:rPr lang="en-US" sz="2800" b="1" i="1" dirty="0" smtClean="0"/>
              <a:t>50%</a:t>
            </a:r>
            <a:r>
              <a:rPr lang="en-US" sz="2800" i="1" dirty="0" smtClean="0"/>
              <a:t> </a:t>
            </a:r>
            <a:r>
              <a:rPr lang="cs-CZ" sz="2800" i="1" dirty="0" smtClean="0"/>
              <a:t>(směrnice o ptácích)</a:t>
            </a:r>
            <a:r>
              <a:rPr lang="en-US" sz="2800" i="1" dirty="0" smtClean="0"/>
              <a:t>.</a:t>
            </a:r>
            <a:r>
              <a:rPr lang="en-GB" sz="2800" dirty="0" smtClean="0"/>
              <a:t> </a:t>
            </a:r>
            <a:endParaRPr lang="en-GB" sz="2800" dirty="0" smtClean="0">
              <a:solidFill>
                <a:srgbClr val="0033CC"/>
              </a:solidFill>
            </a:endParaRPr>
          </a:p>
          <a:p>
            <a:pPr marL="0" indent="0" eaLnBrk="1" hangingPunct="1">
              <a:lnSpc>
                <a:spcPct val="80000"/>
              </a:lnSpc>
              <a:buFontTx/>
              <a:buNone/>
            </a:pPr>
            <a:r>
              <a:rPr lang="cs-CZ" sz="2400" u="sng" dirty="0" smtClean="0">
                <a:solidFill>
                  <a:srgbClr val="0033CC"/>
                </a:solidFill>
              </a:rPr>
              <a:t>Akce</a:t>
            </a:r>
            <a:r>
              <a:rPr lang="en-GB" sz="2400" u="sng" dirty="0" smtClean="0">
                <a:solidFill>
                  <a:srgbClr val="0033CC"/>
                </a:solidFill>
              </a:rPr>
              <a:t>:</a:t>
            </a:r>
          </a:p>
          <a:p>
            <a:pPr marL="0" indent="0" eaLnBrk="1" hangingPunct="1">
              <a:lnSpc>
                <a:spcPct val="80000"/>
              </a:lnSpc>
              <a:buClr>
                <a:srgbClr val="009900"/>
              </a:buClr>
              <a:buFont typeface="Wingdings" pitchFamily="2" charset="2"/>
              <a:buChar char="§"/>
            </a:pPr>
            <a:r>
              <a:rPr lang="en-GB" sz="2400" dirty="0" smtClean="0">
                <a:solidFill>
                  <a:srgbClr val="0033CC"/>
                </a:solidFill>
              </a:rPr>
              <a:t> </a:t>
            </a:r>
            <a:r>
              <a:rPr lang="cs-CZ" sz="2400" dirty="0" err="1" smtClean="0">
                <a:solidFill>
                  <a:srgbClr val="0033CC"/>
                </a:solidFill>
              </a:rPr>
              <a:t>Zkompletizovat</a:t>
            </a:r>
            <a:r>
              <a:rPr lang="cs-CZ" sz="2400" dirty="0" smtClean="0">
                <a:solidFill>
                  <a:srgbClr val="0033CC"/>
                </a:solidFill>
              </a:rPr>
              <a:t> soustavu N</a:t>
            </a:r>
            <a:r>
              <a:rPr lang="en-GB" sz="2400" dirty="0" err="1" smtClean="0">
                <a:solidFill>
                  <a:srgbClr val="0033CC"/>
                </a:solidFill>
              </a:rPr>
              <a:t>atura</a:t>
            </a:r>
            <a:r>
              <a:rPr lang="en-GB" sz="2400" dirty="0" smtClean="0">
                <a:solidFill>
                  <a:srgbClr val="0033CC"/>
                </a:solidFill>
              </a:rPr>
              <a:t> 2000 </a:t>
            </a:r>
            <a:r>
              <a:rPr lang="cs-CZ" sz="2400" dirty="0" smtClean="0">
                <a:solidFill>
                  <a:srgbClr val="0033CC"/>
                </a:solidFill>
              </a:rPr>
              <a:t>a zajistit její správný 	management</a:t>
            </a:r>
          </a:p>
          <a:p>
            <a:pPr marL="0" indent="0" eaLnBrk="1" hangingPunct="1">
              <a:lnSpc>
                <a:spcPct val="80000"/>
              </a:lnSpc>
              <a:buClr>
                <a:srgbClr val="009900"/>
              </a:buClr>
              <a:buFont typeface="Wingdings" pitchFamily="2" charset="2"/>
              <a:buChar char="§"/>
            </a:pPr>
            <a:r>
              <a:rPr lang="en-GB" sz="2400" dirty="0" smtClean="0">
                <a:solidFill>
                  <a:srgbClr val="0033CC"/>
                </a:solidFill>
              </a:rPr>
              <a:t> </a:t>
            </a:r>
            <a:r>
              <a:rPr lang="cs-CZ" sz="2400" dirty="0" smtClean="0">
                <a:solidFill>
                  <a:srgbClr val="0033CC"/>
                </a:solidFill>
              </a:rPr>
              <a:t>Zajistit adekvátní financování</a:t>
            </a:r>
            <a:r>
              <a:rPr lang="en-GB" sz="2400" dirty="0" smtClean="0">
                <a:solidFill>
                  <a:srgbClr val="0033CC"/>
                </a:solidFill>
              </a:rPr>
              <a:t> </a:t>
            </a:r>
            <a:r>
              <a:rPr lang="en-GB" sz="2400" dirty="0" err="1" smtClean="0">
                <a:solidFill>
                  <a:srgbClr val="0033CC"/>
                </a:solidFill>
              </a:rPr>
              <a:t>Natura</a:t>
            </a:r>
            <a:r>
              <a:rPr lang="en-GB" sz="2400" dirty="0" smtClean="0">
                <a:solidFill>
                  <a:srgbClr val="0033CC"/>
                </a:solidFill>
              </a:rPr>
              <a:t> 2000</a:t>
            </a:r>
            <a:endParaRPr lang="cs-CZ" sz="2400" dirty="0" smtClean="0">
              <a:solidFill>
                <a:srgbClr val="0033CC"/>
              </a:solidFill>
            </a:endParaRPr>
          </a:p>
          <a:p>
            <a:pPr marL="0" indent="0" eaLnBrk="1" hangingPunct="1">
              <a:lnSpc>
                <a:spcPct val="80000"/>
              </a:lnSpc>
              <a:buClr>
                <a:srgbClr val="009900"/>
              </a:buClr>
              <a:buFont typeface="Wingdings" pitchFamily="2" charset="2"/>
              <a:buChar char="§"/>
            </a:pPr>
            <a:r>
              <a:rPr lang="cs-CZ" sz="2400" dirty="0" smtClean="0">
                <a:solidFill>
                  <a:srgbClr val="0033CC"/>
                </a:solidFill>
              </a:rPr>
              <a:t> Zlepšit informovanost a zapojení </a:t>
            </a:r>
            <a:r>
              <a:rPr lang="cs-CZ" sz="2400" dirty="0" err="1" smtClean="0">
                <a:solidFill>
                  <a:srgbClr val="0033CC"/>
                </a:solidFill>
              </a:rPr>
              <a:t>stakeholderů</a:t>
            </a:r>
            <a:r>
              <a:rPr lang="cs-CZ" sz="2400" dirty="0" smtClean="0">
                <a:solidFill>
                  <a:srgbClr val="0033CC"/>
                </a:solidFill>
              </a:rPr>
              <a:t> a zlepšit 	prosazování legislativy</a:t>
            </a:r>
            <a:r>
              <a:rPr lang="en-US" sz="2400" dirty="0" smtClean="0">
                <a:solidFill>
                  <a:srgbClr val="0033CC"/>
                </a:solidFill>
              </a:rPr>
              <a:t> </a:t>
            </a:r>
            <a:endParaRPr lang="cs-CZ" sz="2400" dirty="0" smtClean="0">
              <a:solidFill>
                <a:srgbClr val="0033CC"/>
              </a:solidFill>
            </a:endParaRPr>
          </a:p>
          <a:p>
            <a:pPr marL="0" indent="0" eaLnBrk="1" hangingPunct="1">
              <a:lnSpc>
                <a:spcPct val="80000"/>
              </a:lnSpc>
              <a:buClr>
                <a:srgbClr val="009900"/>
              </a:buClr>
              <a:buFont typeface="Wingdings" pitchFamily="2" charset="2"/>
              <a:buChar char="§"/>
            </a:pPr>
            <a:r>
              <a:rPr lang="cs-CZ" sz="2400" dirty="0" smtClean="0">
                <a:solidFill>
                  <a:srgbClr val="0033CC"/>
                </a:solidFill>
              </a:rPr>
              <a:t> Zlepšit a zjednodušit monitorování a </a:t>
            </a:r>
            <a:r>
              <a:rPr lang="en-US" sz="2400" dirty="0" smtClean="0">
                <a:solidFill>
                  <a:srgbClr val="0033CC"/>
                </a:solidFill>
              </a:rPr>
              <a:t>reporting</a:t>
            </a:r>
            <a:r>
              <a:rPr lang="en-GB" sz="2400" dirty="0" smtClean="0">
                <a:solidFill>
                  <a:srgbClr val="0033CC"/>
                </a:solidFill>
              </a:rPr>
              <a:t> </a:t>
            </a:r>
          </a:p>
        </p:txBody>
      </p:sp>
      <p:sp>
        <p:nvSpPr>
          <p:cNvPr id="32776" name="Text Box 36"/>
          <p:cNvSpPr txBox="1">
            <a:spLocks noChangeArrowheads="1"/>
          </p:cNvSpPr>
          <p:nvPr/>
        </p:nvSpPr>
        <p:spPr bwMode="auto">
          <a:xfrm>
            <a:off x="395536" y="260350"/>
            <a:ext cx="8280920" cy="503238"/>
          </a:xfrm>
          <a:prstGeom prst="rect">
            <a:avLst/>
          </a:prstGeom>
          <a:solidFill>
            <a:srgbClr val="FFCCCC"/>
          </a:solidFill>
          <a:ln w="9525">
            <a:solidFill>
              <a:srgbClr val="FF00FF"/>
            </a:solidFill>
            <a:miter lim="800000"/>
            <a:headEnd/>
            <a:tailEnd/>
          </a:ln>
        </p:spPr>
        <p:txBody>
          <a:bodyPr/>
          <a:lstStyle/>
          <a:p>
            <a:pPr marL="342900" indent="-342900">
              <a:lnSpc>
                <a:spcPct val="80000"/>
              </a:lnSpc>
              <a:spcBef>
                <a:spcPct val="50000"/>
              </a:spcBef>
            </a:pPr>
            <a:r>
              <a:rPr lang="en-GB" sz="3600" b="1" dirty="0"/>
              <a:t>1. </a:t>
            </a:r>
            <a:r>
              <a:rPr lang="cs-CZ" sz="3600" b="1" dirty="0" smtClean="0"/>
              <a:t>Ochrana přírody</a:t>
            </a:r>
            <a:endParaRPr lang="en-GB" sz="3600" b="1" dirty="0"/>
          </a:p>
          <a:p>
            <a:pPr marL="342900" indent="-342900">
              <a:lnSpc>
                <a:spcPct val="80000"/>
              </a:lnSpc>
              <a:spcBef>
                <a:spcPct val="50000"/>
              </a:spcBef>
            </a:pPr>
            <a:endParaRPr lang="en-GB" sz="1000" dirty="0"/>
          </a:p>
        </p:txBody>
      </p:sp>
    </p:spTree>
  </p:cSld>
  <p:clrMapOvr>
    <a:masterClrMapping/>
  </p:clrMapOvr>
  <p:transition spd="slow">
    <p:cut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8" name="Text Box 68"/>
          <p:cNvSpPr txBox="1">
            <a:spLocks noChangeArrowheads="1"/>
          </p:cNvSpPr>
          <p:nvPr/>
        </p:nvSpPr>
        <p:spPr bwMode="auto">
          <a:xfrm>
            <a:off x="1331913" y="6021388"/>
            <a:ext cx="5400675" cy="366712"/>
          </a:xfrm>
          <a:prstGeom prst="rect">
            <a:avLst/>
          </a:prstGeom>
          <a:noFill/>
          <a:ln w="9525">
            <a:noFill/>
            <a:miter lim="800000"/>
            <a:headEnd/>
            <a:tailEnd/>
          </a:ln>
        </p:spPr>
        <p:txBody>
          <a:bodyPr>
            <a:spAutoFit/>
          </a:bodyPr>
          <a:lstStyle/>
          <a:p>
            <a:pPr algn="l">
              <a:spcBef>
                <a:spcPct val="50000"/>
              </a:spcBef>
            </a:pPr>
            <a:endParaRPr lang="cs-CZ"/>
          </a:p>
        </p:txBody>
      </p:sp>
      <p:sp>
        <p:nvSpPr>
          <p:cNvPr id="33801" name="Rectangle 3"/>
          <p:cNvSpPr>
            <a:spLocks noGrp="1" noChangeArrowheads="1"/>
          </p:cNvSpPr>
          <p:nvPr>
            <p:ph type="body" idx="4294967295"/>
          </p:nvPr>
        </p:nvSpPr>
        <p:spPr>
          <a:xfrm>
            <a:off x="323528" y="1268760"/>
            <a:ext cx="8644260" cy="5328592"/>
          </a:xfrm>
        </p:spPr>
        <p:txBody>
          <a:bodyPr/>
          <a:lstStyle/>
          <a:p>
            <a:pPr marL="0" indent="0" eaLnBrk="1" hangingPunct="1">
              <a:buFontTx/>
              <a:buNone/>
            </a:pPr>
            <a:r>
              <a:rPr lang="cs-CZ" i="1" dirty="0" smtClean="0"/>
              <a:t>Do roku</a:t>
            </a:r>
            <a:r>
              <a:rPr lang="en-US" i="1" dirty="0" smtClean="0"/>
              <a:t> 2020, </a:t>
            </a:r>
            <a:r>
              <a:rPr lang="cs-CZ" i="1" dirty="0" smtClean="0"/>
              <a:t>začít budovat zelenou infrastrukturu a </a:t>
            </a:r>
            <a:r>
              <a:rPr lang="cs-CZ" b="1" i="1" dirty="0" smtClean="0"/>
              <a:t>obnovit v Evropě alespoň</a:t>
            </a:r>
            <a:r>
              <a:rPr lang="en-US" b="1" i="1" dirty="0" smtClean="0"/>
              <a:t> 15 % </a:t>
            </a:r>
            <a:r>
              <a:rPr lang="cs-CZ" b="1" i="1" dirty="0" smtClean="0"/>
              <a:t>degradovaných ekosystémů</a:t>
            </a:r>
            <a:r>
              <a:rPr lang="en-US" i="1" dirty="0" smtClean="0"/>
              <a:t>.</a:t>
            </a:r>
            <a:endParaRPr lang="en-GB" dirty="0" smtClean="0">
              <a:solidFill>
                <a:srgbClr val="0033CC"/>
              </a:solidFill>
            </a:endParaRPr>
          </a:p>
          <a:p>
            <a:pPr marL="0" indent="0" eaLnBrk="1" hangingPunct="1">
              <a:buFontTx/>
              <a:buNone/>
            </a:pPr>
            <a:endParaRPr lang="cs-CZ" sz="2400" u="sng" dirty="0" smtClean="0">
              <a:solidFill>
                <a:srgbClr val="0033CC"/>
              </a:solidFill>
            </a:endParaRPr>
          </a:p>
          <a:p>
            <a:pPr marL="0" indent="0" eaLnBrk="1" hangingPunct="1">
              <a:buFontTx/>
              <a:buNone/>
            </a:pPr>
            <a:r>
              <a:rPr lang="cs-CZ" sz="2400" u="sng" dirty="0" smtClean="0">
                <a:solidFill>
                  <a:srgbClr val="0033CC"/>
                </a:solidFill>
              </a:rPr>
              <a:t>Akce</a:t>
            </a:r>
            <a:r>
              <a:rPr lang="en-GB" sz="2400" u="sng" dirty="0" smtClean="0">
                <a:solidFill>
                  <a:srgbClr val="0033CC"/>
                </a:solidFill>
              </a:rPr>
              <a:t>:</a:t>
            </a:r>
            <a:endParaRPr lang="en-GB" sz="2400" dirty="0" smtClean="0">
              <a:solidFill>
                <a:srgbClr val="0033CC"/>
              </a:solidFill>
            </a:endParaRPr>
          </a:p>
          <a:p>
            <a:pPr marL="0" indent="0" eaLnBrk="1" hangingPunct="1">
              <a:lnSpc>
                <a:spcPct val="80000"/>
              </a:lnSpc>
              <a:buClr>
                <a:srgbClr val="009900"/>
              </a:buClr>
              <a:buFont typeface="Wingdings" pitchFamily="2" charset="2"/>
              <a:buChar char="§"/>
            </a:pPr>
            <a:r>
              <a:rPr lang="en-GB" sz="2400" dirty="0" smtClean="0">
                <a:solidFill>
                  <a:srgbClr val="0033CC"/>
                </a:solidFill>
              </a:rPr>
              <a:t> </a:t>
            </a:r>
            <a:r>
              <a:rPr lang="cs-CZ" sz="2400" dirty="0" smtClean="0">
                <a:solidFill>
                  <a:srgbClr val="0033CC"/>
                </a:solidFill>
              </a:rPr>
              <a:t>Zlepšit znalost (zmapovat) ekosystémů a jejich služeb (posouzení, hodnocení) v EU</a:t>
            </a:r>
          </a:p>
          <a:p>
            <a:pPr marL="0" indent="0" eaLnBrk="1" hangingPunct="1">
              <a:lnSpc>
                <a:spcPct val="80000"/>
              </a:lnSpc>
              <a:buClr>
                <a:srgbClr val="009900"/>
              </a:buClr>
              <a:buFont typeface="Wingdings" pitchFamily="2" charset="2"/>
              <a:buChar char="§"/>
            </a:pPr>
            <a:r>
              <a:rPr lang="en-US" sz="2400" dirty="0" smtClean="0">
                <a:solidFill>
                  <a:srgbClr val="0033CC"/>
                </a:solidFill>
              </a:rPr>
              <a:t> </a:t>
            </a:r>
            <a:r>
              <a:rPr lang="cs-CZ" sz="2400" dirty="0" smtClean="0">
                <a:solidFill>
                  <a:srgbClr val="0033CC"/>
                </a:solidFill>
              </a:rPr>
              <a:t>Stanovit priority k obnově ekosystémů a propagovat koncept zelené infrastruktury  </a:t>
            </a:r>
            <a:r>
              <a:rPr lang="en-GB" sz="2400" dirty="0" smtClean="0">
                <a:solidFill>
                  <a:srgbClr val="0033CC"/>
                </a:solidFill>
              </a:rPr>
              <a:t>(</a:t>
            </a:r>
            <a:r>
              <a:rPr lang="en-GB" sz="2400" dirty="0" smtClean="0">
                <a:solidFill>
                  <a:srgbClr val="0033CC"/>
                </a:solidFill>
                <a:sym typeface="Wingdings" pitchFamily="2" charset="2"/>
              </a:rPr>
              <a:t> </a:t>
            </a:r>
            <a:r>
              <a:rPr lang="en-GB" sz="2400" dirty="0" smtClean="0">
                <a:solidFill>
                  <a:srgbClr val="0033CC"/>
                </a:solidFill>
              </a:rPr>
              <a:t>GI Strategy 2012)</a:t>
            </a:r>
          </a:p>
          <a:p>
            <a:pPr marL="0" indent="0" eaLnBrk="1" hangingPunct="1">
              <a:buClr>
                <a:srgbClr val="009900"/>
              </a:buClr>
              <a:buFont typeface="Wingdings" pitchFamily="2" charset="2"/>
              <a:buChar char="§"/>
            </a:pPr>
            <a:r>
              <a:rPr lang="en-US" sz="2400" dirty="0" smtClean="0">
                <a:solidFill>
                  <a:srgbClr val="0033CC"/>
                </a:solidFill>
              </a:rPr>
              <a:t> </a:t>
            </a:r>
            <a:r>
              <a:rPr lang="cs-CZ" sz="2400" dirty="0" smtClean="0">
                <a:solidFill>
                  <a:srgbClr val="0033CC"/>
                </a:solidFill>
              </a:rPr>
              <a:t>Zajistit aby nedocházelo k čisté ztrátě biodiverzity a ekosystémových služeb</a:t>
            </a:r>
            <a:r>
              <a:rPr lang="en-US" sz="2400" dirty="0" smtClean="0">
                <a:solidFill>
                  <a:srgbClr val="0033CC"/>
                </a:solidFill>
              </a:rPr>
              <a:t> </a:t>
            </a:r>
            <a:r>
              <a:rPr lang="en-GB" sz="2400" dirty="0" smtClean="0">
                <a:solidFill>
                  <a:srgbClr val="0033CC"/>
                </a:solidFill>
              </a:rPr>
              <a:t>(</a:t>
            </a:r>
            <a:r>
              <a:rPr lang="cs-CZ" sz="2400" dirty="0" err="1" smtClean="0">
                <a:solidFill>
                  <a:srgbClr val="0033CC"/>
                </a:solidFill>
              </a:rPr>
              <a:t>biodiversity</a:t>
            </a:r>
            <a:r>
              <a:rPr lang="en-GB" sz="2400" dirty="0" smtClean="0">
                <a:solidFill>
                  <a:srgbClr val="0033CC"/>
                </a:solidFill>
              </a:rPr>
              <a:t>screening, no net loss initiative by 2015)</a:t>
            </a:r>
          </a:p>
        </p:txBody>
      </p:sp>
      <p:sp>
        <p:nvSpPr>
          <p:cNvPr id="33802" name="Text Box 16"/>
          <p:cNvSpPr txBox="1">
            <a:spLocks noChangeArrowheads="1"/>
          </p:cNvSpPr>
          <p:nvPr/>
        </p:nvSpPr>
        <p:spPr bwMode="auto">
          <a:xfrm>
            <a:off x="395536" y="404813"/>
            <a:ext cx="8208912" cy="584775"/>
          </a:xfrm>
          <a:prstGeom prst="rect">
            <a:avLst/>
          </a:prstGeom>
          <a:solidFill>
            <a:srgbClr val="CCFFCC"/>
          </a:solidFill>
          <a:ln w="9525">
            <a:solidFill>
              <a:srgbClr val="339966"/>
            </a:solidFill>
            <a:miter lim="800000"/>
            <a:headEnd/>
            <a:tailEnd/>
          </a:ln>
        </p:spPr>
        <p:txBody>
          <a:bodyPr wrap="square">
            <a:spAutoFit/>
          </a:bodyPr>
          <a:lstStyle/>
          <a:p>
            <a:pPr>
              <a:spcBef>
                <a:spcPct val="50000"/>
              </a:spcBef>
            </a:pPr>
            <a:r>
              <a:rPr lang="en-GB" sz="3200" b="1" dirty="0"/>
              <a:t>2. </a:t>
            </a:r>
            <a:r>
              <a:rPr lang="cs-CZ" sz="3200" b="1" dirty="0" smtClean="0"/>
              <a:t>Údržba a obnova ekosystémů</a:t>
            </a:r>
            <a:endParaRPr lang="en-GB" sz="3200" b="1" dirty="0"/>
          </a:p>
        </p:txBody>
      </p:sp>
    </p:spTree>
  </p:cSld>
  <p:clrMapOvr>
    <a:masterClrMapping/>
  </p:clrMapOvr>
  <p:transition spd="slow">
    <p:cut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2" name="Text Box 68"/>
          <p:cNvSpPr txBox="1">
            <a:spLocks noChangeArrowheads="1"/>
          </p:cNvSpPr>
          <p:nvPr/>
        </p:nvSpPr>
        <p:spPr bwMode="auto">
          <a:xfrm>
            <a:off x="1331913" y="6021388"/>
            <a:ext cx="5400675" cy="366712"/>
          </a:xfrm>
          <a:prstGeom prst="rect">
            <a:avLst/>
          </a:prstGeom>
          <a:noFill/>
          <a:ln w="9525">
            <a:noFill/>
            <a:miter lim="800000"/>
            <a:headEnd/>
            <a:tailEnd/>
          </a:ln>
        </p:spPr>
        <p:txBody>
          <a:bodyPr>
            <a:spAutoFit/>
          </a:bodyPr>
          <a:lstStyle/>
          <a:p>
            <a:pPr algn="l">
              <a:spcBef>
                <a:spcPct val="50000"/>
              </a:spcBef>
            </a:pPr>
            <a:endParaRPr lang="cs-CZ"/>
          </a:p>
        </p:txBody>
      </p:sp>
      <p:sp>
        <p:nvSpPr>
          <p:cNvPr id="34827" name="Rectangle 3"/>
          <p:cNvSpPr>
            <a:spLocks noChangeArrowheads="1"/>
          </p:cNvSpPr>
          <p:nvPr/>
        </p:nvSpPr>
        <p:spPr bwMode="auto">
          <a:xfrm>
            <a:off x="611188" y="1196752"/>
            <a:ext cx="8208962" cy="4824636"/>
          </a:xfrm>
          <a:prstGeom prst="rect">
            <a:avLst/>
          </a:prstGeom>
          <a:noFill/>
          <a:ln w="9525">
            <a:noFill/>
            <a:miter lim="800000"/>
            <a:headEnd/>
            <a:tailEnd/>
          </a:ln>
        </p:spPr>
        <p:txBody>
          <a:bodyPr/>
          <a:lstStyle/>
          <a:p>
            <a:pPr algn="just">
              <a:spcBef>
                <a:spcPct val="20000"/>
              </a:spcBef>
            </a:pPr>
            <a:r>
              <a:rPr lang="cs-CZ" sz="2400" i="1" dirty="0" smtClean="0"/>
              <a:t>Maximalizovat do roku 2020 podíl opatření ke zlepšení biodiverzity (v rámci CAP) v zemědělské krajině tak aby bylo </a:t>
            </a:r>
            <a:r>
              <a:rPr lang="cs-CZ" sz="2400" b="1" i="1" dirty="0" smtClean="0"/>
              <a:t>dosaženo měřitelného zlepšení</a:t>
            </a:r>
            <a:r>
              <a:rPr lang="en-US" sz="2400" i="1" baseline="30000" dirty="0" smtClean="0"/>
              <a:t>(</a:t>
            </a:r>
            <a:r>
              <a:rPr lang="en-US" sz="2400" b="1" i="1" baseline="30000" dirty="0" smtClean="0"/>
              <a:t>*</a:t>
            </a:r>
            <a:r>
              <a:rPr lang="en-US" sz="2400" i="1" baseline="30000" dirty="0" smtClean="0"/>
              <a:t>)</a:t>
            </a:r>
            <a:r>
              <a:rPr lang="en-US" sz="2400" i="1" dirty="0" smtClean="0"/>
              <a:t> </a:t>
            </a:r>
            <a:r>
              <a:rPr lang="cs-CZ" sz="2400" i="1" dirty="0" smtClean="0"/>
              <a:t>stavu ochrany druhů a stanovišť ovlivňovaných zemědělstvím</a:t>
            </a:r>
            <a:r>
              <a:rPr lang="en-US" sz="2400" i="1" dirty="0" smtClean="0"/>
              <a:t>.</a:t>
            </a:r>
            <a:endParaRPr lang="en-US" sz="2400" i="1" dirty="0"/>
          </a:p>
          <a:p>
            <a:pPr algn="just">
              <a:spcBef>
                <a:spcPct val="20000"/>
              </a:spcBef>
            </a:pPr>
            <a:endParaRPr lang="cs-CZ" sz="1400" i="1" dirty="0" smtClean="0"/>
          </a:p>
          <a:p>
            <a:pPr algn="just">
              <a:spcBef>
                <a:spcPct val="20000"/>
              </a:spcBef>
            </a:pPr>
            <a:r>
              <a:rPr lang="en-US" sz="1400" i="1" dirty="0" smtClean="0"/>
              <a:t>(*) </a:t>
            </a:r>
            <a:r>
              <a:rPr lang="cs-CZ" sz="1400" i="1" dirty="0" smtClean="0"/>
              <a:t>ve smyslu zlepšení podle cíle 1 a 2 (ochrana a obnova)</a:t>
            </a:r>
            <a:r>
              <a:rPr lang="en-US" sz="1400" i="1" dirty="0" smtClean="0"/>
              <a:t>.</a:t>
            </a:r>
            <a:endParaRPr lang="en-US" sz="1400" i="1" dirty="0"/>
          </a:p>
          <a:p>
            <a:pPr algn="just">
              <a:spcBef>
                <a:spcPct val="20000"/>
              </a:spcBef>
            </a:pPr>
            <a:endParaRPr lang="cs-CZ" sz="2000" b="1" u="sng" dirty="0" smtClean="0">
              <a:solidFill>
                <a:srgbClr val="0033CC"/>
              </a:solidFill>
            </a:endParaRPr>
          </a:p>
          <a:p>
            <a:pPr algn="just">
              <a:spcBef>
                <a:spcPct val="20000"/>
              </a:spcBef>
            </a:pPr>
            <a:r>
              <a:rPr lang="cs-CZ" sz="2000" u="sng" dirty="0" smtClean="0">
                <a:solidFill>
                  <a:srgbClr val="0033CC"/>
                </a:solidFill>
              </a:rPr>
              <a:t>Akce</a:t>
            </a:r>
            <a:r>
              <a:rPr lang="en-GB" sz="2000" u="sng" dirty="0" smtClean="0">
                <a:solidFill>
                  <a:srgbClr val="0033CC"/>
                </a:solidFill>
              </a:rPr>
              <a:t>:</a:t>
            </a:r>
            <a:endParaRPr lang="cs-CZ" sz="2000" u="sng" dirty="0" smtClean="0">
              <a:solidFill>
                <a:srgbClr val="0033CC"/>
              </a:solidFill>
            </a:endParaRPr>
          </a:p>
          <a:p>
            <a:pPr algn="just">
              <a:spcBef>
                <a:spcPct val="20000"/>
              </a:spcBef>
            </a:pPr>
            <a:endParaRPr lang="en-GB" sz="2000" dirty="0">
              <a:solidFill>
                <a:srgbClr val="0033CC"/>
              </a:solidFill>
            </a:endParaRPr>
          </a:p>
          <a:p>
            <a:pPr algn="l">
              <a:lnSpc>
                <a:spcPct val="80000"/>
              </a:lnSpc>
              <a:spcBef>
                <a:spcPct val="20000"/>
              </a:spcBef>
              <a:buClr>
                <a:srgbClr val="009900"/>
              </a:buClr>
              <a:buFont typeface="Wingdings" pitchFamily="2" charset="2"/>
              <a:buChar char="§"/>
            </a:pPr>
            <a:r>
              <a:rPr lang="en-US" sz="2000" dirty="0">
                <a:solidFill>
                  <a:srgbClr val="0033CC"/>
                </a:solidFill>
              </a:rPr>
              <a:t> </a:t>
            </a:r>
            <a:r>
              <a:rPr lang="cs-CZ" sz="2000" dirty="0" smtClean="0">
                <a:solidFill>
                  <a:srgbClr val="0033CC"/>
                </a:solidFill>
              </a:rPr>
              <a:t>Zvýšit přímé platby za environmentální veřejné statky v rámci CAP</a:t>
            </a:r>
            <a:endParaRPr lang="en-US" sz="2000" dirty="0">
              <a:solidFill>
                <a:srgbClr val="0033CC"/>
              </a:solidFill>
            </a:endParaRPr>
          </a:p>
          <a:p>
            <a:pPr algn="l">
              <a:lnSpc>
                <a:spcPct val="80000"/>
              </a:lnSpc>
              <a:spcBef>
                <a:spcPct val="20000"/>
              </a:spcBef>
              <a:buClr>
                <a:srgbClr val="009900"/>
              </a:buClr>
              <a:buFont typeface="Wingdings" pitchFamily="2" charset="2"/>
              <a:buChar char="§"/>
            </a:pPr>
            <a:r>
              <a:rPr lang="en-US" sz="2000" dirty="0">
                <a:solidFill>
                  <a:srgbClr val="0033CC"/>
                </a:solidFill>
              </a:rPr>
              <a:t> </a:t>
            </a:r>
            <a:r>
              <a:rPr lang="cs-CZ" sz="2000" dirty="0" smtClean="0">
                <a:solidFill>
                  <a:srgbClr val="0033CC"/>
                </a:solidFill>
              </a:rPr>
              <a:t>Zlepšit zacílení akcí v rámci programu rozvoje venkova k ochraně 	přírody</a:t>
            </a:r>
          </a:p>
          <a:p>
            <a:pPr algn="l">
              <a:lnSpc>
                <a:spcPct val="80000"/>
              </a:lnSpc>
              <a:spcBef>
                <a:spcPct val="20000"/>
              </a:spcBef>
              <a:buClr>
                <a:srgbClr val="009900"/>
              </a:buClr>
              <a:buFont typeface="Wingdings" pitchFamily="2" charset="2"/>
              <a:buChar char="§"/>
            </a:pPr>
            <a:r>
              <a:rPr lang="en-US" sz="2000" dirty="0" smtClean="0">
                <a:solidFill>
                  <a:srgbClr val="0033CC"/>
                </a:solidFill>
              </a:rPr>
              <a:t> </a:t>
            </a:r>
            <a:r>
              <a:rPr lang="cs-CZ" sz="2000" dirty="0" smtClean="0">
                <a:solidFill>
                  <a:srgbClr val="0033CC"/>
                </a:solidFill>
              </a:rPr>
              <a:t>Zajistit ochranu evropské genetické </a:t>
            </a:r>
            <a:r>
              <a:rPr lang="cs-CZ" sz="2000" dirty="0" err="1" smtClean="0">
                <a:solidFill>
                  <a:srgbClr val="0033CC"/>
                </a:solidFill>
              </a:rPr>
              <a:t>diverzity</a:t>
            </a:r>
            <a:r>
              <a:rPr lang="cs-CZ" sz="2000" dirty="0" smtClean="0">
                <a:solidFill>
                  <a:srgbClr val="0033CC"/>
                </a:solidFill>
              </a:rPr>
              <a:t> v zemědělství</a:t>
            </a:r>
            <a:endParaRPr lang="en-US" sz="2000" dirty="0">
              <a:solidFill>
                <a:srgbClr val="0033CC"/>
              </a:solidFill>
            </a:endParaRPr>
          </a:p>
        </p:txBody>
      </p:sp>
      <p:sp>
        <p:nvSpPr>
          <p:cNvPr id="34828" name="Text Box 16"/>
          <p:cNvSpPr>
            <a:spLocks noGrp="1" noChangeArrowheads="1"/>
          </p:cNvSpPr>
          <p:nvPr>
            <p:ph type="title" idx="4294967295"/>
          </p:nvPr>
        </p:nvSpPr>
        <p:spPr>
          <a:xfrm>
            <a:off x="539552" y="333375"/>
            <a:ext cx="8208912" cy="503238"/>
          </a:xfrm>
          <a:solidFill>
            <a:srgbClr val="CCFFCC"/>
          </a:solidFill>
          <a:ln>
            <a:solidFill>
              <a:srgbClr val="339966"/>
            </a:solidFill>
          </a:ln>
        </p:spPr>
        <p:txBody>
          <a:bodyPr/>
          <a:lstStyle/>
          <a:p>
            <a:pPr algn="l" eaLnBrk="1" hangingPunct="1">
              <a:spcBef>
                <a:spcPct val="50000"/>
              </a:spcBef>
            </a:pPr>
            <a:r>
              <a:rPr lang="en-GB" sz="3200" b="1" dirty="0" smtClean="0"/>
              <a:t>3A. </a:t>
            </a:r>
            <a:r>
              <a:rPr lang="cs-CZ" sz="3200" b="1" dirty="0" smtClean="0"/>
              <a:t>Udržitelné zemědělství</a:t>
            </a:r>
            <a:endParaRPr lang="en-GB" sz="3200" b="1" dirty="0" smtClean="0"/>
          </a:p>
        </p:txBody>
      </p:sp>
    </p:spTree>
  </p:cSld>
  <p:clrMapOvr>
    <a:masterClrMapping/>
  </p:clrMapOvr>
  <p:transition spd="slow">
    <p:cut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6" name="Text Box 68"/>
          <p:cNvSpPr txBox="1">
            <a:spLocks noChangeArrowheads="1"/>
          </p:cNvSpPr>
          <p:nvPr/>
        </p:nvSpPr>
        <p:spPr bwMode="auto">
          <a:xfrm>
            <a:off x="1331913" y="6021388"/>
            <a:ext cx="5400675" cy="366712"/>
          </a:xfrm>
          <a:prstGeom prst="rect">
            <a:avLst/>
          </a:prstGeom>
          <a:noFill/>
          <a:ln w="9525">
            <a:noFill/>
            <a:miter lim="800000"/>
            <a:headEnd/>
            <a:tailEnd/>
          </a:ln>
        </p:spPr>
        <p:txBody>
          <a:bodyPr>
            <a:spAutoFit/>
          </a:bodyPr>
          <a:lstStyle/>
          <a:p>
            <a:pPr algn="l">
              <a:spcBef>
                <a:spcPct val="50000"/>
              </a:spcBef>
            </a:pPr>
            <a:endParaRPr lang="cs-CZ"/>
          </a:p>
        </p:txBody>
      </p:sp>
      <p:sp>
        <p:nvSpPr>
          <p:cNvPr id="35849" name="Rectangle 3"/>
          <p:cNvSpPr>
            <a:spLocks noChangeArrowheads="1"/>
          </p:cNvSpPr>
          <p:nvPr/>
        </p:nvSpPr>
        <p:spPr bwMode="auto">
          <a:xfrm>
            <a:off x="468313" y="1052512"/>
            <a:ext cx="8424862" cy="5616847"/>
          </a:xfrm>
          <a:prstGeom prst="rect">
            <a:avLst/>
          </a:prstGeom>
          <a:noFill/>
          <a:ln w="9525">
            <a:noFill/>
            <a:miter lim="800000"/>
            <a:headEnd/>
            <a:tailEnd/>
          </a:ln>
        </p:spPr>
        <p:txBody>
          <a:bodyPr/>
          <a:lstStyle/>
          <a:p>
            <a:pPr algn="just">
              <a:spcBef>
                <a:spcPct val="20000"/>
              </a:spcBef>
            </a:pPr>
            <a:r>
              <a:rPr lang="cs-CZ" sz="2400" i="1" dirty="0" smtClean="0"/>
              <a:t>Do roku 2020 zajistit existenci LHP (lesních hospodářských plánů) nebo jejich ekvivalentů pro všechny veřejně vlastněné lesy a pro soukromé lesy od stanovené velikosti</a:t>
            </a:r>
            <a:r>
              <a:rPr lang="en-US" sz="2400" i="1" dirty="0" smtClean="0"/>
              <a:t> (</a:t>
            </a:r>
            <a:r>
              <a:rPr lang="cs-CZ" sz="2400" i="1" dirty="0" smtClean="0"/>
              <a:t>definované členskými státy nebo regiony a komunikované v jejich programech rozvoje venkova) s cílem </a:t>
            </a:r>
            <a:r>
              <a:rPr lang="cs-CZ" sz="2400" b="1" i="1" dirty="0" smtClean="0"/>
              <a:t>dosáhnout měřitelného zlepšení</a:t>
            </a:r>
            <a:r>
              <a:rPr lang="cs-CZ" sz="2400" i="1" dirty="0" smtClean="0"/>
              <a:t> </a:t>
            </a:r>
            <a:r>
              <a:rPr lang="en-US" sz="2400" i="1" dirty="0" smtClean="0"/>
              <a:t> </a:t>
            </a:r>
            <a:r>
              <a:rPr lang="cs-CZ" sz="2400" i="1" dirty="0" smtClean="0"/>
              <a:t>stavu populací druhů a stanovišť závislých nebo ovlivněných lesnictvím oproti současnému stavu.</a:t>
            </a:r>
          </a:p>
          <a:p>
            <a:pPr algn="just">
              <a:spcBef>
                <a:spcPct val="20000"/>
              </a:spcBef>
            </a:pPr>
            <a:endParaRPr lang="cs-CZ" i="1" dirty="0" smtClean="0"/>
          </a:p>
          <a:p>
            <a:pPr algn="just">
              <a:spcBef>
                <a:spcPct val="20000"/>
              </a:spcBef>
            </a:pPr>
            <a:r>
              <a:rPr lang="en-US" sz="1800" i="1" dirty="0" smtClean="0"/>
              <a:t> </a:t>
            </a:r>
            <a:r>
              <a:rPr lang="cs-CZ" sz="2000" u="sng" dirty="0" smtClean="0">
                <a:solidFill>
                  <a:srgbClr val="0033CC"/>
                </a:solidFill>
              </a:rPr>
              <a:t>Akce</a:t>
            </a:r>
            <a:r>
              <a:rPr lang="en-GB" sz="2000" u="sng" dirty="0" smtClean="0">
                <a:solidFill>
                  <a:srgbClr val="0033CC"/>
                </a:solidFill>
              </a:rPr>
              <a:t>:</a:t>
            </a:r>
            <a:endParaRPr lang="cs-CZ" sz="2000" u="sng" dirty="0" smtClean="0">
              <a:solidFill>
                <a:srgbClr val="0033CC"/>
              </a:solidFill>
            </a:endParaRPr>
          </a:p>
          <a:p>
            <a:pPr algn="just">
              <a:spcBef>
                <a:spcPct val="20000"/>
              </a:spcBef>
            </a:pPr>
            <a:endParaRPr lang="en-GB" sz="2000" dirty="0">
              <a:solidFill>
                <a:srgbClr val="0033CC"/>
              </a:solidFill>
            </a:endParaRPr>
          </a:p>
          <a:p>
            <a:pPr algn="l">
              <a:lnSpc>
                <a:spcPct val="80000"/>
              </a:lnSpc>
              <a:spcBef>
                <a:spcPct val="20000"/>
              </a:spcBef>
              <a:buClr>
                <a:srgbClr val="009900"/>
              </a:buClr>
              <a:buFont typeface="Wingdings" pitchFamily="2" charset="2"/>
              <a:buChar char="§"/>
            </a:pPr>
            <a:r>
              <a:rPr lang="en-US" sz="2000" dirty="0">
                <a:solidFill>
                  <a:srgbClr val="0033CC"/>
                </a:solidFill>
              </a:rPr>
              <a:t> </a:t>
            </a:r>
            <a:r>
              <a:rPr lang="cs-CZ" sz="2000" dirty="0" smtClean="0">
                <a:solidFill>
                  <a:srgbClr val="0033CC"/>
                </a:solidFill>
              </a:rPr>
              <a:t>Propagovat u vlastníků ochranu a zlepšování lesní biodiverzity (</a:t>
            </a:r>
            <a:r>
              <a:rPr lang="cs-CZ" sz="2000" dirty="0" err="1" smtClean="0">
                <a:solidFill>
                  <a:srgbClr val="0033CC"/>
                </a:solidFill>
              </a:rPr>
              <a:t>např</a:t>
            </a:r>
            <a:r>
              <a:rPr lang="cs-CZ" sz="2000" dirty="0" smtClean="0">
                <a:solidFill>
                  <a:srgbClr val="0033CC"/>
                </a:solidFill>
              </a:rPr>
              <a:t>, 	prostřednictvím vypracování a finanční podpory LHP)</a:t>
            </a:r>
            <a:endParaRPr lang="en-US" sz="2000" dirty="0">
              <a:solidFill>
                <a:srgbClr val="0033CC"/>
              </a:solidFill>
            </a:endParaRPr>
          </a:p>
          <a:p>
            <a:pPr algn="l">
              <a:lnSpc>
                <a:spcPct val="80000"/>
              </a:lnSpc>
              <a:spcBef>
                <a:spcPct val="20000"/>
              </a:spcBef>
              <a:buClr>
                <a:srgbClr val="009900"/>
              </a:buClr>
              <a:buFont typeface="Wingdings" pitchFamily="2" charset="2"/>
              <a:buChar char="§"/>
            </a:pPr>
            <a:r>
              <a:rPr lang="en-US" sz="2000" dirty="0">
                <a:solidFill>
                  <a:srgbClr val="0033CC"/>
                </a:solidFill>
              </a:rPr>
              <a:t> </a:t>
            </a:r>
            <a:r>
              <a:rPr lang="en-US" sz="2000" dirty="0" err="1" smtClean="0">
                <a:solidFill>
                  <a:srgbClr val="0033CC"/>
                </a:solidFill>
              </a:rPr>
              <a:t>Integr</a:t>
            </a:r>
            <a:r>
              <a:rPr lang="cs-CZ" sz="2000" dirty="0" err="1" smtClean="0">
                <a:solidFill>
                  <a:srgbClr val="0033CC"/>
                </a:solidFill>
              </a:rPr>
              <a:t>ovat</a:t>
            </a:r>
            <a:r>
              <a:rPr lang="cs-CZ" sz="2000" dirty="0" smtClean="0">
                <a:solidFill>
                  <a:srgbClr val="0033CC"/>
                </a:solidFill>
              </a:rPr>
              <a:t> opatření pro biodiverzitu do LHP</a:t>
            </a:r>
            <a:endParaRPr lang="en-US" sz="2000" dirty="0">
              <a:solidFill>
                <a:srgbClr val="0033CC"/>
              </a:solidFill>
            </a:endParaRPr>
          </a:p>
        </p:txBody>
      </p:sp>
      <p:sp>
        <p:nvSpPr>
          <p:cNvPr id="35850" name="Text Box 16"/>
          <p:cNvSpPr>
            <a:spLocks noGrp="1" noChangeArrowheads="1"/>
          </p:cNvSpPr>
          <p:nvPr>
            <p:ph type="title" idx="4294967295"/>
          </p:nvPr>
        </p:nvSpPr>
        <p:spPr>
          <a:xfrm>
            <a:off x="467544" y="333375"/>
            <a:ext cx="8496944" cy="503238"/>
          </a:xfrm>
          <a:solidFill>
            <a:srgbClr val="CCFFCC"/>
          </a:solidFill>
          <a:ln>
            <a:solidFill>
              <a:srgbClr val="339966"/>
            </a:solidFill>
          </a:ln>
        </p:spPr>
        <p:txBody>
          <a:bodyPr/>
          <a:lstStyle/>
          <a:p>
            <a:pPr algn="l" eaLnBrk="1" hangingPunct="1">
              <a:spcBef>
                <a:spcPct val="50000"/>
              </a:spcBef>
            </a:pPr>
            <a:r>
              <a:rPr lang="en-GB" sz="3200" b="1" dirty="0" smtClean="0"/>
              <a:t>3B. </a:t>
            </a:r>
            <a:r>
              <a:rPr lang="cs-CZ" sz="3200" b="1" dirty="0" smtClean="0"/>
              <a:t>Udržitelné lesnictví</a:t>
            </a:r>
            <a:endParaRPr lang="en-GB" sz="3200" b="1" dirty="0" smtClean="0"/>
          </a:p>
        </p:txBody>
      </p:sp>
    </p:spTree>
  </p:cSld>
  <p:clrMapOvr>
    <a:masterClrMapping/>
  </p:clrMapOvr>
  <p:transition spd="slow">
    <p:cut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Text Box 68"/>
          <p:cNvSpPr txBox="1">
            <a:spLocks noChangeArrowheads="1"/>
          </p:cNvSpPr>
          <p:nvPr/>
        </p:nvSpPr>
        <p:spPr bwMode="auto">
          <a:xfrm>
            <a:off x="1331913" y="6021388"/>
            <a:ext cx="5400675" cy="366712"/>
          </a:xfrm>
          <a:prstGeom prst="rect">
            <a:avLst/>
          </a:prstGeom>
          <a:noFill/>
          <a:ln w="9525">
            <a:noFill/>
            <a:miter lim="800000"/>
            <a:headEnd/>
            <a:tailEnd/>
          </a:ln>
        </p:spPr>
        <p:txBody>
          <a:bodyPr>
            <a:spAutoFit/>
          </a:bodyPr>
          <a:lstStyle/>
          <a:p>
            <a:pPr algn="l">
              <a:spcBef>
                <a:spcPct val="50000"/>
              </a:spcBef>
            </a:pPr>
            <a:endParaRPr lang="cs-CZ"/>
          </a:p>
        </p:txBody>
      </p:sp>
      <p:sp>
        <p:nvSpPr>
          <p:cNvPr id="36867" name="Text Box 12"/>
          <p:cNvSpPr txBox="1">
            <a:spLocks noChangeArrowheads="1"/>
          </p:cNvSpPr>
          <p:nvPr/>
        </p:nvSpPr>
        <p:spPr bwMode="auto">
          <a:xfrm>
            <a:off x="683568" y="620713"/>
            <a:ext cx="7704856" cy="584775"/>
          </a:xfrm>
          <a:prstGeom prst="rect">
            <a:avLst/>
          </a:prstGeom>
          <a:solidFill>
            <a:srgbClr val="FFFF99"/>
          </a:solidFill>
          <a:ln w="9525">
            <a:solidFill>
              <a:srgbClr val="FFCC00"/>
            </a:solidFill>
            <a:miter lim="800000"/>
            <a:headEnd/>
            <a:tailEnd/>
          </a:ln>
        </p:spPr>
        <p:txBody>
          <a:bodyPr wrap="square">
            <a:spAutoFit/>
          </a:bodyPr>
          <a:lstStyle/>
          <a:p>
            <a:pPr>
              <a:spcBef>
                <a:spcPct val="50000"/>
              </a:spcBef>
            </a:pPr>
            <a:r>
              <a:rPr lang="en-GB" sz="3200" b="1" dirty="0"/>
              <a:t>4. </a:t>
            </a:r>
            <a:r>
              <a:rPr lang="cs-CZ" sz="3200" b="1" dirty="0" smtClean="0"/>
              <a:t>Udržitelný rybolov</a:t>
            </a:r>
            <a:endParaRPr lang="en-GB" sz="3200" b="1" dirty="0"/>
          </a:p>
        </p:txBody>
      </p:sp>
      <p:sp>
        <p:nvSpPr>
          <p:cNvPr id="36869" name="Rectangle 3"/>
          <p:cNvSpPr>
            <a:spLocks noChangeArrowheads="1"/>
          </p:cNvSpPr>
          <p:nvPr/>
        </p:nvSpPr>
        <p:spPr bwMode="auto">
          <a:xfrm>
            <a:off x="755650" y="1773238"/>
            <a:ext cx="7920038" cy="4680098"/>
          </a:xfrm>
          <a:prstGeom prst="rect">
            <a:avLst/>
          </a:prstGeom>
          <a:noFill/>
          <a:ln w="9525">
            <a:noFill/>
            <a:miter lim="800000"/>
            <a:headEnd/>
            <a:tailEnd/>
          </a:ln>
        </p:spPr>
        <p:txBody>
          <a:bodyPr/>
          <a:lstStyle/>
          <a:p>
            <a:pPr algn="l">
              <a:spcBef>
                <a:spcPct val="20000"/>
              </a:spcBef>
            </a:pPr>
            <a:r>
              <a:rPr lang="cs-CZ" sz="2000" b="1" i="1" dirty="0" smtClean="0"/>
              <a:t>Dosáhnout Maximálního udržitelného výlovu  </a:t>
            </a:r>
            <a:r>
              <a:rPr lang="cs-CZ" sz="2000" i="1" dirty="0" smtClean="0"/>
              <a:t>(</a:t>
            </a:r>
            <a:r>
              <a:rPr lang="en-US" sz="2000" i="1" dirty="0" smtClean="0"/>
              <a:t>Maximum </a:t>
            </a:r>
            <a:r>
              <a:rPr lang="en-US" sz="2000" i="1" dirty="0"/>
              <a:t>Sustainable </a:t>
            </a:r>
            <a:r>
              <a:rPr lang="en-US" sz="2000" i="1" dirty="0" smtClean="0"/>
              <a:t>Yield</a:t>
            </a:r>
            <a:r>
              <a:rPr lang="cs-CZ" sz="2000" i="1" dirty="0" smtClean="0"/>
              <a:t>,</a:t>
            </a:r>
            <a:r>
              <a:rPr lang="en-US" sz="2000" i="1" dirty="0" smtClean="0"/>
              <a:t> MSY</a:t>
            </a:r>
            <a:r>
              <a:rPr lang="en-US" sz="2000" i="1" dirty="0"/>
              <a:t>) </a:t>
            </a:r>
            <a:r>
              <a:rPr lang="cs-CZ" sz="2000" b="1" i="1" dirty="0" smtClean="0"/>
              <a:t>do roku</a:t>
            </a:r>
            <a:r>
              <a:rPr lang="en-US" sz="2000" b="1" i="1" dirty="0" smtClean="0"/>
              <a:t> </a:t>
            </a:r>
            <a:r>
              <a:rPr lang="en-US" sz="2000" b="1" i="1" dirty="0"/>
              <a:t>2015</a:t>
            </a:r>
            <a:r>
              <a:rPr lang="en-US" sz="2000" i="1" dirty="0"/>
              <a:t>. </a:t>
            </a:r>
            <a:r>
              <a:rPr lang="cs-CZ" sz="2000" i="1" dirty="0" smtClean="0"/>
              <a:t>Dosáhnout zdravou věkovou a velikostní distribuci v populacích ryb postupy které nebudou mít významný negativní vlivy na populace jiných druhů nebo na jiné ekosystémy a </a:t>
            </a:r>
            <a:r>
              <a:rPr lang="cs-CZ" sz="2000" b="1" i="1" dirty="0" smtClean="0"/>
              <a:t>dosáhnout dobrý ekologický stav </a:t>
            </a:r>
            <a:r>
              <a:rPr lang="cs-CZ" sz="2000" i="1" dirty="0" smtClean="0"/>
              <a:t>(</a:t>
            </a:r>
            <a:r>
              <a:rPr lang="en-US" sz="2000" i="1" dirty="0" smtClean="0"/>
              <a:t>Good </a:t>
            </a:r>
            <a:r>
              <a:rPr lang="en-US" sz="2000" i="1" dirty="0"/>
              <a:t>Environmental </a:t>
            </a:r>
            <a:r>
              <a:rPr lang="en-US" sz="2000" i="1" dirty="0" smtClean="0"/>
              <a:t>Status</a:t>
            </a:r>
            <a:r>
              <a:rPr lang="cs-CZ" sz="2000" i="1" dirty="0" smtClean="0"/>
              <a:t>)</a:t>
            </a:r>
            <a:r>
              <a:rPr lang="en-US" sz="2000" i="1" dirty="0" smtClean="0"/>
              <a:t> </a:t>
            </a:r>
            <a:r>
              <a:rPr lang="cs-CZ" sz="2000" b="1" i="1" dirty="0" smtClean="0"/>
              <a:t>do roku</a:t>
            </a:r>
            <a:r>
              <a:rPr lang="en-US" sz="2000" b="1" i="1" dirty="0" smtClean="0"/>
              <a:t> </a:t>
            </a:r>
            <a:r>
              <a:rPr lang="en-US" sz="2000" b="1" i="1" dirty="0"/>
              <a:t>2020</a:t>
            </a:r>
            <a:r>
              <a:rPr lang="en-US" sz="2000" i="1" dirty="0"/>
              <a:t>, </a:t>
            </a:r>
            <a:r>
              <a:rPr lang="cs-CZ" sz="2000" i="1" dirty="0" smtClean="0"/>
              <a:t>jak požaduje rámcová směrnice o mořích.</a:t>
            </a:r>
          </a:p>
          <a:p>
            <a:pPr algn="l">
              <a:spcBef>
                <a:spcPct val="20000"/>
              </a:spcBef>
            </a:pPr>
            <a:endParaRPr lang="en-GB" sz="2000" dirty="0"/>
          </a:p>
          <a:p>
            <a:pPr algn="l">
              <a:spcBef>
                <a:spcPct val="20000"/>
              </a:spcBef>
            </a:pPr>
            <a:r>
              <a:rPr lang="cs-CZ" sz="2000" u="sng" dirty="0" smtClean="0">
                <a:solidFill>
                  <a:srgbClr val="0033CC"/>
                </a:solidFill>
              </a:rPr>
              <a:t>Akce</a:t>
            </a:r>
            <a:r>
              <a:rPr lang="en-GB" sz="2000" u="sng" dirty="0" smtClean="0">
                <a:solidFill>
                  <a:srgbClr val="0033CC"/>
                </a:solidFill>
              </a:rPr>
              <a:t>:</a:t>
            </a:r>
            <a:endParaRPr lang="cs-CZ" sz="2000" u="sng" dirty="0" smtClean="0">
              <a:solidFill>
                <a:srgbClr val="0033CC"/>
              </a:solidFill>
            </a:endParaRPr>
          </a:p>
          <a:p>
            <a:pPr algn="l">
              <a:spcBef>
                <a:spcPct val="20000"/>
              </a:spcBef>
            </a:pPr>
            <a:endParaRPr lang="en-GB" sz="2000" dirty="0">
              <a:solidFill>
                <a:srgbClr val="0033CC"/>
              </a:solidFill>
            </a:endParaRPr>
          </a:p>
          <a:p>
            <a:pPr algn="l">
              <a:lnSpc>
                <a:spcPct val="80000"/>
              </a:lnSpc>
              <a:spcBef>
                <a:spcPct val="20000"/>
              </a:spcBef>
              <a:buClr>
                <a:srgbClr val="009900"/>
              </a:buClr>
              <a:buFont typeface="Wingdings" pitchFamily="2" charset="2"/>
              <a:buChar char="§"/>
            </a:pPr>
            <a:r>
              <a:rPr lang="en-GB" sz="2000" dirty="0">
                <a:solidFill>
                  <a:srgbClr val="0033CC"/>
                </a:solidFill>
              </a:rPr>
              <a:t> </a:t>
            </a:r>
            <a:r>
              <a:rPr lang="cs-CZ" sz="2000" dirty="0" smtClean="0">
                <a:solidFill>
                  <a:srgbClr val="0033CC"/>
                </a:solidFill>
              </a:rPr>
              <a:t>Zlepšit management populací lovených druhů ryb</a:t>
            </a:r>
            <a:r>
              <a:rPr lang="en-GB" sz="2000" dirty="0" smtClean="0">
                <a:solidFill>
                  <a:srgbClr val="0033CC"/>
                </a:solidFill>
              </a:rPr>
              <a:t> (</a:t>
            </a:r>
            <a:r>
              <a:rPr lang="en-GB" sz="2000" dirty="0">
                <a:solidFill>
                  <a:srgbClr val="0033CC"/>
                </a:solidFill>
                <a:sym typeface="Wingdings" pitchFamily="2" charset="2"/>
              </a:rPr>
              <a:t> </a:t>
            </a:r>
            <a:r>
              <a:rPr lang="en-GB" sz="2000" dirty="0">
                <a:solidFill>
                  <a:srgbClr val="0033CC"/>
                </a:solidFill>
              </a:rPr>
              <a:t>MSY)</a:t>
            </a:r>
          </a:p>
          <a:p>
            <a:pPr algn="l">
              <a:spcBef>
                <a:spcPct val="20000"/>
              </a:spcBef>
              <a:buClr>
                <a:srgbClr val="009900"/>
              </a:buClr>
              <a:buFont typeface="Wingdings" pitchFamily="2" charset="2"/>
              <a:buChar char="§"/>
            </a:pPr>
            <a:r>
              <a:rPr lang="en-US" sz="2000" dirty="0">
                <a:solidFill>
                  <a:srgbClr val="0033CC"/>
                </a:solidFill>
              </a:rPr>
              <a:t> </a:t>
            </a:r>
            <a:r>
              <a:rPr lang="en-US" sz="2000" dirty="0" err="1" smtClean="0">
                <a:solidFill>
                  <a:srgbClr val="0033CC"/>
                </a:solidFill>
              </a:rPr>
              <a:t>Elimin</a:t>
            </a:r>
            <a:r>
              <a:rPr lang="cs-CZ" sz="2000" dirty="0" err="1" smtClean="0">
                <a:solidFill>
                  <a:srgbClr val="0033CC"/>
                </a:solidFill>
              </a:rPr>
              <a:t>ovat</a:t>
            </a:r>
            <a:r>
              <a:rPr lang="cs-CZ" sz="2000" dirty="0" smtClean="0">
                <a:solidFill>
                  <a:srgbClr val="0033CC"/>
                </a:solidFill>
              </a:rPr>
              <a:t> negativní vedlejší dopady na rybí populace, druhy, 	stanoviště a ekosystémy </a:t>
            </a:r>
            <a:r>
              <a:rPr lang="en-US" sz="2000" dirty="0" smtClean="0">
                <a:solidFill>
                  <a:srgbClr val="0033CC"/>
                </a:solidFill>
              </a:rPr>
              <a:t>(</a:t>
            </a:r>
            <a:r>
              <a:rPr lang="cs-CZ" sz="2000" dirty="0" smtClean="0">
                <a:solidFill>
                  <a:srgbClr val="0033CC"/>
                </a:solidFill>
              </a:rPr>
              <a:t>eliminovat</a:t>
            </a:r>
            <a:r>
              <a:rPr lang="en-US" sz="2000" dirty="0" smtClean="0">
                <a:solidFill>
                  <a:srgbClr val="0033CC"/>
                </a:solidFill>
              </a:rPr>
              <a:t> </a:t>
            </a:r>
            <a:r>
              <a:rPr lang="en-US" sz="2000" dirty="0">
                <a:solidFill>
                  <a:srgbClr val="0033CC"/>
                </a:solidFill>
              </a:rPr>
              <a:t>discards, by-catch)</a:t>
            </a:r>
          </a:p>
        </p:txBody>
      </p:sp>
    </p:spTree>
  </p:cSld>
  <p:clrMapOvr>
    <a:masterClrMapping/>
  </p:clrMapOvr>
  <p:transition spd="slow">
    <p:cut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4" name="Text Box 68"/>
          <p:cNvSpPr txBox="1">
            <a:spLocks noChangeArrowheads="1"/>
          </p:cNvSpPr>
          <p:nvPr/>
        </p:nvSpPr>
        <p:spPr bwMode="auto">
          <a:xfrm>
            <a:off x="1331913" y="6021388"/>
            <a:ext cx="5400675" cy="366712"/>
          </a:xfrm>
          <a:prstGeom prst="rect">
            <a:avLst/>
          </a:prstGeom>
          <a:noFill/>
          <a:ln w="9525">
            <a:noFill/>
            <a:miter lim="800000"/>
            <a:headEnd/>
            <a:tailEnd/>
          </a:ln>
        </p:spPr>
        <p:txBody>
          <a:bodyPr>
            <a:spAutoFit/>
          </a:bodyPr>
          <a:lstStyle/>
          <a:p>
            <a:pPr algn="l">
              <a:spcBef>
                <a:spcPct val="50000"/>
              </a:spcBef>
            </a:pPr>
            <a:endParaRPr lang="cs-CZ"/>
          </a:p>
        </p:txBody>
      </p:sp>
      <p:sp>
        <p:nvSpPr>
          <p:cNvPr id="23561" name="Rectangle 6"/>
          <p:cNvSpPr>
            <a:spLocks noChangeArrowheads="1"/>
          </p:cNvSpPr>
          <p:nvPr/>
        </p:nvSpPr>
        <p:spPr bwMode="auto">
          <a:xfrm>
            <a:off x="683568" y="1700808"/>
            <a:ext cx="8108007" cy="4032447"/>
          </a:xfrm>
          <a:prstGeom prst="rect">
            <a:avLst/>
          </a:prstGeom>
          <a:noFill/>
          <a:ln w="9525">
            <a:noFill/>
            <a:miter lim="800000"/>
            <a:headEnd/>
            <a:tailEnd/>
          </a:ln>
        </p:spPr>
        <p:txBody>
          <a:bodyPr/>
          <a:lstStyle/>
          <a:p>
            <a:pPr algn="l">
              <a:tabLst>
                <a:tab pos="358775" algn="l"/>
              </a:tabLst>
              <a:defRPr/>
            </a:pPr>
            <a:r>
              <a:rPr lang="cs-CZ" sz="2400" i="1" dirty="0" smtClean="0"/>
              <a:t>Identifikovat invazní druhy a cesty jejich šíření do roku 2020, </a:t>
            </a:r>
            <a:r>
              <a:rPr lang="cs-CZ" sz="2400" b="1" i="1" dirty="0" smtClean="0"/>
              <a:t>stanovit prioritní druhy a tyto eradikovat </a:t>
            </a:r>
            <a:r>
              <a:rPr lang="cs-CZ" sz="2400" i="1" dirty="0" smtClean="0"/>
              <a:t>nebo dostat pod kontrolu, a možné cesty šíření zajistit aby nedocházelo k introdukci a uchycení nových invazních druhů.</a:t>
            </a:r>
          </a:p>
          <a:p>
            <a:pPr algn="l">
              <a:tabLst>
                <a:tab pos="358775" algn="l"/>
              </a:tabLst>
              <a:defRPr/>
            </a:pPr>
            <a:endParaRPr lang="es-ES_tradnl" dirty="0"/>
          </a:p>
          <a:p>
            <a:pPr algn="l">
              <a:tabLst>
                <a:tab pos="358775" algn="l"/>
              </a:tabLst>
              <a:defRPr/>
            </a:pPr>
            <a:r>
              <a:rPr lang="es-ES_tradnl" sz="2000" u="sng" dirty="0" smtClean="0">
                <a:solidFill>
                  <a:srgbClr val="0070C0"/>
                </a:solidFill>
              </a:rPr>
              <a:t>A</a:t>
            </a:r>
            <a:r>
              <a:rPr lang="cs-CZ" sz="2000" u="sng" dirty="0" err="1" smtClean="0">
                <a:solidFill>
                  <a:srgbClr val="0070C0"/>
                </a:solidFill>
              </a:rPr>
              <a:t>kce</a:t>
            </a:r>
            <a:r>
              <a:rPr lang="es-ES_tradnl" sz="2000" u="sng" dirty="0" smtClean="0">
                <a:solidFill>
                  <a:srgbClr val="0070C0"/>
                </a:solidFill>
              </a:rPr>
              <a:t>:</a:t>
            </a:r>
            <a:endParaRPr lang="cs-CZ" sz="2000" u="sng" dirty="0" smtClean="0">
              <a:solidFill>
                <a:srgbClr val="0070C0"/>
              </a:solidFill>
            </a:endParaRPr>
          </a:p>
          <a:p>
            <a:pPr algn="l">
              <a:tabLst>
                <a:tab pos="358775" algn="l"/>
              </a:tabLst>
              <a:defRPr/>
            </a:pPr>
            <a:endParaRPr lang="es-ES_tradnl" sz="2000" u="sng" dirty="0">
              <a:solidFill>
                <a:srgbClr val="0070C0"/>
              </a:solidFill>
            </a:endParaRPr>
          </a:p>
          <a:p>
            <a:pPr algn="l">
              <a:spcBef>
                <a:spcPct val="20000"/>
              </a:spcBef>
              <a:spcAft>
                <a:spcPct val="20000"/>
              </a:spcAft>
              <a:buClr>
                <a:srgbClr val="009900"/>
              </a:buClr>
              <a:buFont typeface="Wingdings" pitchFamily="2" charset="2"/>
              <a:buChar char="§"/>
              <a:tabLst>
                <a:tab pos="358775" algn="l"/>
              </a:tabLst>
              <a:defRPr/>
            </a:pPr>
            <a:r>
              <a:rPr lang="en-US" sz="2000" dirty="0">
                <a:solidFill>
                  <a:srgbClr val="0070C0"/>
                </a:solidFill>
              </a:rPr>
              <a:t> </a:t>
            </a:r>
            <a:r>
              <a:rPr lang="cs-CZ" sz="2000" dirty="0" smtClean="0">
                <a:solidFill>
                  <a:srgbClr val="0070C0"/>
                </a:solidFill>
              </a:rPr>
              <a:t>Posílit režim (legislativu) ve veterinární a </a:t>
            </a:r>
            <a:r>
              <a:rPr lang="cs-CZ" sz="2000" dirty="0" err="1" smtClean="0">
                <a:solidFill>
                  <a:srgbClr val="0070C0"/>
                </a:solidFill>
              </a:rPr>
              <a:t>fytosanitární</a:t>
            </a:r>
            <a:r>
              <a:rPr lang="cs-CZ" sz="2000" dirty="0" smtClean="0">
                <a:solidFill>
                  <a:srgbClr val="0070C0"/>
                </a:solidFill>
              </a:rPr>
              <a:t> oblasti </a:t>
            </a:r>
            <a:r>
              <a:rPr lang="en-GB" sz="2000" dirty="0" smtClean="0">
                <a:solidFill>
                  <a:srgbClr val="0070C0"/>
                </a:solidFill>
              </a:rPr>
              <a:t>(</a:t>
            </a:r>
            <a:r>
              <a:rPr lang="en-GB" sz="2000" dirty="0">
                <a:solidFill>
                  <a:srgbClr val="0070C0"/>
                </a:solidFill>
              </a:rPr>
              <a:t>2012)</a:t>
            </a:r>
          </a:p>
          <a:p>
            <a:pPr algn="l">
              <a:spcBef>
                <a:spcPct val="20000"/>
              </a:spcBef>
              <a:spcAft>
                <a:spcPct val="20000"/>
              </a:spcAft>
              <a:buClr>
                <a:srgbClr val="009900"/>
              </a:buClr>
              <a:buFont typeface="Wingdings" pitchFamily="2" charset="2"/>
              <a:buChar char="§"/>
              <a:tabLst>
                <a:tab pos="358775" algn="l"/>
              </a:tabLst>
              <a:defRPr/>
            </a:pPr>
            <a:r>
              <a:rPr lang="en-GB" sz="2000" dirty="0">
                <a:solidFill>
                  <a:srgbClr val="0070C0"/>
                </a:solidFill>
              </a:rPr>
              <a:t> </a:t>
            </a:r>
            <a:r>
              <a:rPr lang="cs-CZ" sz="2000" dirty="0" smtClean="0">
                <a:solidFill>
                  <a:srgbClr val="0070C0"/>
                </a:solidFill>
              </a:rPr>
              <a:t>Vytvořit a schválit specifický právní nástroj na EU úrovni pro invazní druhy</a:t>
            </a:r>
            <a:r>
              <a:rPr lang="en-GB" sz="2000" dirty="0" smtClean="0">
                <a:solidFill>
                  <a:srgbClr val="0070C0"/>
                </a:solidFill>
              </a:rPr>
              <a:t> </a:t>
            </a:r>
            <a:r>
              <a:rPr lang="en-GB" sz="2000" dirty="0">
                <a:solidFill>
                  <a:srgbClr val="0070C0"/>
                </a:solidFill>
              </a:rPr>
              <a:t>(2012)</a:t>
            </a:r>
          </a:p>
          <a:p>
            <a:pPr algn="l">
              <a:tabLst>
                <a:tab pos="358775" algn="l"/>
              </a:tabLst>
              <a:defRPr/>
            </a:pPr>
            <a:endParaRPr lang="en-US" dirty="0">
              <a:solidFill>
                <a:srgbClr val="0033CC"/>
              </a:solidFill>
            </a:endParaRPr>
          </a:p>
          <a:p>
            <a:pPr algn="l">
              <a:spcBef>
                <a:spcPct val="20000"/>
              </a:spcBef>
              <a:spcAft>
                <a:spcPct val="20000"/>
              </a:spcAft>
              <a:buClr>
                <a:srgbClr val="9F7136"/>
              </a:buClr>
              <a:buFont typeface="Wingdings" pitchFamily="2" charset="2"/>
              <a:buNone/>
              <a:tabLst>
                <a:tab pos="358775" algn="l"/>
              </a:tabLst>
              <a:defRPr/>
            </a:pPr>
            <a:endParaRPr lang="en-GB" sz="2400" dirty="0">
              <a:solidFill>
                <a:srgbClr val="0033CC"/>
              </a:solidFill>
            </a:endParaRPr>
          </a:p>
        </p:txBody>
      </p:sp>
      <p:sp>
        <p:nvSpPr>
          <p:cNvPr id="37896" name="Text Box 14"/>
          <p:cNvSpPr txBox="1">
            <a:spLocks noChangeArrowheads="1"/>
          </p:cNvSpPr>
          <p:nvPr/>
        </p:nvSpPr>
        <p:spPr bwMode="auto">
          <a:xfrm>
            <a:off x="683568" y="765175"/>
            <a:ext cx="7704856" cy="584775"/>
          </a:xfrm>
          <a:prstGeom prst="rect">
            <a:avLst/>
          </a:prstGeom>
          <a:solidFill>
            <a:srgbClr val="FFCC99"/>
          </a:solidFill>
          <a:ln w="9525">
            <a:solidFill>
              <a:srgbClr val="FF6600"/>
            </a:solidFill>
            <a:miter lim="800000"/>
            <a:headEnd/>
            <a:tailEnd/>
          </a:ln>
        </p:spPr>
        <p:txBody>
          <a:bodyPr wrap="square">
            <a:spAutoFit/>
          </a:bodyPr>
          <a:lstStyle/>
          <a:p>
            <a:pPr>
              <a:spcBef>
                <a:spcPct val="50000"/>
              </a:spcBef>
            </a:pPr>
            <a:r>
              <a:rPr lang="en-GB" sz="3200" b="1" dirty="0"/>
              <a:t>5. </a:t>
            </a:r>
            <a:r>
              <a:rPr lang="cs-CZ" sz="3200" b="1" dirty="0" smtClean="0"/>
              <a:t>Boj proti invazním druhům</a:t>
            </a:r>
            <a:endParaRPr lang="en-GB" sz="3200" b="1" dirty="0"/>
          </a:p>
        </p:txBody>
      </p:sp>
    </p:spTree>
  </p:cSld>
  <p:clrMapOvr>
    <a:masterClrMapping/>
  </p:clrMapOvr>
  <p:transition spd="slow">
    <p:cut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7"/>
          <p:cNvSpPr txBox="1">
            <a:spLocks noChangeArrowheads="1"/>
          </p:cNvSpPr>
          <p:nvPr/>
        </p:nvSpPr>
        <p:spPr bwMode="auto">
          <a:xfrm>
            <a:off x="395536" y="333375"/>
            <a:ext cx="7992888" cy="584775"/>
          </a:xfrm>
          <a:prstGeom prst="rect">
            <a:avLst/>
          </a:prstGeom>
          <a:solidFill>
            <a:srgbClr val="CCFFFF"/>
          </a:solidFill>
          <a:ln w="9525">
            <a:solidFill>
              <a:srgbClr val="3366FF"/>
            </a:solidFill>
            <a:miter lim="800000"/>
            <a:headEnd/>
            <a:tailEnd/>
          </a:ln>
        </p:spPr>
        <p:txBody>
          <a:bodyPr wrap="square">
            <a:spAutoFit/>
          </a:bodyPr>
          <a:lstStyle/>
          <a:p>
            <a:pPr>
              <a:spcBef>
                <a:spcPct val="50000"/>
              </a:spcBef>
            </a:pPr>
            <a:r>
              <a:rPr lang="en-GB" sz="3200" b="1" dirty="0"/>
              <a:t>6. </a:t>
            </a:r>
            <a:r>
              <a:rPr lang="cs-CZ" sz="3200" b="1" dirty="0" smtClean="0"/>
              <a:t>Globální biodiverzita</a:t>
            </a:r>
            <a:endParaRPr lang="en-GB" sz="3200" b="1" dirty="0"/>
          </a:p>
        </p:txBody>
      </p:sp>
      <p:sp>
        <p:nvSpPr>
          <p:cNvPr id="38915" name="Rectangle 6"/>
          <p:cNvSpPr>
            <a:spLocks noChangeArrowheads="1"/>
          </p:cNvSpPr>
          <p:nvPr/>
        </p:nvSpPr>
        <p:spPr bwMode="auto">
          <a:xfrm>
            <a:off x="323850" y="1556792"/>
            <a:ext cx="8496300" cy="4608512"/>
          </a:xfrm>
          <a:prstGeom prst="rect">
            <a:avLst/>
          </a:prstGeom>
          <a:noFill/>
          <a:ln w="9525">
            <a:noFill/>
            <a:miter lim="800000"/>
            <a:headEnd/>
            <a:tailEnd/>
          </a:ln>
        </p:spPr>
        <p:txBody>
          <a:bodyPr/>
          <a:lstStyle/>
          <a:p>
            <a:pPr>
              <a:tabLst>
                <a:tab pos="358775" algn="l"/>
              </a:tabLst>
            </a:pPr>
            <a:r>
              <a:rPr lang="cs-CZ" sz="2800" i="1" dirty="0" smtClean="0"/>
              <a:t>Zvýšit do roku 2020 podíl EU na řešení globálních problémů spojených se ztrátou biodiverzity</a:t>
            </a:r>
            <a:r>
              <a:rPr lang="en-US" sz="2800" i="1" dirty="0" smtClean="0"/>
              <a:t>.</a:t>
            </a:r>
            <a:r>
              <a:rPr lang="en-GB" sz="2800" dirty="0" smtClean="0"/>
              <a:t> </a:t>
            </a:r>
            <a:endParaRPr lang="en-GB" sz="2800" dirty="0"/>
          </a:p>
          <a:p>
            <a:pPr algn="l">
              <a:tabLst>
                <a:tab pos="358775" algn="l"/>
              </a:tabLst>
            </a:pPr>
            <a:endParaRPr lang="es-ES_tradnl" sz="2000" dirty="0"/>
          </a:p>
          <a:p>
            <a:pPr algn="l">
              <a:tabLst>
                <a:tab pos="358775" algn="l"/>
              </a:tabLst>
            </a:pPr>
            <a:r>
              <a:rPr lang="es-ES_tradnl" sz="2000" u="sng" dirty="0" smtClean="0">
                <a:solidFill>
                  <a:srgbClr val="0033CC"/>
                </a:solidFill>
              </a:rPr>
              <a:t>A</a:t>
            </a:r>
            <a:r>
              <a:rPr lang="cs-CZ" sz="2000" u="sng" dirty="0" err="1" smtClean="0">
                <a:solidFill>
                  <a:srgbClr val="0033CC"/>
                </a:solidFill>
              </a:rPr>
              <a:t>kce</a:t>
            </a:r>
            <a:r>
              <a:rPr lang="es-ES_tradnl" sz="2000" u="sng" dirty="0" smtClean="0">
                <a:solidFill>
                  <a:srgbClr val="0033CC"/>
                </a:solidFill>
              </a:rPr>
              <a:t>:</a:t>
            </a:r>
            <a:endParaRPr lang="cs-CZ" sz="2000" u="sng" dirty="0" smtClean="0">
              <a:solidFill>
                <a:srgbClr val="0033CC"/>
              </a:solidFill>
            </a:endParaRPr>
          </a:p>
          <a:p>
            <a:pPr algn="l">
              <a:tabLst>
                <a:tab pos="358775" algn="l"/>
              </a:tabLst>
            </a:pPr>
            <a:endParaRPr lang="es-ES_tradnl" sz="2000" u="sng" dirty="0">
              <a:solidFill>
                <a:srgbClr val="0033CC"/>
              </a:solidFill>
            </a:endParaRPr>
          </a:p>
          <a:p>
            <a:pPr algn="l">
              <a:spcBef>
                <a:spcPct val="20000"/>
              </a:spcBef>
              <a:spcAft>
                <a:spcPct val="20000"/>
              </a:spcAft>
              <a:buClr>
                <a:srgbClr val="009900"/>
              </a:buClr>
              <a:buFont typeface="Wingdings" pitchFamily="2" charset="2"/>
              <a:buChar char="§"/>
              <a:tabLst>
                <a:tab pos="358775" algn="l"/>
              </a:tabLst>
            </a:pPr>
            <a:r>
              <a:rPr lang="en-GB" sz="2000" dirty="0">
                <a:solidFill>
                  <a:srgbClr val="0033CC"/>
                </a:solidFill>
              </a:rPr>
              <a:t> </a:t>
            </a:r>
            <a:r>
              <a:rPr lang="cs-CZ" sz="2000" dirty="0" smtClean="0">
                <a:solidFill>
                  <a:srgbClr val="0033CC"/>
                </a:solidFill>
              </a:rPr>
              <a:t>Redukovat nepřímé příčiny poklesu biodiverzity</a:t>
            </a:r>
            <a:r>
              <a:rPr lang="en-GB" sz="2000" dirty="0" smtClean="0">
                <a:solidFill>
                  <a:srgbClr val="0033CC"/>
                </a:solidFill>
              </a:rPr>
              <a:t> (</a:t>
            </a:r>
            <a:r>
              <a:rPr lang="cs-CZ" sz="2000" dirty="0" smtClean="0">
                <a:solidFill>
                  <a:srgbClr val="0033CC"/>
                </a:solidFill>
              </a:rPr>
              <a:t>spotřeba, efektivnost 	využití zdrojů, dopady obchodu)</a:t>
            </a:r>
            <a:endParaRPr lang="en-GB" sz="2000" dirty="0">
              <a:solidFill>
                <a:srgbClr val="0033CC"/>
              </a:solidFill>
            </a:endParaRPr>
          </a:p>
          <a:p>
            <a:pPr algn="l">
              <a:spcBef>
                <a:spcPct val="20000"/>
              </a:spcBef>
              <a:spcAft>
                <a:spcPct val="20000"/>
              </a:spcAft>
              <a:buClr>
                <a:srgbClr val="009900"/>
              </a:buClr>
              <a:buFont typeface="Wingdings" pitchFamily="2" charset="2"/>
              <a:buChar char="§"/>
              <a:tabLst>
                <a:tab pos="358775" algn="l"/>
              </a:tabLst>
            </a:pPr>
            <a:r>
              <a:rPr lang="en-GB" sz="2000" dirty="0">
                <a:solidFill>
                  <a:srgbClr val="0033CC"/>
                </a:solidFill>
              </a:rPr>
              <a:t> </a:t>
            </a:r>
            <a:r>
              <a:rPr lang="cs-CZ" sz="2000" dirty="0" smtClean="0">
                <a:solidFill>
                  <a:srgbClr val="0033CC"/>
                </a:solidFill>
              </a:rPr>
              <a:t>Mobilizovat zdroje pro globální biodiverzitu</a:t>
            </a:r>
            <a:r>
              <a:rPr lang="en-GB" sz="2000" dirty="0" smtClean="0">
                <a:solidFill>
                  <a:srgbClr val="0033CC"/>
                </a:solidFill>
              </a:rPr>
              <a:t> </a:t>
            </a:r>
            <a:r>
              <a:rPr lang="en-GB" sz="2000" dirty="0">
                <a:solidFill>
                  <a:srgbClr val="0033CC"/>
                </a:solidFill>
              </a:rPr>
              <a:t>(CBD COP-10 follow up)</a:t>
            </a:r>
          </a:p>
          <a:p>
            <a:pPr algn="l">
              <a:spcBef>
                <a:spcPct val="20000"/>
              </a:spcBef>
              <a:spcAft>
                <a:spcPct val="20000"/>
              </a:spcAft>
              <a:buClr>
                <a:srgbClr val="009900"/>
              </a:buClr>
              <a:buFont typeface="Wingdings" pitchFamily="2" charset="2"/>
              <a:buChar char="§"/>
              <a:tabLst>
                <a:tab pos="358775" algn="l"/>
              </a:tabLst>
            </a:pPr>
            <a:r>
              <a:rPr lang="en-GB" sz="2000" dirty="0">
                <a:solidFill>
                  <a:srgbClr val="0033CC"/>
                </a:solidFill>
              </a:rPr>
              <a:t> ‘Biodiversity proof’ </a:t>
            </a:r>
            <a:r>
              <a:rPr lang="cs-CZ" sz="2000" dirty="0" smtClean="0">
                <a:solidFill>
                  <a:srgbClr val="0033CC"/>
                </a:solidFill>
              </a:rPr>
              <a:t> (kontrola neškodnosti) rozvojové spolupráce 	</a:t>
            </a:r>
            <a:r>
              <a:rPr lang="cs-CZ" sz="2000" dirty="0" err="1" smtClean="0">
                <a:solidFill>
                  <a:srgbClr val="0033CC"/>
                </a:solidFill>
              </a:rPr>
              <a:t>posklytované</a:t>
            </a:r>
            <a:r>
              <a:rPr lang="cs-CZ" sz="2000" dirty="0" smtClean="0">
                <a:solidFill>
                  <a:srgbClr val="0033CC"/>
                </a:solidFill>
              </a:rPr>
              <a:t> </a:t>
            </a:r>
            <a:r>
              <a:rPr lang="en-GB" sz="2000" dirty="0" smtClean="0">
                <a:solidFill>
                  <a:srgbClr val="0033CC"/>
                </a:solidFill>
              </a:rPr>
              <a:t>EU </a:t>
            </a:r>
            <a:endParaRPr lang="cs-CZ" sz="2000" dirty="0" smtClean="0">
              <a:solidFill>
                <a:srgbClr val="0033CC"/>
              </a:solidFill>
            </a:endParaRPr>
          </a:p>
          <a:p>
            <a:pPr algn="l">
              <a:spcBef>
                <a:spcPct val="20000"/>
              </a:spcBef>
              <a:spcAft>
                <a:spcPct val="20000"/>
              </a:spcAft>
              <a:buClr>
                <a:srgbClr val="009900"/>
              </a:buClr>
              <a:buFont typeface="Wingdings" pitchFamily="2" charset="2"/>
              <a:buChar char="§"/>
              <a:tabLst>
                <a:tab pos="358775" algn="l"/>
              </a:tabLst>
            </a:pPr>
            <a:r>
              <a:rPr lang="cs-CZ" sz="2000" dirty="0" smtClean="0">
                <a:solidFill>
                  <a:srgbClr val="0033CC"/>
                </a:solidFill>
              </a:rPr>
              <a:t> </a:t>
            </a:r>
            <a:r>
              <a:rPr lang="en-US" sz="2000" dirty="0" err="1" smtClean="0">
                <a:solidFill>
                  <a:srgbClr val="0033CC"/>
                </a:solidFill>
              </a:rPr>
              <a:t>Regul</a:t>
            </a:r>
            <a:r>
              <a:rPr lang="cs-CZ" sz="2000" dirty="0" err="1" smtClean="0">
                <a:solidFill>
                  <a:srgbClr val="0033CC"/>
                </a:solidFill>
              </a:rPr>
              <a:t>ovat</a:t>
            </a:r>
            <a:r>
              <a:rPr lang="cs-CZ" sz="2000" dirty="0" smtClean="0">
                <a:solidFill>
                  <a:srgbClr val="0033CC"/>
                </a:solidFill>
              </a:rPr>
              <a:t> přístup ke genetickým zdrojům a spravedlivé dělení </a:t>
            </a:r>
            <a:r>
              <a:rPr lang="cs-CZ" sz="2000" dirty="0" err="1" smtClean="0">
                <a:solidFill>
                  <a:srgbClr val="0033CC"/>
                </a:solidFill>
              </a:rPr>
              <a:t>ziskú</a:t>
            </a:r>
            <a:r>
              <a:rPr lang="cs-CZ" sz="2000" dirty="0" smtClean="0">
                <a:solidFill>
                  <a:srgbClr val="0033CC"/>
                </a:solidFill>
              </a:rPr>
              <a:t> z jejich užití </a:t>
            </a:r>
            <a:r>
              <a:rPr lang="en-GB" sz="2000" dirty="0" smtClean="0">
                <a:solidFill>
                  <a:srgbClr val="0033CC"/>
                </a:solidFill>
              </a:rPr>
              <a:t>(</a:t>
            </a:r>
            <a:r>
              <a:rPr lang="en-GB" sz="2000" dirty="0" err="1" smtClean="0">
                <a:solidFill>
                  <a:srgbClr val="0033CC"/>
                </a:solidFill>
              </a:rPr>
              <a:t>ratif</a:t>
            </a:r>
            <a:r>
              <a:rPr lang="cs-CZ" sz="2000" dirty="0" err="1" smtClean="0">
                <a:solidFill>
                  <a:srgbClr val="0033CC"/>
                </a:solidFill>
              </a:rPr>
              <a:t>ikovat</a:t>
            </a:r>
            <a:r>
              <a:rPr lang="en-GB" sz="2000" dirty="0" smtClean="0">
                <a:solidFill>
                  <a:srgbClr val="0033CC"/>
                </a:solidFill>
              </a:rPr>
              <a:t> </a:t>
            </a:r>
            <a:r>
              <a:rPr lang="en-GB" sz="2000" dirty="0">
                <a:solidFill>
                  <a:srgbClr val="0033CC"/>
                </a:solidFill>
              </a:rPr>
              <a:t>&amp; </a:t>
            </a:r>
            <a:r>
              <a:rPr lang="en-GB" sz="2000" dirty="0" smtClean="0">
                <a:solidFill>
                  <a:srgbClr val="0033CC"/>
                </a:solidFill>
              </a:rPr>
              <a:t>implement</a:t>
            </a:r>
            <a:r>
              <a:rPr lang="cs-CZ" sz="2000" dirty="0" err="1" smtClean="0">
                <a:solidFill>
                  <a:srgbClr val="0033CC"/>
                </a:solidFill>
              </a:rPr>
              <a:t>ovat</a:t>
            </a:r>
            <a:r>
              <a:rPr lang="en-GB" sz="2000" dirty="0" smtClean="0">
                <a:solidFill>
                  <a:srgbClr val="0033CC"/>
                </a:solidFill>
              </a:rPr>
              <a:t> </a:t>
            </a:r>
            <a:r>
              <a:rPr lang="en-GB" sz="2000" dirty="0">
                <a:solidFill>
                  <a:srgbClr val="0033CC"/>
                </a:solidFill>
              </a:rPr>
              <a:t>ABS Protocol </a:t>
            </a:r>
            <a:r>
              <a:rPr lang="cs-CZ" sz="2000" dirty="0" smtClean="0">
                <a:solidFill>
                  <a:srgbClr val="0033CC"/>
                </a:solidFill>
              </a:rPr>
              <a:t>do r.</a:t>
            </a:r>
            <a:r>
              <a:rPr lang="en-GB" sz="2000" dirty="0" smtClean="0">
                <a:solidFill>
                  <a:srgbClr val="0033CC"/>
                </a:solidFill>
              </a:rPr>
              <a:t> </a:t>
            </a:r>
            <a:r>
              <a:rPr lang="en-GB" sz="2000" dirty="0">
                <a:solidFill>
                  <a:srgbClr val="0033CC"/>
                </a:solidFill>
              </a:rPr>
              <a:t>2015)</a:t>
            </a:r>
          </a:p>
        </p:txBody>
      </p:sp>
    </p:spTree>
  </p:cSld>
  <p:clrMapOvr>
    <a:masterClrMapping/>
  </p:clrMapOvr>
  <p:transition spd="slow">
    <p:cut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endParaRPr lang="fr-FR" sz="1400"/>
          </a:p>
        </p:txBody>
      </p:sp>
      <p:sp>
        <p:nvSpPr>
          <p:cNvPr id="25603" name="Rectangle 3"/>
          <p:cNvSpPr>
            <a:spLocks noGrp="1" noChangeArrowheads="1"/>
          </p:cNvSpPr>
          <p:nvPr>
            <p:ph type="body" idx="4294967295"/>
          </p:nvPr>
        </p:nvSpPr>
        <p:spPr>
          <a:xfrm>
            <a:off x="323850" y="765175"/>
            <a:ext cx="8640763" cy="5832177"/>
          </a:xfrm>
        </p:spPr>
        <p:txBody>
          <a:bodyPr/>
          <a:lstStyle/>
          <a:p>
            <a:pPr algn="ctr" eaLnBrk="1" hangingPunct="1">
              <a:lnSpc>
                <a:spcPct val="80000"/>
              </a:lnSpc>
              <a:buClr>
                <a:srgbClr val="0033CC"/>
              </a:buClr>
              <a:buFont typeface="Wingdings" pitchFamily="2" charset="2"/>
              <a:buNone/>
              <a:defRPr/>
            </a:pPr>
            <a:endParaRPr lang="fr-FR" sz="900" u="sng" dirty="0" smtClean="0">
              <a:solidFill>
                <a:srgbClr val="008000"/>
              </a:solidFill>
            </a:endParaRPr>
          </a:p>
          <a:p>
            <a:pPr lvl="1" eaLnBrk="1" hangingPunct="1">
              <a:lnSpc>
                <a:spcPct val="80000"/>
              </a:lnSpc>
              <a:buClr>
                <a:srgbClr val="008000"/>
              </a:buClr>
              <a:buFont typeface="Wingdings" pitchFamily="2" charset="2"/>
              <a:buChar char="v"/>
              <a:defRPr/>
            </a:pPr>
            <a:r>
              <a:rPr lang="cs-CZ" sz="2400" b="1" dirty="0" smtClean="0">
                <a:solidFill>
                  <a:schemeClr val="accent6">
                    <a:lumMod val="50000"/>
                  </a:schemeClr>
                </a:solidFill>
              </a:rPr>
              <a:t>Vědomostní základna</a:t>
            </a:r>
            <a:endParaRPr lang="en-GB" sz="2400" b="1" dirty="0" smtClean="0">
              <a:solidFill>
                <a:schemeClr val="accent6">
                  <a:lumMod val="50000"/>
                </a:schemeClr>
              </a:solidFill>
            </a:endParaRPr>
          </a:p>
          <a:p>
            <a:pPr lvl="2" eaLnBrk="1" hangingPunct="1">
              <a:lnSpc>
                <a:spcPct val="80000"/>
              </a:lnSpc>
              <a:defRPr/>
            </a:pPr>
            <a:r>
              <a:rPr lang="en-GB" dirty="0" err="1" smtClean="0">
                <a:solidFill>
                  <a:schemeClr val="tx2"/>
                </a:solidFill>
              </a:rPr>
              <a:t>Integr</a:t>
            </a:r>
            <a:r>
              <a:rPr lang="cs-CZ" dirty="0" err="1" smtClean="0">
                <a:solidFill>
                  <a:schemeClr val="tx2"/>
                </a:solidFill>
              </a:rPr>
              <a:t>ovaný</a:t>
            </a:r>
            <a:r>
              <a:rPr lang="cs-CZ" dirty="0" smtClean="0">
                <a:solidFill>
                  <a:schemeClr val="tx2"/>
                </a:solidFill>
              </a:rPr>
              <a:t> rámec pro </a:t>
            </a:r>
            <a:r>
              <a:rPr lang="en-GB" dirty="0" smtClean="0">
                <a:solidFill>
                  <a:schemeClr val="tx2"/>
                </a:solidFill>
              </a:rPr>
              <a:t>monitoring reporting</a:t>
            </a:r>
          </a:p>
          <a:p>
            <a:pPr lvl="3" eaLnBrk="1" hangingPunct="1">
              <a:lnSpc>
                <a:spcPct val="80000"/>
              </a:lnSpc>
              <a:defRPr/>
            </a:pPr>
            <a:r>
              <a:rPr lang="en-GB" sz="1400" dirty="0" smtClean="0"/>
              <a:t>EU 2010 Biodiversity Baseline </a:t>
            </a:r>
          </a:p>
          <a:p>
            <a:pPr lvl="3" eaLnBrk="1" hangingPunct="1">
              <a:lnSpc>
                <a:spcPct val="80000"/>
              </a:lnSpc>
              <a:defRPr/>
            </a:pPr>
            <a:r>
              <a:rPr lang="en-GB" sz="1400" dirty="0" smtClean="0"/>
              <a:t>SEBI </a:t>
            </a:r>
            <a:r>
              <a:rPr lang="cs-CZ" sz="1400" dirty="0" smtClean="0"/>
              <a:t> </a:t>
            </a:r>
            <a:r>
              <a:rPr lang="en-GB" sz="1400" dirty="0" err="1" smtClean="0"/>
              <a:t>indi</a:t>
            </a:r>
            <a:r>
              <a:rPr lang="cs-CZ" sz="1400" dirty="0" err="1" smtClean="0"/>
              <a:t>kátory</a:t>
            </a:r>
            <a:endParaRPr lang="en-GB" sz="1400" dirty="0" smtClean="0"/>
          </a:p>
          <a:p>
            <a:pPr lvl="3" eaLnBrk="1" hangingPunct="1">
              <a:lnSpc>
                <a:spcPct val="80000"/>
              </a:lnSpc>
              <a:defRPr/>
            </a:pPr>
            <a:r>
              <a:rPr lang="en-GB" sz="1400" dirty="0" smtClean="0"/>
              <a:t>BISE – Biodiversity Information Service Europe</a:t>
            </a:r>
          </a:p>
          <a:p>
            <a:pPr lvl="3" eaLnBrk="1" hangingPunct="1">
              <a:lnSpc>
                <a:spcPct val="80000"/>
              </a:lnSpc>
              <a:defRPr/>
            </a:pPr>
            <a:r>
              <a:rPr lang="en-GB" sz="1400" dirty="0" smtClean="0"/>
              <a:t>IPBES</a:t>
            </a:r>
          </a:p>
          <a:p>
            <a:pPr lvl="2" eaLnBrk="1" hangingPunct="1">
              <a:lnSpc>
                <a:spcPct val="80000"/>
              </a:lnSpc>
              <a:defRPr/>
            </a:pPr>
            <a:r>
              <a:rPr lang="cs-CZ" dirty="0" smtClean="0">
                <a:solidFill>
                  <a:schemeClr val="tx2"/>
                </a:solidFill>
              </a:rPr>
              <a:t>Mapování a hodnocení ekosystémových služeb</a:t>
            </a:r>
            <a:endParaRPr lang="en-GB" dirty="0" smtClean="0">
              <a:solidFill>
                <a:schemeClr val="tx2"/>
              </a:solidFill>
            </a:endParaRPr>
          </a:p>
          <a:p>
            <a:pPr lvl="2" eaLnBrk="1" hangingPunct="1">
              <a:lnSpc>
                <a:spcPct val="80000"/>
              </a:lnSpc>
              <a:defRPr/>
            </a:pPr>
            <a:r>
              <a:rPr lang="cs-CZ" dirty="0" smtClean="0">
                <a:solidFill>
                  <a:schemeClr val="tx2"/>
                </a:solidFill>
              </a:rPr>
              <a:t>Zajištění chybějícího výzkumu</a:t>
            </a:r>
            <a:endParaRPr lang="en-GB" dirty="0" smtClean="0">
              <a:solidFill>
                <a:schemeClr val="tx2"/>
              </a:solidFill>
            </a:endParaRPr>
          </a:p>
          <a:p>
            <a:pPr lvl="1" eaLnBrk="1" hangingPunct="1">
              <a:lnSpc>
                <a:spcPct val="80000"/>
              </a:lnSpc>
              <a:buClr>
                <a:srgbClr val="008000"/>
              </a:buClr>
              <a:buFont typeface="Wingdings" pitchFamily="2" charset="2"/>
              <a:buChar char="v"/>
              <a:defRPr/>
            </a:pPr>
            <a:r>
              <a:rPr lang="en-GB" sz="2400" b="1" dirty="0" smtClean="0">
                <a:solidFill>
                  <a:schemeClr val="accent6">
                    <a:lumMod val="50000"/>
                  </a:schemeClr>
                </a:solidFill>
              </a:rPr>
              <a:t>Partners</a:t>
            </a:r>
            <a:r>
              <a:rPr lang="cs-CZ" sz="2400" b="1" dirty="0" smtClean="0">
                <a:solidFill>
                  <a:schemeClr val="accent6">
                    <a:lumMod val="50000"/>
                  </a:schemeClr>
                </a:solidFill>
              </a:rPr>
              <a:t>tví</a:t>
            </a:r>
            <a:endParaRPr lang="en-GB" sz="2400" b="1" dirty="0" smtClean="0">
              <a:solidFill>
                <a:schemeClr val="accent6">
                  <a:lumMod val="50000"/>
                </a:schemeClr>
              </a:solidFill>
            </a:endParaRPr>
          </a:p>
          <a:p>
            <a:pPr lvl="2" eaLnBrk="1" hangingPunct="1">
              <a:lnSpc>
                <a:spcPct val="80000"/>
              </a:lnSpc>
              <a:defRPr/>
            </a:pPr>
            <a:r>
              <a:rPr lang="cs-CZ" dirty="0" smtClean="0">
                <a:solidFill>
                  <a:schemeClr val="tx2"/>
                </a:solidFill>
              </a:rPr>
              <a:t>Zainteresování</a:t>
            </a:r>
            <a:r>
              <a:rPr lang="en-GB" dirty="0" smtClean="0">
                <a:solidFill>
                  <a:schemeClr val="tx2"/>
                </a:solidFill>
              </a:rPr>
              <a:t> stakeholder</a:t>
            </a:r>
            <a:r>
              <a:rPr lang="cs-CZ" dirty="0" smtClean="0">
                <a:solidFill>
                  <a:schemeClr val="tx2"/>
                </a:solidFill>
              </a:rPr>
              <a:t>ů</a:t>
            </a:r>
            <a:r>
              <a:rPr lang="en-GB" dirty="0" smtClean="0">
                <a:solidFill>
                  <a:schemeClr val="tx2"/>
                </a:solidFill>
              </a:rPr>
              <a:t> (Business and Biodiversity Platform, </a:t>
            </a:r>
            <a:r>
              <a:rPr lang="cs-CZ" dirty="0" smtClean="0">
                <a:solidFill>
                  <a:schemeClr val="tx2"/>
                </a:solidFill>
              </a:rPr>
              <a:t>občanská společnost</a:t>
            </a:r>
            <a:r>
              <a:rPr lang="en-GB" dirty="0" smtClean="0">
                <a:solidFill>
                  <a:schemeClr val="tx2"/>
                </a:solidFill>
              </a:rPr>
              <a:t>, </a:t>
            </a:r>
            <a:r>
              <a:rPr lang="cs-CZ" dirty="0" smtClean="0">
                <a:solidFill>
                  <a:schemeClr val="tx2"/>
                </a:solidFill>
              </a:rPr>
              <a:t>nečlenské země EU</a:t>
            </a:r>
            <a:r>
              <a:rPr lang="en-GB" dirty="0" smtClean="0">
                <a:solidFill>
                  <a:schemeClr val="tx2"/>
                </a:solidFill>
              </a:rPr>
              <a:t>)</a:t>
            </a:r>
          </a:p>
          <a:p>
            <a:pPr lvl="1" eaLnBrk="1" hangingPunct="1">
              <a:lnSpc>
                <a:spcPct val="80000"/>
              </a:lnSpc>
              <a:buClr>
                <a:srgbClr val="008000"/>
              </a:buClr>
              <a:buFont typeface="Wingdings" pitchFamily="2" charset="2"/>
              <a:buChar char="v"/>
              <a:defRPr/>
            </a:pPr>
            <a:r>
              <a:rPr lang="en-GB" sz="2400" b="1" dirty="0" err="1" smtClean="0">
                <a:solidFill>
                  <a:schemeClr val="accent6">
                    <a:lumMod val="50000"/>
                  </a:schemeClr>
                </a:solidFill>
              </a:rPr>
              <a:t>Mobili</a:t>
            </a:r>
            <a:r>
              <a:rPr lang="cs-CZ" sz="2400" b="1" dirty="0" err="1" smtClean="0">
                <a:solidFill>
                  <a:schemeClr val="accent6">
                    <a:lumMod val="50000"/>
                  </a:schemeClr>
                </a:solidFill>
              </a:rPr>
              <a:t>zace</a:t>
            </a:r>
            <a:r>
              <a:rPr lang="cs-CZ" sz="2400" b="1" dirty="0" smtClean="0">
                <a:solidFill>
                  <a:schemeClr val="accent6">
                    <a:lumMod val="50000"/>
                  </a:schemeClr>
                </a:solidFill>
              </a:rPr>
              <a:t> zdrojů pro implementaci</a:t>
            </a:r>
            <a:endParaRPr lang="en-GB" sz="2400" b="1" dirty="0" smtClean="0">
              <a:solidFill>
                <a:schemeClr val="accent6">
                  <a:lumMod val="50000"/>
                </a:schemeClr>
              </a:solidFill>
            </a:endParaRPr>
          </a:p>
          <a:p>
            <a:pPr lvl="2" eaLnBrk="1" hangingPunct="1">
              <a:lnSpc>
                <a:spcPct val="80000"/>
              </a:lnSpc>
              <a:defRPr/>
            </a:pPr>
            <a:r>
              <a:rPr lang="cs-CZ" dirty="0" smtClean="0">
                <a:solidFill>
                  <a:schemeClr val="tx2"/>
                </a:solidFill>
              </a:rPr>
              <a:t>Lepší využití a distribuce existujících financí</a:t>
            </a:r>
            <a:endParaRPr lang="en-GB" dirty="0" smtClean="0">
              <a:solidFill>
                <a:schemeClr val="tx2"/>
              </a:solidFill>
            </a:endParaRPr>
          </a:p>
          <a:p>
            <a:pPr lvl="2" eaLnBrk="1" hangingPunct="1">
              <a:lnSpc>
                <a:spcPct val="80000"/>
              </a:lnSpc>
              <a:defRPr/>
            </a:pPr>
            <a:r>
              <a:rPr lang="en-GB" dirty="0" smtClean="0">
                <a:solidFill>
                  <a:schemeClr val="tx2"/>
                </a:solidFill>
              </a:rPr>
              <a:t>Ra</a:t>
            </a:r>
            <a:r>
              <a:rPr lang="cs-CZ" dirty="0" err="1" smtClean="0">
                <a:solidFill>
                  <a:schemeClr val="tx2"/>
                </a:solidFill>
              </a:rPr>
              <a:t>cionalizace</a:t>
            </a:r>
            <a:r>
              <a:rPr lang="cs-CZ" dirty="0" smtClean="0">
                <a:solidFill>
                  <a:schemeClr val="tx2"/>
                </a:solidFill>
              </a:rPr>
              <a:t> dostupných zdrojů, co-</a:t>
            </a:r>
            <a:r>
              <a:rPr lang="cs-CZ" dirty="0" err="1" smtClean="0">
                <a:solidFill>
                  <a:schemeClr val="tx2"/>
                </a:solidFill>
              </a:rPr>
              <a:t>benefity</a:t>
            </a:r>
            <a:endParaRPr lang="en-GB" dirty="0" smtClean="0">
              <a:solidFill>
                <a:schemeClr val="tx2"/>
              </a:solidFill>
            </a:endParaRPr>
          </a:p>
          <a:p>
            <a:pPr lvl="2" eaLnBrk="1" hangingPunct="1">
              <a:lnSpc>
                <a:spcPct val="80000"/>
              </a:lnSpc>
              <a:defRPr/>
            </a:pPr>
            <a:r>
              <a:rPr lang="en-GB" dirty="0" err="1" smtClean="0">
                <a:solidFill>
                  <a:schemeClr val="tx2"/>
                </a:solidFill>
              </a:rPr>
              <a:t>Diversif</a:t>
            </a:r>
            <a:r>
              <a:rPr lang="cs-CZ" dirty="0" err="1" smtClean="0">
                <a:solidFill>
                  <a:schemeClr val="tx2"/>
                </a:solidFill>
              </a:rPr>
              <a:t>ikace</a:t>
            </a:r>
            <a:r>
              <a:rPr lang="cs-CZ" dirty="0" smtClean="0">
                <a:solidFill>
                  <a:schemeClr val="tx2"/>
                </a:solidFill>
              </a:rPr>
              <a:t> a navýšení zdrojů financování</a:t>
            </a:r>
            <a:endParaRPr lang="en-GB" dirty="0" smtClean="0">
              <a:solidFill>
                <a:schemeClr val="tx2"/>
              </a:solidFill>
            </a:endParaRPr>
          </a:p>
          <a:p>
            <a:pPr lvl="1" eaLnBrk="1" hangingPunct="1">
              <a:lnSpc>
                <a:spcPct val="80000"/>
              </a:lnSpc>
              <a:buClr>
                <a:srgbClr val="008000"/>
              </a:buClr>
              <a:buFont typeface="Wingdings" pitchFamily="2" charset="2"/>
              <a:buChar char="v"/>
              <a:defRPr/>
            </a:pPr>
            <a:r>
              <a:rPr lang="cs-CZ" sz="2400" b="1" dirty="0" smtClean="0">
                <a:solidFill>
                  <a:schemeClr val="accent6">
                    <a:lumMod val="50000"/>
                  </a:schemeClr>
                </a:solidFill>
              </a:rPr>
              <a:t>Společný implementační rámec</a:t>
            </a:r>
            <a:endParaRPr lang="en-GB" sz="2400" b="1" dirty="0" smtClean="0">
              <a:solidFill>
                <a:schemeClr val="accent6">
                  <a:lumMod val="50000"/>
                </a:schemeClr>
              </a:solidFill>
            </a:endParaRPr>
          </a:p>
          <a:p>
            <a:pPr lvl="2" eaLnBrk="1" hangingPunct="1">
              <a:lnSpc>
                <a:spcPct val="80000"/>
              </a:lnSpc>
              <a:defRPr/>
            </a:pPr>
            <a:r>
              <a:rPr lang="cs-CZ" dirty="0" smtClean="0">
                <a:solidFill>
                  <a:schemeClr val="tx2"/>
                </a:solidFill>
              </a:rPr>
              <a:t>zahrnující</a:t>
            </a:r>
            <a:r>
              <a:rPr lang="en-GB" dirty="0" smtClean="0">
                <a:solidFill>
                  <a:schemeClr val="tx2"/>
                </a:solidFill>
              </a:rPr>
              <a:t> </a:t>
            </a:r>
            <a:r>
              <a:rPr lang="cs-CZ" dirty="0" smtClean="0">
                <a:solidFill>
                  <a:schemeClr val="tx2"/>
                </a:solidFill>
              </a:rPr>
              <a:t>Komisi, členské státy a ostatní partnery</a:t>
            </a:r>
            <a:endParaRPr lang="en-GB" dirty="0" smtClean="0">
              <a:solidFill>
                <a:schemeClr val="tx2"/>
              </a:solidFill>
            </a:endParaRPr>
          </a:p>
        </p:txBody>
      </p:sp>
      <p:sp>
        <p:nvSpPr>
          <p:cNvPr id="25604" name="Rectangle 5"/>
          <p:cNvSpPr>
            <a:spLocks noChangeArrowheads="1"/>
          </p:cNvSpPr>
          <p:nvPr/>
        </p:nvSpPr>
        <p:spPr bwMode="auto">
          <a:xfrm>
            <a:off x="611560" y="188913"/>
            <a:ext cx="7776864" cy="647700"/>
          </a:xfrm>
          <a:prstGeom prst="rect">
            <a:avLst/>
          </a:prstGeom>
          <a:noFill/>
          <a:ln w="9525">
            <a:noFill/>
            <a:miter lim="800000"/>
            <a:headEnd/>
            <a:tailEnd/>
          </a:ln>
        </p:spPr>
        <p:txBody>
          <a:bodyPr anchor="ctr"/>
          <a:lstStyle/>
          <a:p>
            <a:pPr>
              <a:defRPr/>
            </a:pPr>
            <a:r>
              <a:rPr lang="cs-CZ" sz="3200" b="1" dirty="0" smtClean="0"/>
              <a:t>Průřezové priority strategie</a:t>
            </a:r>
            <a:endParaRPr lang="en-GB" sz="3200" b="1" dirty="0"/>
          </a:p>
        </p:txBody>
      </p:sp>
    </p:spTree>
  </p:cSld>
  <p:clrMapOvr>
    <a:masterClrMapping/>
  </p:clrMapOvr>
  <p:transition spd="slow">
    <p:cut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39800"/>
          </a:xfrm>
        </p:spPr>
        <p:txBody>
          <a:bodyPr rtlCol="0">
            <a:normAutofit fontScale="90000"/>
          </a:bodyPr>
          <a:lstStyle/>
          <a:p>
            <a:pPr algn="l" fontAlgn="auto">
              <a:spcAft>
                <a:spcPts val="0"/>
              </a:spcAft>
              <a:defRPr/>
            </a:pPr>
            <a:r>
              <a:rPr lang="cs-CZ" dirty="0" smtClean="0"/>
              <a:t>Environmentální politika – základy (5)</a:t>
            </a:r>
          </a:p>
        </p:txBody>
      </p:sp>
      <p:sp>
        <p:nvSpPr>
          <p:cNvPr id="3" name="Zástupný symbol pro obsah 2"/>
          <p:cNvSpPr>
            <a:spLocks noGrp="1"/>
          </p:cNvSpPr>
          <p:nvPr>
            <p:ph idx="1"/>
          </p:nvPr>
        </p:nvSpPr>
        <p:spPr>
          <a:xfrm>
            <a:off x="457200" y="1071563"/>
            <a:ext cx="8229600" cy="1357312"/>
          </a:xfrm>
        </p:spPr>
        <p:txBody>
          <a:bodyPr rtlCol="0">
            <a:normAutofit lnSpcReduction="10000"/>
          </a:bodyPr>
          <a:lstStyle/>
          <a:p>
            <a:pPr fontAlgn="auto">
              <a:spcAft>
                <a:spcPts val="0"/>
              </a:spcAft>
              <a:buFont typeface="Arial" pitchFamily="34" charset="0"/>
              <a:buNone/>
              <a:defRPr/>
            </a:pPr>
            <a:r>
              <a:rPr lang="cs-CZ" sz="4000" i="1" dirty="0" smtClean="0"/>
              <a:t>Jak se to dělá?</a:t>
            </a:r>
          </a:p>
          <a:p>
            <a:pPr fontAlgn="auto">
              <a:spcAft>
                <a:spcPts val="0"/>
              </a:spcAft>
              <a:buFont typeface="Arial" pitchFamily="34" charset="0"/>
              <a:buNone/>
              <a:defRPr/>
            </a:pPr>
            <a:r>
              <a:rPr lang="cs-CZ" sz="3600" b="1" dirty="0" smtClean="0"/>
              <a:t>Základem je tzv. regulační cyklus:</a:t>
            </a:r>
          </a:p>
        </p:txBody>
      </p:sp>
      <p:sp>
        <p:nvSpPr>
          <p:cNvPr id="5" name="TextovéPole 4"/>
          <p:cNvSpPr txBox="1"/>
          <p:nvPr/>
        </p:nvSpPr>
        <p:spPr>
          <a:xfrm>
            <a:off x="1928813" y="3643313"/>
            <a:ext cx="1071562" cy="646112"/>
          </a:xfrm>
          <a:prstGeom prst="rect">
            <a:avLst/>
          </a:prstGeom>
          <a:solidFill>
            <a:schemeClr val="accent6">
              <a:lumMod val="40000"/>
              <a:lumOff val="60000"/>
            </a:schemeClr>
          </a:solidFill>
          <a:ln>
            <a:solidFill>
              <a:schemeClr val="tx1"/>
            </a:solidFill>
          </a:ln>
        </p:spPr>
        <p:txBody>
          <a:bodyPr>
            <a:spAutoFit/>
          </a:bodyPr>
          <a:lstStyle/>
          <a:p>
            <a:pPr fontAlgn="auto">
              <a:spcBef>
                <a:spcPts val="0"/>
              </a:spcBef>
              <a:spcAft>
                <a:spcPts val="0"/>
              </a:spcAft>
              <a:defRPr/>
            </a:pPr>
            <a:r>
              <a:rPr lang="cs-CZ" dirty="0">
                <a:latin typeface="+mn-lt"/>
                <a:cs typeface="+mn-cs"/>
              </a:rPr>
              <a:t>CÍLE POLITIKY</a:t>
            </a:r>
          </a:p>
        </p:txBody>
      </p:sp>
      <p:sp>
        <p:nvSpPr>
          <p:cNvPr id="8197" name="TextovéPole 5"/>
          <p:cNvSpPr txBox="1">
            <a:spLocks noChangeArrowheads="1"/>
          </p:cNvSpPr>
          <p:nvPr/>
        </p:nvSpPr>
        <p:spPr bwMode="auto">
          <a:xfrm>
            <a:off x="3429000" y="2786063"/>
            <a:ext cx="1647825" cy="650875"/>
          </a:xfrm>
          <a:prstGeom prst="rect">
            <a:avLst/>
          </a:prstGeom>
          <a:solidFill>
            <a:srgbClr val="FFFF00"/>
          </a:solidFill>
          <a:ln w="9525">
            <a:solidFill>
              <a:schemeClr val="tx1"/>
            </a:solidFill>
            <a:miter lim="800000"/>
            <a:headEnd/>
            <a:tailEnd/>
          </a:ln>
        </p:spPr>
        <p:txBody>
          <a:bodyPr>
            <a:spAutoFit/>
          </a:bodyPr>
          <a:lstStyle/>
          <a:p>
            <a:r>
              <a:rPr lang="cs-CZ">
                <a:latin typeface="Calibri" pitchFamily="34" charset="0"/>
              </a:rPr>
              <a:t>NÁSTROJE (LEGISLATIVA)</a:t>
            </a:r>
          </a:p>
        </p:txBody>
      </p:sp>
      <p:sp>
        <p:nvSpPr>
          <p:cNvPr id="8198" name="TextovéPole 6"/>
          <p:cNvSpPr txBox="1">
            <a:spLocks noChangeArrowheads="1"/>
          </p:cNvSpPr>
          <p:nvPr/>
        </p:nvSpPr>
        <p:spPr bwMode="auto">
          <a:xfrm>
            <a:off x="5500688" y="3929063"/>
            <a:ext cx="1857375" cy="369887"/>
          </a:xfrm>
          <a:prstGeom prst="rect">
            <a:avLst/>
          </a:prstGeom>
          <a:solidFill>
            <a:srgbClr val="FFFF00"/>
          </a:solidFill>
          <a:ln w="9525">
            <a:solidFill>
              <a:schemeClr val="tx1"/>
            </a:solidFill>
            <a:miter lim="800000"/>
            <a:headEnd/>
            <a:tailEnd/>
          </a:ln>
        </p:spPr>
        <p:txBody>
          <a:bodyPr>
            <a:spAutoFit/>
          </a:bodyPr>
          <a:lstStyle/>
          <a:p>
            <a:r>
              <a:rPr lang="cs-CZ">
                <a:latin typeface="Calibri" pitchFamily="34" charset="0"/>
              </a:rPr>
              <a:t>IMPLEMENTACE</a:t>
            </a:r>
          </a:p>
        </p:txBody>
      </p:sp>
      <p:sp>
        <p:nvSpPr>
          <p:cNvPr id="8" name="TextovéPole 7"/>
          <p:cNvSpPr txBox="1">
            <a:spLocks noChangeArrowheads="1"/>
          </p:cNvSpPr>
          <p:nvPr/>
        </p:nvSpPr>
        <p:spPr bwMode="auto">
          <a:xfrm>
            <a:off x="5246688" y="5357813"/>
            <a:ext cx="1357312" cy="646112"/>
          </a:xfrm>
          <a:prstGeom prst="rect">
            <a:avLst/>
          </a:prstGeom>
          <a:solidFill>
            <a:srgbClr val="FFFF00"/>
          </a:solidFill>
          <a:ln w="9525">
            <a:solidFill>
              <a:schemeClr val="tx1"/>
            </a:solidFill>
            <a:miter lim="800000"/>
            <a:headEnd/>
            <a:tailEnd/>
          </a:ln>
        </p:spPr>
        <p:txBody>
          <a:bodyPr>
            <a:spAutoFit/>
          </a:bodyPr>
          <a:lstStyle/>
          <a:p>
            <a:r>
              <a:rPr lang="cs-CZ">
                <a:latin typeface="Calibri" pitchFamily="34" charset="0"/>
              </a:rPr>
              <a:t>KONTROLA , VYMÁHÁNÍ</a:t>
            </a:r>
          </a:p>
        </p:txBody>
      </p:sp>
      <p:sp>
        <p:nvSpPr>
          <p:cNvPr id="9" name="TextovéPole 8"/>
          <p:cNvSpPr txBox="1">
            <a:spLocks noChangeArrowheads="1"/>
          </p:cNvSpPr>
          <p:nvPr/>
        </p:nvSpPr>
        <p:spPr bwMode="auto">
          <a:xfrm>
            <a:off x="2571750" y="5357813"/>
            <a:ext cx="1714500" cy="646112"/>
          </a:xfrm>
          <a:prstGeom prst="rect">
            <a:avLst/>
          </a:prstGeom>
          <a:solidFill>
            <a:srgbClr val="FFFF00"/>
          </a:solidFill>
          <a:ln w="9525">
            <a:solidFill>
              <a:schemeClr val="tx1"/>
            </a:solidFill>
            <a:miter lim="800000"/>
            <a:headEnd/>
            <a:tailEnd/>
          </a:ln>
        </p:spPr>
        <p:txBody>
          <a:bodyPr>
            <a:spAutoFit/>
          </a:bodyPr>
          <a:lstStyle/>
          <a:p>
            <a:r>
              <a:rPr lang="cs-CZ">
                <a:latin typeface="Calibri" pitchFamily="34" charset="0"/>
              </a:rPr>
              <a:t>VYHODNOCENÍ, REPORTING</a:t>
            </a:r>
          </a:p>
        </p:txBody>
      </p:sp>
      <p:sp>
        <p:nvSpPr>
          <p:cNvPr id="10" name="TextovéPole 9"/>
          <p:cNvSpPr txBox="1">
            <a:spLocks noChangeArrowheads="1"/>
          </p:cNvSpPr>
          <p:nvPr/>
        </p:nvSpPr>
        <p:spPr bwMode="auto">
          <a:xfrm>
            <a:off x="3429000" y="4214813"/>
            <a:ext cx="1476375" cy="646112"/>
          </a:xfrm>
          <a:prstGeom prst="rect">
            <a:avLst/>
          </a:prstGeom>
          <a:solidFill>
            <a:srgbClr val="FFC000"/>
          </a:solidFill>
          <a:ln w="9525">
            <a:solidFill>
              <a:schemeClr val="tx1"/>
            </a:solidFill>
            <a:miter lim="800000"/>
            <a:headEnd/>
            <a:tailEnd/>
          </a:ln>
        </p:spPr>
        <p:txBody>
          <a:bodyPr wrap="none">
            <a:spAutoFit/>
          </a:bodyPr>
          <a:lstStyle/>
          <a:p>
            <a:r>
              <a:rPr lang="cs-CZ">
                <a:latin typeface="Calibri" pitchFamily="34" charset="0"/>
              </a:rPr>
              <a:t>SBĚR DAT, </a:t>
            </a:r>
          </a:p>
          <a:p>
            <a:r>
              <a:rPr lang="cs-CZ">
                <a:latin typeface="Calibri" pitchFamily="34" charset="0"/>
              </a:rPr>
              <a:t>MONITORING</a:t>
            </a:r>
          </a:p>
        </p:txBody>
      </p:sp>
      <p:sp>
        <p:nvSpPr>
          <p:cNvPr id="11" name="Šipka doprava 10"/>
          <p:cNvSpPr/>
          <p:nvPr/>
        </p:nvSpPr>
        <p:spPr>
          <a:xfrm>
            <a:off x="285750" y="3714750"/>
            <a:ext cx="1500188" cy="571500"/>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a:t>VSTUPY</a:t>
            </a:r>
          </a:p>
        </p:txBody>
      </p:sp>
      <p:sp>
        <p:nvSpPr>
          <p:cNvPr id="12" name="Šipka doprava 11"/>
          <p:cNvSpPr/>
          <p:nvPr/>
        </p:nvSpPr>
        <p:spPr>
          <a:xfrm rot="19444326">
            <a:off x="2563813" y="2997200"/>
            <a:ext cx="830262"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3" name="Šipka doprava 12"/>
          <p:cNvSpPr/>
          <p:nvPr/>
        </p:nvSpPr>
        <p:spPr>
          <a:xfrm rot="2261563">
            <a:off x="4945063" y="3171825"/>
            <a:ext cx="1190625" cy="4746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5" name="Šipka doprava 14"/>
          <p:cNvSpPr/>
          <p:nvPr/>
        </p:nvSpPr>
        <p:spPr>
          <a:xfrm rot="10800000">
            <a:off x="4357688" y="5500688"/>
            <a:ext cx="785812" cy="500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7" name="Šipka doprava 16"/>
          <p:cNvSpPr/>
          <p:nvPr/>
        </p:nvSpPr>
        <p:spPr>
          <a:xfrm>
            <a:off x="7429500" y="3817938"/>
            <a:ext cx="1428750" cy="64293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a:t>VÝSTUPY</a:t>
            </a:r>
          </a:p>
        </p:txBody>
      </p:sp>
      <p:cxnSp>
        <p:nvCxnSpPr>
          <p:cNvPr id="31" name="Pravoúhlá spojovací čára 30"/>
          <p:cNvCxnSpPr/>
          <p:nvPr/>
        </p:nvCxnSpPr>
        <p:spPr>
          <a:xfrm rot="10800000" flipV="1">
            <a:off x="4929188" y="4143375"/>
            <a:ext cx="571500" cy="285750"/>
          </a:xfrm>
          <a:prstGeom prst="bentConnector3">
            <a:avLst>
              <a:gd name="adj1" fmla="val 33729"/>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8" name="Pravoúhlá spojovací čára 37"/>
          <p:cNvCxnSpPr/>
          <p:nvPr/>
        </p:nvCxnSpPr>
        <p:spPr>
          <a:xfrm rot="10800000" flipV="1">
            <a:off x="4929188" y="4357688"/>
            <a:ext cx="2928937" cy="357187"/>
          </a:xfrm>
          <a:prstGeom prst="bentConnector3">
            <a:avLst>
              <a:gd name="adj1" fmla="val -268"/>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4" name="Šipka doprava 13"/>
          <p:cNvSpPr/>
          <p:nvPr/>
        </p:nvSpPr>
        <p:spPr>
          <a:xfrm rot="6942522">
            <a:off x="5555456" y="4618832"/>
            <a:ext cx="1017587" cy="44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cxnSp>
        <p:nvCxnSpPr>
          <p:cNvPr id="48" name="Pravoúhlá spojovací čára 47"/>
          <p:cNvCxnSpPr/>
          <p:nvPr/>
        </p:nvCxnSpPr>
        <p:spPr>
          <a:xfrm>
            <a:off x="785813" y="4214813"/>
            <a:ext cx="2643187" cy="500062"/>
          </a:xfrm>
          <a:prstGeom prst="bentConnector3">
            <a:avLst>
              <a:gd name="adj1" fmla="val -426"/>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6" name="Šipka doprava 15"/>
          <p:cNvSpPr/>
          <p:nvPr/>
        </p:nvSpPr>
        <p:spPr>
          <a:xfrm rot="14131850">
            <a:off x="2326482" y="4528344"/>
            <a:ext cx="1062037"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cxnSp>
        <p:nvCxnSpPr>
          <p:cNvPr id="56" name="Pravoúhlá spojovací čára 55"/>
          <p:cNvCxnSpPr/>
          <p:nvPr/>
        </p:nvCxnSpPr>
        <p:spPr>
          <a:xfrm rot="10800000">
            <a:off x="4429125" y="4857750"/>
            <a:ext cx="809625" cy="571500"/>
          </a:xfrm>
          <a:prstGeom prst="bentConnector3">
            <a:avLst>
              <a:gd name="adj1" fmla="val 9978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1" name="Šipka dolů 60"/>
          <p:cNvSpPr/>
          <p:nvPr/>
        </p:nvSpPr>
        <p:spPr>
          <a:xfrm>
            <a:off x="3643313" y="4929188"/>
            <a:ext cx="357187" cy="42862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2" name="Šipka dolů 61"/>
          <p:cNvSpPr/>
          <p:nvPr/>
        </p:nvSpPr>
        <p:spPr>
          <a:xfrm rot="12357405">
            <a:off x="6434138" y="4319588"/>
            <a:ext cx="217487" cy="9683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3" name="Šipka dolů 62"/>
          <p:cNvSpPr/>
          <p:nvPr/>
        </p:nvSpPr>
        <p:spPr>
          <a:xfrm rot="7763345">
            <a:off x="3115470" y="3815556"/>
            <a:ext cx="277812" cy="42862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4" name="Šipka dolů 63"/>
          <p:cNvSpPr/>
          <p:nvPr/>
        </p:nvSpPr>
        <p:spPr>
          <a:xfrm rot="18615006">
            <a:off x="4883150" y="4860926"/>
            <a:ext cx="269875" cy="56515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5" name="Elipsa 64"/>
          <p:cNvSpPr/>
          <p:nvPr/>
        </p:nvSpPr>
        <p:spPr>
          <a:xfrm rot="20395462">
            <a:off x="120650" y="2809875"/>
            <a:ext cx="5394325" cy="16573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6" name="Elipsa 65"/>
          <p:cNvSpPr/>
          <p:nvPr/>
        </p:nvSpPr>
        <p:spPr>
          <a:xfrm rot="20289503">
            <a:off x="1679575" y="3841750"/>
            <a:ext cx="6015038" cy="1744663"/>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7" name="Elipsa 66"/>
          <p:cNvSpPr/>
          <p:nvPr/>
        </p:nvSpPr>
        <p:spPr>
          <a:xfrm rot="20059038">
            <a:off x="4760913" y="5176838"/>
            <a:ext cx="2408237" cy="12192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8" name="TextovéPole 67"/>
          <p:cNvSpPr txBox="1">
            <a:spLocks noChangeArrowheads="1"/>
          </p:cNvSpPr>
          <p:nvPr/>
        </p:nvSpPr>
        <p:spPr bwMode="auto">
          <a:xfrm>
            <a:off x="214313" y="4857750"/>
            <a:ext cx="1428750" cy="369888"/>
          </a:xfrm>
          <a:prstGeom prst="rect">
            <a:avLst/>
          </a:prstGeom>
          <a:noFill/>
          <a:ln w="9525">
            <a:noFill/>
            <a:miter lim="800000"/>
            <a:headEnd/>
            <a:tailEnd/>
          </a:ln>
        </p:spPr>
        <p:txBody>
          <a:bodyPr wrap="none">
            <a:spAutoFit/>
          </a:bodyPr>
          <a:lstStyle/>
          <a:p>
            <a:r>
              <a:rPr lang="cs-CZ" b="1">
                <a:solidFill>
                  <a:srgbClr val="FF0000"/>
                </a:solidFill>
                <a:latin typeface="Calibri" pitchFamily="34" charset="0"/>
              </a:rPr>
              <a:t>politická část</a:t>
            </a:r>
          </a:p>
        </p:txBody>
      </p:sp>
      <p:sp>
        <p:nvSpPr>
          <p:cNvPr id="69" name="TextovéPole 68"/>
          <p:cNvSpPr txBox="1">
            <a:spLocks noChangeArrowheads="1"/>
          </p:cNvSpPr>
          <p:nvPr/>
        </p:nvSpPr>
        <p:spPr bwMode="auto">
          <a:xfrm>
            <a:off x="1071563" y="6143625"/>
            <a:ext cx="3305175" cy="369888"/>
          </a:xfrm>
          <a:prstGeom prst="rect">
            <a:avLst/>
          </a:prstGeom>
          <a:noFill/>
          <a:ln w="9525">
            <a:noFill/>
            <a:miter lim="800000"/>
            <a:headEnd/>
            <a:tailEnd/>
          </a:ln>
        </p:spPr>
        <p:txBody>
          <a:bodyPr wrap="none">
            <a:spAutoFit/>
          </a:bodyPr>
          <a:lstStyle/>
          <a:p>
            <a:r>
              <a:rPr lang="cs-CZ" b="1">
                <a:latin typeface="Calibri" pitchFamily="34" charset="0"/>
              </a:rPr>
              <a:t>úřednická (administrativní) část</a:t>
            </a:r>
          </a:p>
        </p:txBody>
      </p:sp>
      <p:sp>
        <p:nvSpPr>
          <p:cNvPr id="70" name="TextovéPole 69"/>
          <p:cNvSpPr txBox="1">
            <a:spLocks noChangeArrowheads="1"/>
          </p:cNvSpPr>
          <p:nvPr/>
        </p:nvSpPr>
        <p:spPr bwMode="auto">
          <a:xfrm>
            <a:off x="6143625" y="6286500"/>
            <a:ext cx="1928813" cy="369888"/>
          </a:xfrm>
          <a:prstGeom prst="rect">
            <a:avLst/>
          </a:prstGeom>
          <a:noFill/>
          <a:ln w="9525">
            <a:noFill/>
            <a:miter lim="800000"/>
            <a:headEnd/>
            <a:tailEnd/>
          </a:ln>
        </p:spPr>
        <p:txBody>
          <a:bodyPr>
            <a:spAutoFit/>
          </a:bodyPr>
          <a:lstStyle/>
          <a:p>
            <a:r>
              <a:rPr lang="cs-CZ" b="1">
                <a:solidFill>
                  <a:srgbClr val="00B050"/>
                </a:solidFill>
                <a:latin typeface="Calibri" pitchFamily="34" charset="0"/>
              </a:rPr>
              <a:t>represivní část</a:t>
            </a:r>
          </a:p>
        </p:txBody>
      </p:sp>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2"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2" nodeType="withEffect">
                                  <p:stCondLst>
                                    <p:cond delay="0"/>
                                  </p:stCondLst>
                                  <p:childTnLst>
                                    <p:set>
                                      <p:cBhvr>
                                        <p:cTn id="50" dur="1" fill="hold">
                                          <p:stCondLst>
                                            <p:cond delay="0"/>
                                          </p:stCondLst>
                                        </p:cTn>
                                        <p:tgtEl>
                                          <p:spTgt spid="8"/>
                                        </p:tgtEl>
                                        <p:attrNameLst>
                                          <p:attrName>style.visibility</p:attrName>
                                        </p:attrNameLst>
                                      </p:cBhvr>
                                      <p:to>
                                        <p:strVal val="visible"/>
                                      </p:to>
                                    </p:set>
                                  </p:childTnLst>
                                </p:cTn>
                              </p:par>
                              <p:par>
                                <p:cTn id="51" presetID="1" presetClass="entr" presetSubtype="0" fill="hold" grpId="2"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grpId="2" nodeType="withEffect">
                                  <p:stCondLst>
                                    <p:cond delay="0"/>
                                  </p:stCondLst>
                                  <p:childTnLst>
                                    <p:set>
                                      <p:cBhvr>
                                        <p:cTn id="54" dur="1" fill="hold">
                                          <p:stCondLst>
                                            <p:cond delay="0"/>
                                          </p:stCondLst>
                                        </p:cTn>
                                        <p:tgtEl>
                                          <p:spTgt spid="9"/>
                                        </p:tgtEl>
                                        <p:attrNameLst>
                                          <p:attrName>style.visibility</p:attrName>
                                        </p:attrNameLst>
                                      </p:cBhvr>
                                      <p:to>
                                        <p:strVal val="visible"/>
                                      </p:to>
                                    </p:set>
                                  </p:childTnLst>
                                </p:cTn>
                              </p:par>
                              <p:par>
                                <p:cTn id="55" presetID="1" presetClass="entr" presetSubtype="0" fill="hold" grpId="2"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64"/>
                                        </p:tgtEl>
                                        <p:attrNameLst>
                                          <p:attrName>style.visibility</p:attrName>
                                        </p:attrNameLst>
                                      </p:cBhvr>
                                      <p:to>
                                        <p:strVal val="visible"/>
                                      </p:to>
                                    </p:set>
                                  </p:childTnLst>
                                </p:cTn>
                              </p:par>
                              <p:par>
                                <p:cTn id="67" presetID="1" presetClass="entr" presetSubtype="0" fill="hold" grpId="1" nodeType="with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par>
                                <p:cTn id="71" presetID="1" presetClass="entr" presetSubtype="0" fill="hold" grpId="1" nodeType="with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3" nodeType="clickEffect">
                                  <p:stCondLst>
                                    <p:cond delay="0"/>
                                  </p:stCondLst>
                                  <p:childTnLst>
                                    <p:set>
                                      <p:cBhvr>
                                        <p:cTn id="82" dur="1" fill="hold">
                                          <p:stCondLst>
                                            <p:cond delay="0"/>
                                          </p:stCondLst>
                                        </p:cTn>
                                        <p:tgtEl>
                                          <p:spTgt spid="14"/>
                                        </p:tgtEl>
                                        <p:attrNameLst>
                                          <p:attrName>style.visibility</p:attrName>
                                        </p:attrNameLst>
                                      </p:cBhvr>
                                      <p:to>
                                        <p:strVal val="visible"/>
                                      </p:to>
                                    </p:set>
                                  </p:childTnLst>
                                </p:cTn>
                              </p:par>
                              <p:par>
                                <p:cTn id="83" presetID="1" presetClass="entr" presetSubtype="0" fill="hold" grpId="3" nodeType="withEffect">
                                  <p:stCondLst>
                                    <p:cond delay="0"/>
                                  </p:stCondLst>
                                  <p:childTnLst>
                                    <p:set>
                                      <p:cBhvr>
                                        <p:cTn id="84" dur="1" fill="hold">
                                          <p:stCondLst>
                                            <p:cond delay="0"/>
                                          </p:stCondLst>
                                        </p:cTn>
                                        <p:tgtEl>
                                          <p:spTgt spid="8"/>
                                        </p:tgtEl>
                                        <p:attrNameLst>
                                          <p:attrName>style.visibility</p:attrName>
                                        </p:attrNameLst>
                                      </p:cBhvr>
                                      <p:to>
                                        <p:strVal val="visible"/>
                                      </p:to>
                                    </p:set>
                                  </p:childTnLst>
                                </p:cTn>
                              </p:par>
                              <p:par>
                                <p:cTn id="85" presetID="1" presetClass="entr" presetSubtype="0" fill="hold" grpId="3" nodeType="withEffect">
                                  <p:stCondLst>
                                    <p:cond delay="0"/>
                                  </p:stCondLst>
                                  <p:childTnLst>
                                    <p:set>
                                      <p:cBhvr>
                                        <p:cTn id="86" dur="1" fill="hold">
                                          <p:stCondLst>
                                            <p:cond delay="0"/>
                                          </p:stCondLst>
                                        </p:cTn>
                                        <p:tgtEl>
                                          <p:spTgt spid="15"/>
                                        </p:tgtEl>
                                        <p:attrNameLst>
                                          <p:attrName>style.visibility</p:attrName>
                                        </p:attrNameLst>
                                      </p:cBhvr>
                                      <p:to>
                                        <p:strVal val="visible"/>
                                      </p:to>
                                    </p:set>
                                  </p:childTnLst>
                                </p:cTn>
                              </p:par>
                              <p:par>
                                <p:cTn id="87" presetID="1" presetClass="entr" presetSubtype="0" fill="hold" grpId="3" nodeType="withEffect">
                                  <p:stCondLst>
                                    <p:cond delay="0"/>
                                  </p:stCondLst>
                                  <p:childTnLst>
                                    <p:set>
                                      <p:cBhvr>
                                        <p:cTn id="88" dur="1" fill="hold">
                                          <p:stCondLst>
                                            <p:cond delay="0"/>
                                          </p:stCondLst>
                                        </p:cTn>
                                        <p:tgtEl>
                                          <p:spTgt spid="9"/>
                                        </p:tgtEl>
                                        <p:attrNameLst>
                                          <p:attrName>style.visibility</p:attrName>
                                        </p:attrNameLst>
                                      </p:cBhvr>
                                      <p:to>
                                        <p:strVal val="visible"/>
                                      </p:to>
                                    </p:set>
                                  </p:childTnLst>
                                </p:cTn>
                              </p:par>
                              <p:par>
                                <p:cTn id="89" presetID="1" presetClass="entr" presetSubtype="0" fill="hold" grpId="3" nodeType="withEffect">
                                  <p:stCondLst>
                                    <p:cond delay="0"/>
                                  </p:stCondLst>
                                  <p:childTnLst>
                                    <p:set>
                                      <p:cBhvr>
                                        <p:cTn id="90" dur="1" fill="hold">
                                          <p:stCondLst>
                                            <p:cond delay="0"/>
                                          </p:stCondLst>
                                        </p:cTn>
                                        <p:tgtEl>
                                          <p:spTgt spid="16"/>
                                        </p:tgtEl>
                                        <p:attrNameLst>
                                          <p:attrName>style.visibility</p:attrName>
                                        </p:attrNameLst>
                                      </p:cBhvr>
                                      <p:to>
                                        <p:strVal val="visible"/>
                                      </p:to>
                                    </p:set>
                                  </p:childTnLst>
                                </p:cTn>
                              </p:par>
                              <p:par>
                                <p:cTn id="91" presetID="1" presetClass="entr" presetSubtype="0" fill="hold" grpId="2" nodeType="withEffect">
                                  <p:stCondLst>
                                    <p:cond delay="0"/>
                                  </p:stCondLst>
                                  <p:childTnLst>
                                    <p:set>
                                      <p:cBhvr>
                                        <p:cTn id="92" dur="1" fill="hold">
                                          <p:stCondLst>
                                            <p:cond delay="0"/>
                                          </p:stCondLst>
                                        </p:cTn>
                                        <p:tgtEl>
                                          <p:spTgt spid="6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8"/>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31"/>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childTnLst>
                                </p:cTn>
                              </p:par>
                              <p:par>
                                <p:cTn id="99" presetID="1" presetClass="entr" presetSubtype="0" fill="hold" grpId="2" nodeType="withEffect">
                                  <p:stCondLst>
                                    <p:cond delay="0"/>
                                  </p:stCondLst>
                                  <p:childTnLst>
                                    <p:set>
                                      <p:cBhvr>
                                        <p:cTn id="100" dur="1" fill="hold">
                                          <p:stCondLst>
                                            <p:cond delay="0"/>
                                          </p:stCondLst>
                                        </p:cTn>
                                        <p:tgtEl>
                                          <p:spTgt spid="64"/>
                                        </p:tgtEl>
                                        <p:attrNameLst>
                                          <p:attrName>style.visibility</p:attrName>
                                        </p:attrNameLst>
                                      </p:cBhvr>
                                      <p:to>
                                        <p:strVal val="visible"/>
                                      </p:to>
                                    </p:set>
                                  </p:childTnLst>
                                </p:cTn>
                              </p:par>
                              <p:par>
                                <p:cTn id="101" presetID="1" presetClass="entr" presetSubtype="0" fill="hold" grpId="2" nodeType="withEffect">
                                  <p:stCondLst>
                                    <p:cond delay="0"/>
                                  </p:stCondLst>
                                  <p:childTnLst>
                                    <p:set>
                                      <p:cBhvr>
                                        <p:cTn id="102" dur="1" fill="hold">
                                          <p:stCondLst>
                                            <p:cond delay="0"/>
                                          </p:stCondLst>
                                        </p:cTn>
                                        <p:tgtEl>
                                          <p:spTgt spid="61"/>
                                        </p:tgtEl>
                                        <p:attrNameLst>
                                          <p:attrName>style.visibility</p:attrName>
                                        </p:attrNameLst>
                                      </p:cBhvr>
                                      <p:to>
                                        <p:strVal val="visible"/>
                                      </p:to>
                                    </p:set>
                                  </p:childTnLst>
                                </p:cTn>
                              </p:par>
                              <p:par>
                                <p:cTn id="103" presetID="1" presetClass="entr" presetSubtype="0" fill="hold" grpId="2" nodeType="withEffect">
                                  <p:stCondLst>
                                    <p:cond delay="0"/>
                                  </p:stCondLst>
                                  <p:childTnLst>
                                    <p:set>
                                      <p:cBhvr>
                                        <p:cTn id="104" dur="1" fill="hold">
                                          <p:stCondLst>
                                            <p:cond delay="0"/>
                                          </p:stCondLst>
                                        </p:cTn>
                                        <p:tgtEl>
                                          <p:spTgt spid="10"/>
                                        </p:tgtEl>
                                        <p:attrNameLst>
                                          <p:attrName>style.visibility</p:attrName>
                                        </p:attrNameLst>
                                      </p:cBhvr>
                                      <p:to>
                                        <p:strVal val="visible"/>
                                      </p:to>
                                    </p:set>
                                  </p:childTnLst>
                                </p:cTn>
                              </p:par>
                              <p:par>
                                <p:cTn id="105" presetID="1" presetClass="entr" presetSubtype="0" fill="hold" grpId="2" nodeType="withEffect">
                                  <p:stCondLst>
                                    <p:cond delay="0"/>
                                  </p:stCondLst>
                                  <p:childTnLst>
                                    <p:set>
                                      <p:cBhvr>
                                        <p:cTn id="106" dur="1" fill="hold">
                                          <p:stCondLst>
                                            <p:cond delay="0"/>
                                          </p:stCondLst>
                                        </p:cTn>
                                        <p:tgtEl>
                                          <p:spTgt spid="63"/>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48"/>
                                        </p:tgtEl>
                                        <p:attrNameLst>
                                          <p:attrName>style.visibility</p:attrName>
                                        </p:attrNameLst>
                                      </p:cBhvr>
                                      <p:to>
                                        <p:strVal val="visible"/>
                                      </p:to>
                                    </p:set>
                                  </p:childTnLst>
                                </p:cTn>
                              </p:par>
                              <p:par>
                                <p:cTn id="109" presetID="1" presetClass="entr" presetSubtype="0" fill="hold" grpId="1" nodeType="withEffect">
                                  <p:stCondLst>
                                    <p:cond delay="0"/>
                                  </p:stCondLst>
                                  <p:childTnLst>
                                    <p:set>
                                      <p:cBhvr>
                                        <p:cTn id="110" dur="1" fill="hold">
                                          <p:stCondLst>
                                            <p:cond delay="0"/>
                                          </p:stCondLst>
                                        </p:cTn>
                                        <p:tgtEl>
                                          <p:spTgt spid="65"/>
                                        </p:tgtEl>
                                        <p:attrNameLst>
                                          <p:attrName>style.visibility</p:attrName>
                                        </p:attrNameLst>
                                      </p:cBhvr>
                                      <p:to>
                                        <p:strVal val="visible"/>
                                      </p:to>
                                    </p:set>
                                  </p:childTnLst>
                                </p:cTn>
                              </p:par>
                              <p:par>
                                <p:cTn id="111" presetID="1" presetClass="entr" presetSubtype="0" fill="hold" grpId="1" nodeType="withEffect">
                                  <p:stCondLst>
                                    <p:cond delay="0"/>
                                  </p:stCondLst>
                                  <p:childTnLst>
                                    <p:set>
                                      <p:cBhvr>
                                        <p:cTn id="112" dur="1" fill="hold">
                                          <p:stCondLst>
                                            <p:cond delay="0"/>
                                          </p:stCondLst>
                                        </p:cTn>
                                        <p:tgtEl>
                                          <p:spTgt spid="6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9"/>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4" nodeType="clickEffect">
                                  <p:stCondLst>
                                    <p:cond delay="0"/>
                                  </p:stCondLst>
                                  <p:childTnLst>
                                    <p:set>
                                      <p:cBhvr>
                                        <p:cTn id="120" dur="1" fill="hold">
                                          <p:stCondLst>
                                            <p:cond delay="0"/>
                                          </p:stCondLst>
                                        </p:cTn>
                                        <p:tgtEl>
                                          <p:spTgt spid="14"/>
                                        </p:tgtEl>
                                        <p:attrNameLst>
                                          <p:attrName>style.visibility</p:attrName>
                                        </p:attrNameLst>
                                      </p:cBhvr>
                                      <p:to>
                                        <p:strVal val="visible"/>
                                      </p:to>
                                    </p:set>
                                  </p:childTnLst>
                                </p:cTn>
                              </p:par>
                              <p:par>
                                <p:cTn id="121" presetID="1" presetClass="entr" presetSubtype="0" fill="hold" grpId="4" nodeType="withEffect">
                                  <p:stCondLst>
                                    <p:cond delay="0"/>
                                  </p:stCondLst>
                                  <p:childTnLst>
                                    <p:set>
                                      <p:cBhvr>
                                        <p:cTn id="122" dur="1" fill="hold">
                                          <p:stCondLst>
                                            <p:cond delay="0"/>
                                          </p:stCondLst>
                                        </p:cTn>
                                        <p:tgtEl>
                                          <p:spTgt spid="8"/>
                                        </p:tgtEl>
                                        <p:attrNameLst>
                                          <p:attrName>style.visibility</p:attrName>
                                        </p:attrNameLst>
                                      </p:cBhvr>
                                      <p:to>
                                        <p:strVal val="visible"/>
                                      </p:to>
                                    </p:set>
                                  </p:childTnLst>
                                </p:cTn>
                              </p:par>
                              <p:par>
                                <p:cTn id="123" presetID="1" presetClass="entr" presetSubtype="0" fill="hold" grpId="4" nodeType="withEffect">
                                  <p:stCondLst>
                                    <p:cond delay="0"/>
                                  </p:stCondLst>
                                  <p:childTnLst>
                                    <p:set>
                                      <p:cBhvr>
                                        <p:cTn id="124" dur="1" fill="hold">
                                          <p:stCondLst>
                                            <p:cond delay="0"/>
                                          </p:stCondLst>
                                        </p:cTn>
                                        <p:tgtEl>
                                          <p:spTgt spid="15"/>
                                        </p:tgtEl>
                                        <p:attrNameLst>
                                          <p:attrName>style.visibility</p:attrName>
                                        </p:attrNameLst>
                                      </p:cBhvr>
                                      <p:to>
                                        <p:strVal val="visible"/>
                                      </p:to>
                                    </p:set>
                                  </p:childTnLst>
                                </p:cTn>
                              </p:par>
                              <p:par>
                                <p:cTn id="125" presetID="1" presetClass="entr" presetSubtype="0" fill="hold" grpId="4" nodeType="withEffect">
                                  <p:stCondLst>
                                    <p:cond delay="0"/>
                                  </p:stCondLst>
                                  <p:childTnLst>
                                    <p:set>
                                      <p:cBhvr>
                                        <p:cTn id="126" dur="1" fill="hold">
                                          <p:stCondLst>
                                            <p:cond delay="0"/>
                                          </p:stCondLst>
                                        </p:cTn>
                                        <p:tgtEl>
                                          <p:spTgt spid="9"/>
                                        </p:tgtEl>
                                        <p:attrNameLst>
                                          <p:attrName>style.visibility</p:attrName>
                                        </p:attrNameLst>
                                      </p:cBhvr>
                                      <p:to>
                                        <p:strVal val="visible"/>
                                      </p:to>
                                    </p:set>
                                  </p:childTnLst>
                                </p:cTn>
                              </p:par>
                              <p:par>
                                <p:cTn id="127" presetID="1" presetClass="entr" presetSubtype="0" fill="hold" grpId="4" nodeType="withEffect">
                                  <p:stCondLst>
                                    <p:cond delay="0"/>
                                  </p:stCondLst>
                                  <p:childTnLst>
                                    <p:set>
                                      <p:cBhvr>
                                        <p:cTn id="128" dur="1" fill="hold">
                                          <p:stCondLst>
                                            <p:cond delay="0"/>
                                          </p:stCondLst>
                                        </p:cTn>
                                        <p:tgtEl>
                                          <p:spTgt spid="16"/>
                                        </p:tgtEl>
                                        <p:attrNameLst>
                                          <p:attrName>style.visibility</p:attrName>
                                        </p:attrNameLst>
                                      </p:cBhvr>
                                      <p:to>
                                        <p:strVal val="visible"/>
                                      </p:to>
                                    </p:set>
                                  </p:childTnLst>
                                </p:cTn>
                              </p:par>
                              <p:par>
                                <p:cTn id="129" presetID="1" presetClass="entr" presetSubtype="0" fill="hold" grpId="3" nodeType="withEffect">
                                  <p:stCondLst>
                                    <p:cond delay="0"/>
                                  </p:stCondLst>
                                  <p:childTnLst>
                                    <p:set>
                                      <p:cBhvr>
                                        <p:cTn id="130" dur="1" fill="hold">
                                          <p:stCondLst>
                                            <p:cond delay="0"/>
                                          </p:stCondLst>
                                        </p:cTn>
                                        <p:tgtEl>
                                          <p:spTgt spid="62"/>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38"/>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31"/>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56"/>
                                        </p:tgtEl>
                                        <p:attrNameLst>
                                          <p:attrName>style.visibility</p:attrName>
                                        </p:attrNameLst>
                                      </p:cBhvr>
                                      <p:to>
                                        <p:strVal val="visible"/>
                                      </p:to>
                                    </p:set>
                                  </p:childTnLst>
                                </p:cTn>
                              </p:par>
                              <p:par>
                                <p:cTn id="137" presetID="1" presetClass="entr" presetSubtype="0" fill="hold" grpId="3" nodeType="withEffect">
                                  <p:stCondLst>
                                    <p:cond delay="0"/>
                                  </p:stCondLst>
                                  <p:childTnLst>
                                    <p:set>
                                      <p:cBhvr>
                                        <p:cTn id="138" dur="1" fill="hold">
                                          <p:stCondLst>
                                            <p:cond delay="0"/>
                                          </p:stCondLst>
                                        </p:cTn>
                                        <p:tgtEl>
                                          <p:spTgt spid="64"/>
                                        </p:tgtEl>
                                        <p:attrNameLst>
                                          <p:attrName>style.visibility</p:attrName>
                                        </p:attrNameLst>
                                      </p:cBhvr>
                                      <p:to>
                                        <p:strVal val="visible"/>
                                      </p:to>
                                    </p:set>
                                  </p:childTnLst>
                                </p:cTn>
                              </p:par>
                              <p:par>
                                <p:cTn id="139" presetID="1" presetClass="entr" presetSubtype="0" fill="hold" grpId="3" nodeType="withEffect">
                                  <p:stCondLst>
                                    <p:cond delay="0"/>
                                  </p:stCondLst>
                                  <p:childTnLst>
                                    <p:set>
                                      <p:cBhvr>
                                        <p:cTn id="140" dur="1" fill="hold">
                                          <p:stCondLst>
                                            <p:cond delay="0"/>
                                          </p:stCondLst>
                                        </p:cTn>
                                        <p:tgtEl>
                                          <p:spTgt spid="61"/>
                                        </p:tgtEl>
                                        <p:attrNameLst>
                                          <p:attrName>style.visibility</p:attrName>
                                        </p:attrNameLst>
                                      </p:cBhvr>
                                      <p:to>
                                        <p:strVal val="visible"/>
                                      </p:to>
                                    </p:set>
                                  </p:childTnLst>
                                </p:cTn>
                              </p:par>
                              <p:par>
                                <p:cTn id="141" presetID="1" presetClass="entr" presetSubtype="0" fill="hold" grpId="3" nodeType="withEffect">
                                  <p:stCondLst>
                                    <p:cond delay="0"/>
                                  </p:stCondLst>
                                  <p:childTnLst>
                                    <p:set>
                                      <p:cBhvr>
                                        <p:cTn id="142" dur="1" fill="hold">
                                          <p:stCondLst>
                                            <p:cond delay="0"/>
                                          </p:stCondLst>
                                        </p:cTn>
                                        <p:tgtEl>
                                          <p:spTgt spid="10"/>
                                        </p:tgtEl>
                                        <p:attrNameLst>
                                          <p:attrName>style.visibility</p:attrName>
                                        </p:attrNameLst>
                                      </p:cBhvr>
                                      <p:to>
                                        <p:strVal val="visible"/>
                                      </p:to>
                                    </p:set>
                                  </p:childTnLst>
                                </p:cTn>
                              </p:par>
                              <p:par>
                                <p:cTn id="143" presetID="1" presetClass="entr" presetSubtype="0" fill="hold" grpId="3" nodeType="withEffect">
                                  <p:stCondLst>
                                    <p:cond delay="0"/>
                                  </p:stCondLst>
                                  <p:childTnLst>
                                    <p:set>
                                      <p:cBhvr>
                                        <p:cTn id="144" dur="1" fill="hold">
                                          <p:stCondLst>
                                            <p:cond delay="0"/>
                                          </p:stCondLst>
                                        </p:cTn>
                                        <p:tgtEl>
                                          <p:spTgt spid="63"/>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48"/>
                                        </p:tgtEl>
                                        <p:attrNameLst>
                                          <p:attrName>style.visibility</p:attrName>
                                        </p:attrNameLst>
                                      </p:cBhvr>
                                      <p:to>
                                        <p:strVal val="visible"/>
                                      </p:to>
                                    </p:set>
                                  </p:childTnLst>
                                </p:cTn>
                              </p:par>
                              <p:par>
                                <p:cTn id="147" presetID="1" presetClass="entr" presetSubtype="0" fill="hold" grpId="2" nodeType="withEffect">
                                  <p:stCondLst>
                                    <p:cond delay="0"/>
                                  </p:stCondLst>
                                  <p:childTnLst>
                                    <p:set>
                                      <p:cBhvr>
                                        <p:cTn id="148" dur="1" fill="hold">
                                          <p:stCondLst>
                                            <p:cond delay="0"/>
                                          </p:stCondLst>
                                        </p:cTn>
                                        <p:tgtEl>
                                          <p:spTgt spid="65"/>
                                        </p:tgtEl>
                                        <p:attrNameLst>
                                          <p:attrName>style.visibility</p:attrName>
                                        </p:attrNameLst>
                                      </p:cBhvr>
                                      <p:to>
                                        <p:strVal val="visible"/>
                                      </p:to>
                                    </p:set>
                                  </p:childTnLst>
                                </p:cTn>
                              </p:par>
                              <p:par>
                                <p:cTn id="149" presetID="1" presetClass="entr" presetSubtype="0" fill="hold" grpId="2" nodeType="withEffect">
                                  <p:stCondLst>
                                    <p:cond delay="0"/>
                                  </p:stCondLst>
                                  <p:childTnLst>
                                    <p:set>
                                      <p:cBhvr>
                                        <p:cTn id="150" dur="1" fill="hold">
                                          <p:stCondLst>
                                            <p:cond delay="0"/>
                                          </p:stCondLst>
                                        </p:cTn>
                                        <p:tgtEl>
                                          <p:spTgt spid="68"/>
                                        </p:tgtEl>
                                        <p:attrNameLst>
                                          <p:attrName>style.visibility</p:attrName>
                                        </p:attrNameLst>
                                      </p:cBhvr>
                                      <p:to>
                                        <p:strVal val="visible"/>
                                      </p:to>
                                    </p:set>
                                  </p:childTnLst>
                                </p:cTn>
                              </p:par>
                              <p:par>
                                <p:cTn id="151" presetID="1" presetClass="entr" presetSubtype="0" fill="hold" grpId="1" nodeType="withEffect">
                                  <p:stCondLst>
                                    <p:cond delay="0"/>
                                  </p:stCondLst>
                                  <p:childTnLst>
                                    <p:set>
                                      <p:cBhvr>
                                        <p:cTn id="152" dur="1" fill="hold">
                                          <p:stCondLst>
                                            <p:cond delay="0"/>
                                          </p:stCondLst>
                                        </p:cTn>
                                        <p:tgtEl>
                                          <p:spTgt spid="66"/>
                                        </p:tgtEl>
                                        <p:attrNameLst>
                                          <p:attrName>style.visibility</p:attrName>
                                        </p:attrNameLst>
                                      </p:cBhvr>
                                      <p:to>
                                        <p:strVal val="visible"/>
                                      </p:to>
                                    </p:set>
                                  </p:childTnLst>
                                </p:cTn>
                              </p:par>
                              <p:par>
                                <p:cTn id="153" presetID="1" presetClass="entr" presetSubtype="0" fill="hold" grpId="1" nodeType="withEffect">
                                  <p:stCondLst>
                                    <p:cond delay="0"/>
                                  </p:stCondLst>
                                  <p:childTnLst>
                                    <p:set>
                                      <p:cBhvr>
                                        <p:cTn id="154" dur="1" fill="hold">
                                          <p:stCondLst>
                                            <p:cond delay="0"/>
                                          </p:stCondLst>
                                        </p:cTn>
                                        <p:tgtEl>
                                          <p:spTgt spid="69"/>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67"/>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8" grpId="4" animBg="1"/>
      <p:bldP spid="9" grpId="0" animBg="1"/>
      <p:bldP spid="9" grpId="1" animBg="1"/>
      <p:bldP spid="9" grpId="2" animBg="1"/>
      <p:bldP spid="9" grpId="3" animBg="1"/>
      <p:bldP spid="9" grpId="4" animBg="1"/>
      <p:bldP spid="10" grpId="0" animBg="1"/>
      <p:bldP spid="10" grpId="1" animBg="1"/>
      <p:bldP spid="10" grpId="2" animBg="1"/>
      <p:bldP spid="10" grpId="3" animBg="1"/>
      <p:bldP spid="15" grpId="0" animBg="1"/>
      <p:bldP spid="15" grpId="1" animBg="1"/>
      <p:bldP spid="15" grpId="2" animBg="1"/>
      <p:bldP spid="15" grpId="3" animBg="1"/>
      <p:bldP spid="15" grpId="4" animBg="1"/>
      <p:bldP spid="14" grpId="0" animBg="1"/>
      <p:bldP spid="14" grpId="1" animBg="1"/>
      <p:bldP spid="14" grpId="2" animBg="1"/>
      <p:bldP spid="14" grpId="3" animBg="1"/>
      <p:bldP spid="14" grpId="4" animBg="1"/>
      <p:bldP spid="16" grpId="0" animBg="1"/>
      <p:bldP spid="16" grpId="1" animBg="1"/>
      <p:bldP spid="16" grpId="2" animBg="1"/>
      <p:bldP spid="16" grpId="3" animBg="1"/>
      <p:bldP spid="16" grpId="4" animBg="1"/>
      <p:bldP spid="61" grpId="0" animBg="1"/>
      <p:bldP spid="61" grpId="1" animBg="1"/>
      <p:bldP spid="61" grpId="2" animBg="1"/>
      <p:bldP spid="61" grpId="3" animBg="1"/>
      <p:bldP spid="62" grpId="0" animBg="1"/>
      <p:bldP spid="62" grpId="1" animBg="1"/>
      <p:bldP spid="62" grpId="2" animBg="1"/>
      <p:bldP spid="62" grpId="3" animBg="1"/>
      <p:bldP spid="63" grpId="0" animBg="1"/>
      <p:bldP spid="63" grpId="1" animBg="1"/>
      <p:bldP spid="63" grpId="2" animBg="1"/>
      <p:bldP spid="63" grpId="3" animBg="1"/>
      <p:bldP spid="64" grpId="0" animBg="1"/>
      <p:bldP spid="64" grpId="1" animBg="1"/>
      <p:bldP spid="64" grpId="2" animBg="1"/>
      <p:bldP spid="64" grpId="3" animBg="1"/>
      <p:bldP spid="65" grpId="0" animBg="1"/>
      <p:bldP spid="65" grpId="1" animBg="1"/>
      <p:bldP spid="65" grpId="2" animBg="1"/>
      <p:bldP spid="66" grpId="0" animBg="1"/>
      <p:bldP spid="66" grpId="1" animBg="1"/>
      <p:bldP spid="67" grpId="0" animBg="1"/>
      <p:bldP spid="68" grpId="0"/>
      <p:bldP spid="68" grpId="1"/>
      <p:bldP spid="68" grpId="2"/>
      <p:bldP spid="69" grpId="0"/>
      <p:bldP spid="69" grpId="1"/>
      <p:bldP spid="7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691" name="Group 315"/>
          <p:cNvGraphicFramePr>
            <a:graphicFrameLocks noGrp="1"/>
          </p:cNvGraphicFramePr>
          <p:nvPr>
            <p:ph/>
          </p:nvPr>
        </p:nvGraphicFramePr>
        <p:xfrm>
          <a:off x="0" y="-26988"/>
          <a:ext cx="9144000" cy="8009413"/>
        </p:xfrm>
        <a:graphic>
          <a:graphicData uri="http://schemas.openxmlformats.org/drawingml/2006/table">
            <a:tbl>
              <a:tblPr/>
              <a:tblGrid>
                <a:gridCol w="795338"/>
                <a:gridCol w="4625975"/>
                <a:gridCol w="3722687"/>
              </a:tblGrid>
              <a:tr h="5607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charset="0"/>
                        </a:rPr>
                        <a:t>Year</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rPr>
                        <a:t>Action</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rPr>
                        <a:t>Related milestones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rPr>
                        <a:t>initiatives</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372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rPr>
                        <a:t>2011</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200" b="0" i="0" u="none" strike="noStrike" cap="none" normalizeH="0" baseline="0" smtClean="0">
                          <a:ln>
                            <a:noFill/>
                          </a:ln>
                          <a:solidFill>
                            <a:schemeClr val="tx1"/>
                          </a:solidFill>
                          <a:effectLst/>
                          <a:latin typeface="Arial" charset="0"/>
                        </a:rPr>
                        <a:t> Commission sets out views on Natura 2000 financing under next MFF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1" u="none" strike="noStrike" cap="none" normalizeH="0" baseline="0" smtClean="0">
                          <a:ln>
                            <a:noFill/>
                          </a:ln>
                          <a:solidFill>
                            <a:schemeClr val="tx1"/>
                          </a:solidFill>
                          <a:effectLst/>
                          <a:latin typeface="Arial" charset="0"/>
                        </a:rPr>
                        <a:t>- Commission's proposal on CAP reform</a:t>
                      </a:r>
                      <a:endParaRPr kumimoji="0" lang="en-GB" sz="2800" b="0" i="1"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1" u="none" strike="noStrike" cap="none" normalizeH="0" baseline="0" smtClean="0">
                          <a:ln>
                            <a:noFill/>
                          </a:ln>
                          <a:solidFill>
                            <a:schemeClr val="tx1"/>
                          </a:solidFill>
                          <a:effectLst/>
                          <a:latin typeface="Arial" charset="0"/>
                        </a:rPr>
                        <a:t>- Commission's proposal on CFP reform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1" u="none" strike="noStrike" cap="none" normalizeH="0" baseline="0" smtClean="0">
                          <a:ln>
                            <a:noFill/>
                          </a:ln>
                          <a:solidFill>
                            <a:schemeClr val="tx1"/>
                          </a:solidFill>
                          <a:effectLst/>
                          <a:latin typeface="Arial" charset="0"/>
                        </a:rPr>
                        <a:t>- Commission's proposal on new Multiannual Financial Framework</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200" b="0" i="1" u="none" strike="noStrike" cap="none" normalizeH="0" baseline="0" smtClean="0">
                          <a:ln>
                            <a:noFill/>
                          </a:ln>
                          <a:solidFill>
                            <a:schemeClr val="tx1"/>
                          </a:solidFill>
                          <a:effectLst/>
                          <a:latin typeface="Arial" charset="0"/>
                        </a:rPr>
                        <a:t> Fitness check of water-related policies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200" b="0" i="1" u="none" strike="noStrike" cap="none" normalizeH="0" baseline="0" smtClean="0">
                          <a:ln>
                            <a:noFill/>
                          </a:ln>
                          <a:solidFill>
                            <a:schemeClr val="tx1"/>
                          </a:solidFill>
                          <a:effectLst/>
                          <a:latin typeface="Arial" charset="0"/>
                        </a:rPr>
                        <a:t> Commission Communication on Resource Efficiency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200" b="0" i="1" u="none" strike="noStrike" cap="none" normalizeH="0" baseline="0" smtClean="0">
                          <a:ln>
                            <a:noFill/>
                          </a:ln>
                          <a:solidFill>
                            <a:schemeClr val="tx1"/>
                          </a:solidFill>
                          <a:effectLst/>
                          <a:latin typeface="Arial" charset="0"/>
                        </a:rPr>
                        <a:t>1</a:t>
                      </a:r>
                      <a:r>
                        <a:rPr kumimoji="0" lang="en-GB" sz="1200" b="0" i="1" u="none" strike="noStrike" cap="none" normalizeH="0" baseline="30000" smtClean="0">
                          <a:ln>
                            <a:noFill/>
                          </a:ln>
                          <a:solidFill>
                            <a:schemeClr val="tx1"/>
                          </a:solidFill>
                          <a:effectLst/>
                          <a:latin typeface="Arial" charset="0"/>
                        </a:rPr>
                        <a:t>st</a:t>
                      </a:r>
                      <a:r>
                        <a:rPr kumimoji="0" lang="en-GB" sz="1200" b="0" i="1" u="none" strike="noStrike" cap="none" normalizeH="0" baseline="0" smtClean="0">
                          <a:ln>
                            <a:noFill/>
                          </a:ln>
                          <a:solidFill>
                            <a:schemeClr val="tx1"/>
                          </a:solidFill>
                          <a:effectLst/>
                          <a:latin typeface="Arial" charset="0"/>
                        </a:rPr>
                        <a:t> IPBES plenary meeting (October)</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298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rPr>
                        <a:t>2012</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200" b="0" i="0" u="none" strike="noStrike" cap="none" normalizeH="0" baseline="0" smtClean="0">
                          <a:ln>
                            <a:noFill/>
                          </a:ln>
                          <a:solidFill>
                            <a:schemeClr val="tx1"/>
                          </a:solidFill>
                          <a:effectLst/>
                          <a:latin typeface="Arial" charset="0"/>
                        </a:rPr>
                        <a:t> Natura network establishment completed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200" b="0" i="0" u="none" strike="noStrike" cap="none" normalizeH="0" baseline="0" smtClean="0">
                          <a:ln>
                            <a:noFill/>
                          </a:ln>
                          <a:solidFill>
                            <a:schemeClr val="tx1"/>
                          </a:solidFill>
                          <a:effectLst/>
                          <a:latin typeface="Arial" charset="0"/>
                        </a:rPr>
                        <a:t> N2K biogeographical process established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200" b="0" i="0" u="none" strike="noStrike" cap="none" normalizeH="0" baseline="0" smtClean="0">
                          <a:ln>
                            <a:noFill/>
                          </a:ln>
                          <a:solidFill>
                            <a:schemeClr val="tx1"/>
                          </a:solidFill>
                          <a:effectLst/>
                          <a:latin typeface="Arial" charset="0"/>
                        </a:rPr>
                        <a:t> new EU bird reporting system developed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200" b="0" i="0" u="none" strike="noStrike" cap="none" normalizeH="0" baseline="0" smtClean="0">
                          <a:ln>
                            <a:noFill/>
                          </a:ln>
                          <a:solidFill>
                            <a:schemeClr val="tx1"/>
                          </a:solidFill>
                          <a:effectLst/>
                          <a:latin typeface="Arial" charset="0"/>
                        </a:rPr>
                        <a:t> Dedicated ICT data tool developed under BISE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200" b="0" i="0" u="none" strike="noStrike" cap="none" normalizeH="0" baseline="0" smtClean="0">
                          <a:ln>
                            <a:noFill/>
                          </a:ln>
                          <a:solidFill>
                            <a:schemeClr val="tx1"/>
                          </a:solidFill>
                          <a:effectLst/>
                          <a:latin typeface="Arial" charset="0"/>
                        </a:rPr>
                        <a:t> Commission Green Paper on Green Infrastructure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200" b="0" i="0" u="none" strike="noStrike" cap="none" normalizeH="0" baseline="0" smtClean="0">
                          <a:ln>
                            <a:noFill/>
                          </a:ln>
                          <a:solidFill>
                            <a:schemeClr val="tx1"/>
                          </a:solidFill>
                          <a:effectLst/>
                          <a:latin typeface="Arial" charset="0"/>
                        </a:rPr>
                        <a:t> Commission proposal on AIS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200" b="0" i="0" u="none" strike="noStrike" cap="none" normalizeH="0" baseline="0" smtClean="0">
                          <a:ln>
                            <a:noFill/>
                          </a:ln>
                          <a:solidFill>
                            <a:schemeClr val="tx1"/>
                          </a:solidFill>
                          <a:effectLst/>
                          <a:latin typeface="Arial" charset="0"/>
                        </a:rPr>
                        <a:t> More biodiversity in revised EU Plant &amp; Animal Health Regimes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200" b="0" i="0" u="none" strike="noStrike" cap="none" normalizeH="0" baseline="0" smtClean="0">
                          <a:ln>
                            <a:noFill/>
                          </a:ln>
                          <a:solidFill>
                            <a:schemeClr val="tx1"/>
                          </a:solidFill>
                          <a:effectLst/>
                          <a:latin typeface="Arial" charset="0"/>
                        </a:rPr>
                        <a:t> Commission proposal on ABS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200" b="0" i="0" u="none" strike="noStrike" cap="none" normalizeH="0" baseline="0" smtClean="0">
                          <a:ln>
                            <a:noFill/>
                          </a:ln>
                          <a:solidFill>
                            <a:schemeClr val="tx1"/>
                          </a:solidFill>
                          <a:effectLst/>
                          <a:latin typeface="Arial" charset="0"/>
                        </a:rPr>
                        <a:t> Global resource mobilisation targets adopted (COP-11)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200" b="0" i="0" u="none" strike="noStrike" cap="none" normalizeH="0" baseline="0" smtClean="0">
                          <a:ln>
                            <a:noFill/>
                          </a:ln>
                          <a:solidFill>
                            <a:schemeClr val="tx1"/>
                          </a:solidFill>
                          <a:effectLst/>
                          <a:latin typeface="Arial" charset="0"/>
                        </a:rPr>
                        <a:t> Integrated monitoring, assessment and reporting framework developed</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GB" sz="12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GB" sz="12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200" b="0" i="1" u="none" strike="noStrike" cap="none" normalizeH="0" baseline="0" smtClean="0">
                          <a:ln>
                            <a:noFill/>
                          </a:ln>
                          <a:solidFill>
                            <a:schemeClr val="tx1"/>
                          </a:solidFill>
                          <a:effectLst/>
                          <a:latin typeface="Arial" charset="0"/>
                        </a:rPr>
                        <a:t>Blueprint to safeguard EU waters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200" b="0" i="1" u="none" strike="noStrike" cap="none" normalizeH="0" baseline="0" smtClean="0">
                          <a:ln>
                            <a:noFill/>
                          </a:ln>
                          <a:solidFill>
                            <a:schemeClr val="tx1"/>
                          </a:solidFill>
                          <a:effectLst/>
                          <a:latin typeface="Arial" charset="0"/>
                        </a:rPr>
                        <a:t> UNFCCC COP-18</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200" b="0" i="1" u="none" strike="noStrike" cap="none" normalizeH="0" baseline="0" smtClean="0">
                          <a:ln>
                            <a:noFill/>
                          </a:ln>
                          <a:solidFill>
                            <a:schemeClr val="tx1"/>
                          </a:solidFill>
                          <a:effectLst/>
                          <a:latin typeface="Arial" charset="0"/>
                        </a:rPr>
                        <a:t> CBD COP-11</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200" b="0" i="1" u="none" strike="noStrike" cap="none" normalizeH="0" baseline="0" smtClean="0">
                          <a:ln>
                            <a:noFill/>
                          </a:ln>
                          <a:solidFill>
                            <a:schemeClr val="tx1"/>
                          </a:solidFill>
                          <a:effectLst/>
                          <a:latin typeface="Arial" charset="0"/>
                        </a:rPr>
                        <a:t> Rio + 20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1" u="none" strike="noStrike" cap="none" normalizeH="0" baseline="0" smtClean="0">
                        <a:ln>
                          <a:noFill/>
                        </a:ln>
                        <a:solidFill>
                          <a:schemeClr val="tx1"/>
                        </a:solidFill>
                        <a:effectLst/>
                        <a:latin typeface="Arial"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43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rPr>
                        <a:t>2013</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rPr>
                        <a:t>- Communication campaign on Natura 2000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1" u="none" strike="noStrike" cap="none" normalizeH="0" baseline="0" smtClean="0">
                          <a:ln>
                            <a:noFill/>
                          </a:ln>
                          <a:solidFill>
                            <a:schemeClr val="tx1"/>
                          </a:solidFill>
                          <a:effectLst/>
                          <a:latin typeface="Arial" charset="0"/>
                        </a:rPr>
                        <a:t>- EU strategy on adaptation to climate change</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154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rPr>
                        <a:t>2014</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Arial" charset="0"/>
                        </a:rPr>
                        <a:t> Ecosystem services mapped and assessed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Arial" charset="0"/>
                        </a:rPr>
                        <a:t> Strategic framework to prioritise restoration developed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Arial" charset="0"/>
                        </a:rPr>
                        <a:t> Methodology to assess biodiversity impacts of EU funded projects, plans and programmes developed</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GB" sz="1200" b="0" i="0" u="none" strike="noStrike" cap="none" normalizeH="0" baseline="0" dirty="0" smtClean="0">
                        <a:ln>
                          <a:noFill/>
                        </a:ln>
                        <a:solidFill>
                          <a:schemeClr val="tx1"/>
                        </a:solidFill>
                        <a:effectLst/>
                        <a:latin typeface="Arial"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200" b="0" i="0" u="none" strike="noStrike" cap="none" normalizeH="0" baseline="0" smtClean="0">
                          <a:ln>
                            <a:noFill/>
                          </a:ln>
                          <a:solidFill>
                            <a:schemeClr val="tx1"/>
                          </a:solidFill>
                          <a:effectLst/>
                          <a:latin typeface="Arial" charset="0"/>
                        </a:rPr>
                        <a:t> Mid-term review of Strategy &amp;</a:t>
                      </a:r>
                      <a:r>
                        <a:rPr kumimoji="0" lang="en-GB" sz="1200" b="0" i="1" u="none" strike="noStrike" cap="none" normalizeH="0" baseline="0" smtClean="0">
                          <a:ln>
                            <a:noFill/>
                          </a:ln>
                          <a:solidFill>
                            <a:schemeClr val="tx1"/>
                          </a:solidFill>
                          <a:effectLst/>
                          <a:latin typeface="Arial" charset="0"/>
                        </a:rPr>
                        <a:t> </a:t>
                      </a:r>
                      <a:r>
                        <a:rPr kumimoji="0" lang="en-GB" sz="1200" b="0" i="0" u="none" strike="noStrike" cap="none" normalizeH="0" baseline="0" smtClean="0">
                          <a:ln>
                            <a:noFill/>
                          </a:ln>
                          <a:solidFill>
                            <a:schemeClr val="tx1"/>
                          </a:solidFill>
                          <a:effectLst/>
                          <a:latin typeface="Arial" charset="0"/>
                        </a:rPr>
                        <a:t>EU Fifth National Report to CBD (due by 31 March 2014)</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200" b="0" i="0" u="none" strike="noStrike" cap="none" normalizeH="0" baseline="0" smtClean="0">
                          <a:ln>
                            <a:noFill/>
                          </a:ln>
                          <a:solidFill>
                            <a:schemeClr val="tx1"/>
                          </a:solidFill>
                          <a:effectLst/>
                          <a:latin typeface="Arial" charset="0"/>
                        </a:rPr>
                        <a:t> Updated Article 17 assessments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200" b="0" i="0" u="none" strike="noStrike" cap="none" normalizeH="0" baseline="0" smtClean="0">
                          <a:ln>
                            <a:noFill/>
                          </a:ln>
                          <a:solidFill>
                            <a:schemeClr val="tx1"/>
                          </a:solidFill>
                          <a:effectLst/>
                          <a:latin typeface="Arial" charset="0"/>
                        </a:rPr>
                        <a:t> Update of Biodiversity Baseline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200" b="0" i="1" u="none" strike="noStrike" cap="none" normalizeH="0" baseline="0" smtClean="0">
                          <a:ln>
                            <a:noFill/>
                          </a:ln>
                          <a:solidFill>
                            <a:schemeClr val="tx1"/>
                          </a:solidFill>
                          <a:effectLst/>
                          <a:latin typeface="Arial" charset="0"/>
                        </a:rPr>
                        <a:t> CBD COP-12</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812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rPr>
                        <a:t>2015</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200" b="0" i="0" u="none" strike="noStrike" cap="none" normalizeH="0" baseline="0" smtClean="0">
                          <a:ln>
                            <a:noFill/>
                          </a:ln>
                          <a:solidFill>
                            <a:schemeClr val="tx1"/>
                          </a:solidFill>
                          <a:effectLst/>
                          <a:latin typeface="Arial" charset="0"/>
                        </a:rPr>
                        <a:t>Commission initiative on no net loss of ecosystems and ecosystem services proposed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200" b="0" i="0" u="none" strike="noStrike" cap="none" normalizeH="0" baseline="0" smtClean="0">
                          <a:ln>
                            <a:noFill/>
                          </a:ln>
                          <a:solidFill>
                            <a:schemeClr val="tx1"/>
                          </a:solidFill>
                          <a:effectLst/>
                          <a:latin typeface="Arial" charset="0"/>
                        </a:rPr>
                        <a:t> MSY achieved for all fish stocks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200" b="0" i="0" u="none" strike="noStrike" cap="none" normalizeH="0" baseline="0" smtClean="0">
                          <a:ln>
                            <a:noFill/>
                          </a:ln>
                          <a:solidFill>
                            <a:schemeClr val="tx1"/>
                          </a:solidFill>
                          <a:effectLst/>
                          <a:latin typeface="Arial" charset="0"/>
                        </a:rPr>
                        <a:t> Commission to consider including WFD within scope of cross-compliance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200" b="0" i="0" u="none" strike="noStrike" cap="none" normalizeH="0" baseline="0" smtClean="0">
                          <a:ln>
                            <a:noFill/>
                          </a:ln>
                          <a:solidFill>
                            <a:schemeClr val="tx1"/>
                          </a:solidFill>
                          <a:effectLst/>
                          <a:latin typeface="Arial" charset="0"/>
                        </a:rPr>
                        <a:t> EU has ratified Nagoya Protocol on ABS by end of the year, </a:t>
                      </a:r>
                      <a:r>
                        <a:rPr kumimoji="0" lang="en-GB" sz="1200" b="0" i="1" u="none" strike="noStrike" cap="none" normalizeH="0" baseline="0" smtClean="0">
                          <a:ln>
                            <a:noFill/>
                          </a:ln>
                          <a:solidFill>
                            <a:schemeClr val="tx1"/>
                          </a:solidFill>
                          <a:effectLst/>
                          <a:latin typeface="Arial" charset="0"/>
                        </a:rPr>
                        <a:t>at the latest</a:t>
                      </a:r>
                      <a:r>
                        <a:rPr kumimoji="0" lang="en-GB" sz="1200" b="0" i="0" u="none" strike="noStrike" cap="none" normalizeH="0" baseline="0" smtClean="0">
                          <a:ln>
                            <a:noFill/>
                          </a:ln>
                          <a:solidFill>
                            <a:schemeClr val="tx1"/>
                          </a:solidFill>
                          <a:effectLst/>
                          <a:latin typeface="Arial" charset="0"/>
                        </a:rPr>
                        <a: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200" b="0" i="1" u="none" strike="noStrike" cap="none" normalizeH="0" baseline="0" smtClean="0">
                          <a:ln>
                            <a:noFill/>
                          </a:ln>
                          <a:solidFill>
                            <a:schemeClr val="tx1"/>
                          </a:solidFill>
                          <a:effectLst/>
                          <a:latin typeface="Arial" charset="0"/>
                        </a:rPr>
                        <a:t>Good Ecological Status under the WFD achieved</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GB" sz="1200" b="0" i="1" u="none" strike="noStrike" cap="none" normalizeH="0" baseline="0" smtClean="0">
                        <a:ln>
                          <a:noFill/>
                        </a:ln>
                        <a:solidFill>
                          <a:schemeClr val="tx1"/>
                        </a:solidFill>
                        <a:effectLst/>
                        <a:latin typeface="Arial"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6400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smtClean="0">
                          <a:ln>
                            <a:noFill/>
                          </a:ln>
                          <a:solidFill>
                            <a:schemeClr val="tx1"/>
                          </a:solidFill>
                          <a:effectLst/>
                          <a:latin typeface="Arial" charset="0"/>
                        </a:rPr>
                        <a:t>2016 and beyond</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rPr>
                        <a:t>- Further work towards EMSY</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06090"/>
          </a:xfrm>
        </p:spPr>
        <p:txBody>
          <a:bodyPr/>
          <a:lstStyle/>
          <a:p>
            <a:pPr algn="l" eaLnBrk="1" hangingPunct="1"/>
            <a:r>
              <a:rPr lang="cs-CZ" dirty="0" smtClean="0">
                <a:solidFill>
                  <a:srgbClr val="F7DB09"/>
                </a:solidFill>
              </a:rPr>
              <a:t/>
            </a:r>
            <a:br>
              <a:rPr lang="cs-CZ" dirty="0" smtClean="0">
                <a:solidFill>
                  <a:srgbClr val="F7DB09"/>
                </a:solidFill>
              </a:rPr>
            </a:br>
            <a:r>
              <a:rPr lang="cs-CZ" sz="4000" dirty="0" err="1" smtClean="0">
                <a:solidFill>
                  <a:srgbClr val="FF6600"/>
                </a:solidFill>
              </a:rPr>
              <a:t>Wilderness</a:t>
            </a:r>
            <a:r>
              <a:rPr lang="cs-CZ" sz="4000" dirty="0" smtClean="0">
                <a:solidFill>
                  <a:srgbClr val="FF6600"/>
                </a:solidFill>
              </a:rPr>
              <a:t> in EU </a:t>
            </a:r>
            <a:r>
              <a:rPr lang="cs-CZ" sz="4000" dirty="0" err="1" smtClean="0">
                <a:solidFill>
                  <a:srgbClr val="FF6600"/>
                </a:solidFill>
              </a:rPr>
              <a:t>policy</a:t>
            </a:r>
            <a:r>
              <a:rPr lang="cs-CZ" sz="4000" dirty="0" smtClean="0">
                <a:solidFill>
                  <a:srgbClr val="FF6600"/>
                </a:solidFill>
              </a:rPr>
              <a:t/>
            </a:r>
            <a:br>
              <a:rPr lang="cs-CZ" sz="4000" dirty="0" smtClean="0">
                <a:solidFill>
                  <a:srgbClr val="FF6600"/>
                </a:solidFill>
              </a:rPr>
            </a:br>
            <a:endParaRPr lang="cs-CZ" sz="4000" dirty="0" smtClean="0">
              <a:solidFill>
                <a:srgbClr val="FF6600"/>
              </a:solidFill>
            </a:endParaRPr>
          </a:p>
        </p:txBody>
      </p:sp>
      <p:sp>
        <p:nvSpPr>
          <p:cNvPr id="21507" name="Rectangle 3"/>
          <p:cNvSpPr>
            <a:spLocks noGrp="1" noChangeArrowheads="1"/>
          </p:cNvSpPr>
          <p:nvPr>
            <p:ph type="body" idx="1"/>
          </p:nvPr>
        </p:nvSpPr>
        <p:spPr>
          <a:xfrm>
            <a:off x="457200" y="1412776"/>
            <a:ext cx="8507413" cy="5256312"/>
          </a:xfrm>
        </p:spPr>
        <p:txBody>
          <a:bodyPr/>
          <a:lstStyle/>
          <a:p>
            <a:pPr eaLnBrk="1" hangingPunct="1">
              <a:lnSpc>
                <a:spcPct val="90000"/>
              </a:lnSpc>
            </a:pPr>
            <a:r>
              <a:rPr lang="cs-CZ" sz="2400" dirty="0" err="1" smtClean="0"/>
              <a:t>Rarely</a:t>
            </a:r>
            <a:r>
              <a:rPr lang="cs-CZ" sz="2400" dirty="0" smtClean="0"/>
              <a:t> </a:t>
            </a:r>
            <a:r>
              <a:rPr lang="cs-CZ" sz="2400" dirty="0" err="1" smtClean="0"/>
              <a:t>present</a:t>
            </a:r>
            <a:r>
              <a:rPr lang="cs-CZ" sz="2400" dirty="0" smtClean="0"/>
              <a:t> in MS </a:t>
            </a:r>
            <a:r>
              <a:rPr lang="cs-CZ" sz="2400" dirty="0" err="1" smtClean="0"/>
              <a:t>frameworks</a:t>
            </a:r>
            <a:r>
              <a:rPr lang="cs-CZ" sz="2400" dirty="0" smtClean="0"/>
              <a:t> (</a:t>
            </a:r>
            <a:r>
              <a:rPr lang="cs-CZ" sz="2400" dirty="0" err="1" smtClean="0"/>
              <a:t>Finland</a:t>
            </a:r>
            <a:r>
              <a:rPr lang="cs-CZ" sz="2400" dirty="0" smtClean="0"/>
              <a:t>, </a:t>
            </a:r>
            <a:r>
              <a:rPr lang="cs-CZ" sz="2400" dirty="0" err="1" smtClean="0"/>
              <a:t>Sweden</a:t>
            </a:r>
            <a:r>
              <a:rPr lang="cs-CZ" sz="2400" dirty="0" smtClean="0"/>
              <a:t>)</a:t>
            </a:r>
          </a:p>
          <a:p>
            <a:pPr eaLnBrk="1" hangingPunct="1">
              <a:lnSpc>
                <a:spcPct val="90000"/>
              </a:lnSpc>
            </a:pPr>
            <a:r>
              <a:rPr lang="cs-CZ" sz="2400" dirty="0" smtClean="0"/>
              <a:t>Not </a:t>
            </a:r>
            <a:r>
              <a:rPr lang="cs-CZ" sz="2400" dirty="0" err="1" smtClean="0"/>
              <a:t>sufficiently</a:t>
            </a:r>
            <a:r>
              <a:rPr lang="cs-CZ" sz="2400" dirty="0" smtClean="0"/>
              <a:t> </a:t>
            </a:r>
            <a:r>
              <a:rPr lang="cs-CZ" sz="2400" dirty="0" err="1" smtClean="0"/>
              <a:t>mapped</a:t>
            </a:r>
            <a:r>
              <a:rPr lang="cs-CZ" sz="2400" dirty="0" smtClean="0"/>
              <a:t> (</a:t>
            </a:r>
            <a:r>
              <a:rPr lang="cs-CZ" sz="2400" dirty="0" err="1" smtClean="0"/>
              <a:t>studies</a:t>
            </a:r>
            <a:r>
              <a:rPr lang="cs-CZ" sz="2400" dirty="0" smtClean="0"/>
              <a:t> in </a:t>
            </a:r>
            <a:r>
              <a:rPr lang="cs-CZ" sz="2400" dirty="0" err="1" smtClean="0"/>
              <a:t>forest</a:t>
            </a:r>
            <a:r>
              <a:rPr lang="cs-CZ" sz="2400" dirty="0" smtClean="0"/>
              <a:t> part)</a:t>
            </a:r>
          </a:p>
          <a:p>
            <a:pPr eaLnBrk="1" hangingPunct="1">
              <a:lnSpc>
                <a:spcPct val="90000"/>
              </a:lnSpc>
            </a:pPr>
            <a:r>
              <a:rPr lang="cs-CZ" sz="2400" dirty="0" err="1" smtClean="0"/>
              <a:t>Long</a:t>
            </a:r>
            <a:r>
              <a:rPr lang="cs-CZ" sz="2400" dirty="0" smtClean="0"/>
              <a:t> </a:t>
            </a:r>
            <a:r>
              <a:rPr lang="cs-CZ" sz="2400" dirty="0" err="1" smtClean="0"/>
              <a:t>time</a:t>
            </a:r>
            <a:r>
              <a:rPr lang="cs-CZ" sz="2400" dirty="0" smtClean="0"/>
              <a:t> </a:t>
            </a:r>
            <a:r>
              <a:rPr lang="cs-CZ" sz="2400" dirty="0" err="1" smtClean="0"/>
              <a:t>seen</a:t>
            </a:r>
            <a:r>
              <a:rPr lang="cs-CZ" sz="2400" dirty="0" smtClean="0"/>
              <a:t> as not </a:t>
            </a:r>
            <a:r>
              <a:rPr lang="cs-CZ" sz="2400" dirty="0" err="1" smtClean="0"/>
              <a:t>necessary</a:t>
            </a:r>
            <a:r>
              <a:rPr lang="cs-CZ" sz="2400" dirty="0" smtClean="0"/>
              <a:t> (</a:t>
            </a:r>
            <a:r>
              <a:rPr lang="cs-CZ" sz="2400" dirty="0" err="1" smtClean="0"/>
              <a:t>absent</a:t>
            </a:r>
            <a:r>
              <a:rPr lang="cs-CZ" sz="2400" dirty="0" smtClean="0"/>
              <a:t>) </a:t>
            </a:r>
            <a:r>
              <a:rPr lang="cs-CZ" sz="2400" dirty="0" err="1" smtClean="0"/>
              <a:t>or</a:t>
            </a:r>
            <a:r>
              <a:rPr lang="cs-CZ" sz="2400" dirty="0" smtClean="0"/>
              <a:t> </a:t>
            </a:r>
            <a:r>
              <a:rPr lang="cs-CZ" sz="2400" dirty="0" err="1" smtClean="0"/>
              <a:t>low</a:t>
            </a:r>
            <a:r>
              <a:rPr lang="cs-CZ" sz="2400" dirty="0" smtClean="0"/>
              <a:t> priority</a:t>
            </a:r>
          </a:p>
          <a:p>
            <a:pPr eaLnBrk="1" hangingPunct="1">
              <a:lnSpc>
                <a:spcPct val="90000"/>
              </a:lnSpc>
            </a:pPr>
            <a:endParaRPr lang="cs-CZ" sz="2400" dirty="0" smtClean="0"/>
          </a:p>
          <a:p>
            <a:pPr eaLnBrk="1" hangingPunct="1">
              <a:lnSpc>
                <a:spcPct val="90000"/>
              </a:lnSpc>
            </a:pPr>
            <a:r>
              <a:rPr lang="cs-CZ" sz="2400" dirty="0" smtClean="0"/>
              <a:t>ECCB </a:t>
            </a:r>
            <a:r>
              <a:rPr lang="cs-CZ" sz="2400" dirty="0" err="1" smtClean="0"/>
              <a:t>conference</a:t>
            </a:r>
            <a:r>
              <a:rPr lang="cs-CZ" sz="2400" dirty="0" smtClean="0"/>
              <a:t> </a:t>
            </a:r>
            <a:r>
              <a:rPr lang="cs-CZ" sz="2400" dirty="0" err="1" smtClean="0"/>
              <a:t>Eger</a:t>
            </a:r>
            <a:r>
              <a:rPr lang="cs-CZ" sz="2400" dirty="0" smtClean="0"/>
              <a:t> 2007 – </a:t>
            </a:r>
            <a:r>
              <a:rPr lang="cs-CZ" sz="2400" dirty="0" err="1" smtClean="0"/>
              <a:t>strong</a:t>
            </a:r>
            <a:r>
              <a:rPr lang="cs-CZ" sz="2400" dirty="0" smtClean="0"/>
              <a:t> response </a:t>
            </a:r>
            <a:r>
              <a:rPr lang="cs-CZ" sz="2400" dirty="0" err="1" smtClean="0"/>
              <a:t>of</a:t>
            </a:r>
            <a:r>
              <a:rPr lang="cs-CZ" sz="2400" dirty="0" smtClean="0"/>
              <a:t> science </a:t>
            </a:r>
            <a:r>
              <a:rPr lang="cs-CZ" sz="2400" dirty="0" err="1" smtClean="0"/>
              <a:t>and</a:t>
            </a:r>
            <a:r>
              <a:rPr lang="cs-CZ" sz="2400" dirty="0" smtClean="0"/>
              <a:t> </a:t>
            </a:r>
            <a:r>
              <a:rPr lang="cs-CZ" sz="2400" dirty="0" err="1" smtClean="0"/>
              <a:t>conservation</a:t>
            </a:r>
            <a:r>
              <a:rPr lang="cs-CZ" sz="2400" dirty="0" smtClean="0"/>
              <a:t> </a:t>
            </a:r>
            <a:r>
              <a:rPr lang="cs-CZ" sz="2400" dirty="0" err="1" smtClean="0"/>
              <a:t>communities</a:t>
            </a:r>
            <a:endParaRPr lang="cs-CZ" sz="2400" dirty="0" smtClean="0"/>
          </a:p>
          <a:p>
            <a:pPr eaLnBrk="1" hangingPunct="1">
              <a:lnSpc>
                <a:spcPct val="90000"/>
              </a:lnSpc>
            </a:pPr>
            <a:r>
              <a:rPr lang="cs-CZ" sz="2400" dirty="0" smtClean="0"/>
              <a:t>EP </a:t>
            </a:r>
            <a:r>
              <a:rPr lang="cs-CZ" sz="2400" dirty="0" err="1" smtClean="0"/>
              <a:t>declaration</a:t>
            </a:r>
            <a:r>
              <a:rPr lang="cs-CZ" sz="2400" dirty="0" smtClean="0"/>
              <a:t> 2009</a:t>
            </a:r>
          </a:p>
          <a:p>
            <a:pPr eaLnBrk="1" hangingPunct="1">
              <a:lnSpc>
                <a:spcPct val="90000"/>
              </a:lnSpc>
            </a:pPr>
            <a:r>
              <a:rPr lang="cs-CZ" sz="2400" dirty="0" smtClean="0"/>
              <a:t>CZ PRES </a:t>
            </a:r>
            <a:r>
              <a:rPr lang="cs-CZ" sz="2400" dirty="0" err="1" smtClean="0"/>
              <a:t>conference</a:t>
            </a:r>
            <a:r>
              <a:rPr lang="cs-CZ" sz="2400" dirty="0" smtClean="0"/>
              <a:t> 2009, „Poselství“ </a:t>
            </a:r>
            <a:r>
              <a:rPr lang="cs-CZ" sz="2400" dirty="0" err="1" smtClean="0"/>
              <a:t>from</a:t>
            </a:r>
            <a:r>
              <a:rPr lang="cs-CZ" sz="2400" dirty="0" smtClean="0"/>
              <a:t> </a:t>
            </a:r>
            <a:r>
              <a:rPr lang="cs-CZ" sz="2400" dirty="0" err="1" smtClean="0"/>
              <a:t>Prague</a:t>
            </a:r>
            <a:r>
              <a:rPr lang="cs-CZ" sz="2400" dirty="0" smtClean="0"/>
              <a:t>, support by </a:t>
            </a:r>
            <a:r>
              <a:rPr lang="cs-CZ" sz="2400" dirty="0" err="1" smtClean="0"/>
              <a:t>broad</a:t>
            </a:r>
            <a:r>
              <a:rPr lang="cs-CZ" sz="2400" dirty="0" smtClean="0"/>
              <a:t> public, </a:t>
            </a:r>
            <a:r>
              <a:rPr lang="cs-CZ" sz="2400" dirty="0" err="1" smtClean="0"/>
              <a:t>new</a:t>
            </a:r>
            <a:r>
              <a:rPr lang="cs-CZ" sz="2400" dirty="0" smtClean="0"/>
              <a:t> </a:t>
            </a:r>
            <a:r>
              <a:rPr lang="cs-CZ" sz="2400" dirty="0" err="1" smtClean="0"/>
              <a:t>initiatives</a:t>
            </a:r>
            <a:endParaRPr lang="cs-CZ" sz="2400" dirty="0" smtClean="0"/>
          </a:p>
          <a:p>
            <a:pPr eaLnBrk="1" hangingPunct="1">
              <a:lnSpc>
                <a:spcPct val="90000"/>
              </a:lnSpc>
            </a:pPr>
            <a:r>
              <a:rPr lang="cs-CZ" sz="2400" dirty="0" err="1" smtClean="0"/>
              <a:t>Wild</a:t>
            </a:r>
            <a:r>
              <a:rPr lang="cs-CZ" sz="2400" dirty="0" smtClean="0"/>
              <a:t> </a:t>
            </a:r>
            <a:r>
              <a:rPr lang="cs-CZ" sz="2400" dirty="0" err="1" smtClean="0"/>
              <a:t>Europe</a:t>
            </a:r>
            <a:r>
              <a:rPr lang="cs-CZ" sz="2400" dirty="0" smtClean="0"/>
              <a:t> </a:t>
            </a:r>
            <a:r>
              <a:rPr lang="cs-CZ" sz="2400" dirty="0" err="1" smtClean="0"/>
              <a:t>Initiative</a:t>
            </a:r>
            <a:r>
              <a:rPr lang="cs-CZ" sz="2400" dirty="0" smtClean="0"/>
              <a:t>, </a:t>
            </a:r>
            <a:r>
              <a:rPr lang="cs-CZ" sz="2400" dirty="0" err="1" smtClean="0"/>
              <a:t>responses</a:t>
            </a:r>
            <a:r>
              <a:rPr lang="cs-CZ" sz="2400" dirty="0" smtClean="0"/>
              <a:t> </a:t>
            </a:r>
            <a:r>
              <a:rPr lang="cs-CZ" sz="2400" dirty="0" err="1" smtClean="0"/>
              <a:t>of</a:t>
            </a:r>
            <a:r>
              <a:rPr lang="cs-CZ" sz="2400" dirty="0" smtClean="0"/>
              <a:t> </a:t>
            </a:r>
            <a:r>
              <a:rPr lang="cs-CZ" sz="2400" dirty="0" err="1" smtClean="0"/>
              <a:t>NGOs</a:t>
            </a:r>
            <a:r>
              <a:rPr lang="cs-CZ" sz="2400" dirty="0" smtClean="0"/>
              <a:t> (IUCN, </a:t>
            </a:r>
            <a:r>
              <a:rPr lang="cs-CZ" sz="2400" dirty="0" err="1" smtClean="0"/>
              <a:t>Europarc</a:t>
            </a:r>
            <a:r>
              <a:rPr lang="cs-CZ" sz="2400" dirty="0" smtClean="0"/>
              <a:t>, WWF </a:t>
            </a:r>
            <a:r>
              <a:rPr lang="cs-CZ" sz="2400" dirty="0" err="1" smtClean="0"/>
              <a:t>etc</a:t>
            </a:r>
            <a:r>
              <a:rPr lang="cs-CZ" sz="2400" dirty="0" smtClean="0"/>
              <a:t>.)</a:t>
            </a:r>
          </a:p>
          <a:p>
            <a:pPr eaLnBrk="1" hangingPunct="1">
              <a:lnSpc>
                <a:spcPct val="90000"/>
              </a:lnSpc>
            </a:pPr>
            <a:r>
              <a:rPr lang="cs-CZ" sz="2400" dirty="0" smtClean="0"/>
              <a:t>2010 </a:t>
            </a:r>
            <a:r>
              <a:rPr lang="cs-CZ" sz="2400" dirty="0" err="1" smtClean="0"/>
              <a:t>Conference</a:t>
            </a:r>
            <a:r>
              <a:rPr lang="cs-CZ" sz="2400" dirty="0" smtClean="0"/>
              <a:t> </a:t>
            </a:r>
            <a:r>
              <a:rPr lang="cs-CZ" sz="2400" dirty="0" err="1" smtClean="0"/>
              <a:t>under</a:t>
            </a:r>
            <a:r>
              <a:rPr lang="cs-CZ" sz="2400" dirty="0" smtClean="0"/>
              <a:t> </a:t>
            </a:r>
            <a:r>
              <a:rPr lang="cs-CZ" sz="2400" dirty="0" err="1" smtClean="0"/>
              <a:t>Belgian</a:t>
            </a:r>
            <a:r>
              <a:rPr lang="cs-CZ" sz="2400" dirty="0" smtClean="0"/>
              <a:t> </a:t>
            </a:r>
            <a:r>
              <a:rPr lang="cs-CZ" sz="2400" dirty="0" err="1" smtClean="0"/>
              <a:t>presidency</a:t>
            </a:r>
            <a:r>
              <a:rPr lang="cs-CZ" sz="2400" dirty="0" smtClean="0"/>
              <a:t>: </a:t>
            </a:r>
            <a:r>
              <a:rPr lang="cs-CZ" sz="2400" dirty="0" err="1" smtClean="0"/>
              <a:t>further</a:t>
            </a:r>
            <a:r>
              <a:rPr lang="cs-CZ" sz="2400" dirty="0" smtClean="0"/>
              <a:t> </a:t>
            </a:r>
            <a:r>
              <a:rPr lang="cs-CZ" sz="2400" dirty="0" err="1" smtClean="0"/>
              <a:t>steps</a:t>
            </a:r>
            <a:r>
              <a:rPr lang="cs-CZ" sz="2400" dirty="0" smtClean="0"/>
              <a:t> </a:t>
            </a:r>
            <a:r>
              <a:rPr lang="cs-CZ" sz="2400" dirty="0" err="1" smtClean="0"/>
              <a:t>related</a:t>
            </a:r>
            <a:r>
              <a:rPr lang="cs-CZ" sz="2400" dirty="0" smtClean="0"/>
              <a:t> to </a:t>
            </a:r>
            <a:r>
              <a:rPr lang="cs-CZ" sz="2400" dirty="0" err="1" smtClean="0"/>
              <a:t>restoration</a:t>
            </a:r>
            <a:r>
              <a:rPr lang="cs-CZ" sz="2400" dirty="0" smtClean="0"/>
              <a:t> </a:t>
            </a:r>
            <a:r>
              <a:rPr lang="cs-CZ" sz="2400" dirty="0" err="1" smtClean="0"/>
              <a:t>of</a:t>
            </a:r>
            <a:r>
              <a:rPr lang="cs-CZ" sz="2400" dirty="0" smtClean="0"/>
              <a:t> </a:t>
            </a:r>
            <a:r>
              <a:rPr lang="cs-CZ" sz="2400" dirty="0" err="1" smtClean="0"/>
              <a:t>wild</a:t>
            </a:r>
            <a:r>
              <a:rPr lang="cs-CZ" sz="2400" dirty="0" smtClean="0"/>
              <a:t> </a:t>
            </a:r>
            <a:r>
              <a:rPr lang="cs-CZ" sz="2400" dirty="0" err="1" smtClean="0"/>
              <a:t>areas</a:t>
            </a:r>
            <a:endParaRPr lang="cs-CZ" sz="2400" dirty="0" smtClean="0"/>
          </a:p>
        </p:txBody>
      </p:sp>
    </p:spTree>
  </p:cSld>
  <p:clrMapOvr>
    <a:masterClrMapping/>
  </p:clrMapOvr>
  <p:transition spd="slow">
    <p:cut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Vaclavska stena"/>
          <p:cNvPicPr>
            <a:picLocks noGrp="1" noChangeAspect="1" noChangeArrowheads="1"/>
          </p:cNvPicPr>
          <p:nvPr>
            <p:ph sz="half" idx="2"/>
          </p:nvPr>
        </p:nvPicPr>
        <p:blipFill>
          <a:blip r:embed="rId2" cstate="print"/>
          <a:srcRect/>
          <a:stretch>
            <a:fillRect/>
          </a:stretch>
        </p:blipFill>
        <p:spPr>
          <a:xfrm>
            <a:off x="5072063" y="1196975"/>
            <a:ext cx="3910012" cy="5545138"/>
          </a:xfrm>
          <a:noFill/>
        </p:spPr>
      </p:pic>
      <p:sp>
        <p:nvSpPr>
          <p:cNvPr id="22531" name="Text Box 6"/>
          <p:cNvSpPr txBox="1">
            <a:spLocks noChangeArrowheads="1"/>
          </p:cNvSpPr>
          <p:nvPr/>
        </p:nvSpPr>
        <p:spPr bwMode="auto">
          <a:xfrm>
            <a:off x="5076825" y="5445125"/>
            <a:ext cx="595313" cy="366713"/>
          </a:xfrm>
          <a:prstGeom prst="rect">
            <a:avLst/>
          </a:prstGeom>
          <a:solidFill>
            <a:schemeClr val="bg1">
              <a:alpha val="39999"/>
            </a:schemeClr>
          </a:solidFill>
          <a:ln w="9525">
            <a:noFill/>
            <a:miter lim="800000"/>
            <a:headEnd/>
            <a:tailEnd/>
          </a:ln>
        </p:spPr>
        <p:txBody>
          <a:bodyPr>
            <a:spAutoFit/>
          </a:bodyPr>
          <a:lstStyle/>
          <a:p>
            <a:endParaRPr lang="cs-CZ"/>
          </a:p>
        </p:txBody>
      </p:sp>
      <p:sp>
        <p:nvSpPr>
          <p:cNvPr id="22532" name="Rectangle 2"/>
          <p:cNvSpPr>
            <a:spLocks noGrp="1" noChangeArrowheads="1"/>
          </p:cNvSpPr>
          <p:nvPr>
            <p:ph type="title"/>
          </p:nvPr>
        </p:nvSpPr>
        <p:spPr>
          <a:xfrm>
            <a:off x="457200" y="274638"/>
            <a:ext cx="8229600" cy="850900"/>
          </a:xfrm>
        </p:spPr>
        <p:txBody>
          <a:bodyPr/>
          <a:lstStyle/>
          <a:p>
            <a:pPr algn="l" eaLnBrk="1" hangingPunct="1"/>
            <a:r>
              <a:rPr lang="cs-CZ" sz="4000" dirty="0" err="1" smtClean="0">
                <a:solidFill>
                  <a:srgbClr val="FF6600"/>
                </a:solidFill>
              </a:rPr>
              <a:t>Should</a:t>
            </a:r>
            <a:r>
              <a:rPr lang="cs-CZ" sz="4000" dirty="0" smtClean="0">
                <a:solidFill>
                  <a:srgbClr val="FF6600"/>
                </a:solidFill>
              </a:rPr>
              <a:t> </a:t>
            </a:r>
            <a:r>
              <a:rPr lang="cs-CZ" sz="4000" dirty="0" err="1" smtClean="0">
                <a:solidFill>
                  <a:srgbClr val="FF6600"/>
                </a:solidFill>
              </a:rPr>
              <a:t>we</a:t>
            </a:r>
            <a:r>
              <a:rPr lang="cs-CZ" sz="4000" dirty="0" smtClean="0">
                <a:solidFill>
                  <a:srgbClr val="FF6600"/>
                </a:solidFill>
              </a:rPr>
              <a:t> care? And </a:t>
            </a:r>
            <a:r>
              <a:rPr lang="cs-CZ" sz="4000" dirty="0" err="1" smtClean="0">
                <a:solidFill>
                  <a:srgbClr val="FF6600"/>
                </a:solidFill>
              </a:rPr>
              <a:t>why</a:t>
            </a:r>
            <a:r>
              <a:rPr lang="cs-CZ" sz="4000" dirty="0" smtClean="0">
                <a:solidFill>
                  <a:srgbClr val="FF6600"/>
                </a:solidFill>
              </a:rPr>
              <a:t>?</a:t>
            </a:r>
          </a:p>
        </p:txBody>
      </p:sp>
      <p:sp>
        <p:nvSpPr>
          <p:cNvPr id="22533" name="Rectangle 3"/>
          <p:cNvSpPr>
            <a:spLocks noGrp="1" noChangeArrowheads="1"/>
          </p:cNvSpPr>
          <p:nvPr>
            <p:ph type="body" sz="half" idx="1"/>
          </p:nvPr>
        </p:nvSpPr>
        <p:spPr>
          <a:xfrm>
            <a:off x="250825" y="1341438"/>
            <a:ext cx="4753223" cy="5327650"/>
          </a:xfrm>
        </p:spPr>
        <p:txBody>
          <a:bodyPr/>
          <a:lstStyle/>
          <a:p>
            <a:pPr eaLnBrk="1" hangingPunct="1">
              <a:lnSpc>
                <a:spcPct val="90000"/>
              </a:lnSpc>
            </a:pPr>
            <a:r>
              <a:rPr lang="cs-CZ" sz="2400" dirty="0" err="1" smtClean="0"/>
              <a:t>Original</a:t>
            </a:r>
            <a:r>
              <a:rPr lang="cs-CZ" sz="2400" dirty="0" smtClean="0"/>
              <a:t> </a:t>
            </a:r>
            <a:r>
              <a:rPr lang="cs-CZ" sz="2400" dirty="0" err="1" smtClean="0"/>
              <a:t>European</a:t>
            </a:r>
            <a:r>
              <a:rPr lang="cs-CZ" sz="2400" dirty="0" smtClean="0"/>
              <a:t> </a:t>
            </a:r>
            <a:r>
              <a:rPr lang="cs-CZ" sz="2400" dirty="0" err="1" smtClean="0"/>
              <a:t>nature</a:t>
            </a:r>
            <a:endParaRPr lang="cs-CZ" sz="2400" dirty="0" smtClean="0"/>
          </a:p>
          <a:p>
            <a:pPr eaLnBrk="1" hangingPunct="1">
              <a:lnSpc>
                <a:spcPct val="90000"/>
              </a:lnSpc>
            </a:pPr>
            <a:r>
              <a:rPr lang="cs-CZ" sz="2400" dirty="0" err="1" smtClean="0"/>
              <a:t>Evolution</a:t>
            </a:r>
            <a:endParaRPr lang="cs-CZ" sz="2400" dirty="0" smtClean="0"/>
          </a:p>
          <a:p>
            <a:pPr eaLnBrk="1" hangingPunct="1">
              <a:lnSpc>
                <a:spcPct val="90000"/>
              </a:lnSpc>
            </a:pPr>
            <a:r>
              <a:rPr lang="cs-CZ" sz="2400" dirty="0" err="1" smtClean="0"/>
              <a:t>Natural</a:t>
            </a:r>
            <a:r>
              <a:rPr lang="cs-CZ" sz="2400" dirty="0" smtClean="0"/>
              <a:t> </a:t>
            </a:r>
            <a:r>
              <a:rPr lang="cs-CZ" sz="2400" dirty="0" err="1" smtClean="0"/>
              <a:t>succession</a:t>
            </a:r>
            <a:endParaRPr lang="cs-CZ" sz="2400" dirty="0" smtClean="0"/>
          </a:p>
          <a:p>
            <a:pPr eaLnBrk="1" hangingPunct="1">
              <a:lnSpc>
                <a:spcPct val="90000"/>
              </a:lnSpc>
            </a:pPr>
            <a:r>
              <a:rPr lang="cs-CZ" sz="2400" dirty="0" smtClean="0"/>
              <a:t>Base-line </a:t>
            </a:r>
            <a:r>
              <a:rPr lang="cs-CZ" sz="2400" dirty="0" err="1" smtClean="0"/>
              <a:t>for</a:t>
            </a:r>
            <a:r>
              <a:rPr lang="cs-CZ" sz="2400" dirty="0" smtClean="0"/>
              <a:t> science</a:t>
            </a:r>
          </a:p>
          <a:p>
            <a:pPr eaLnBrk="1" hangingPunct="1">
              <a:lnSpc>
                <a:spcPct val="90000"/>
              </a:lnSpc>
            </a:pPr>
            <a:r>
              <a:rPr lang="cs-CZ" sz="2400" dirty="0" err="1" smtClean="0"/>
              <a:t>We</a:t>
            </a:r>
            <a:r>
              <a:rPr lang="cs-CZ" sz="2400" dirty="0" smtClean="0"/>
              <a:t> </a:t>
            </a:r>
            <a:r>
              <a:rPr lang="cs-CZ" sz="2400" dirty="0" err="1" smtClean="0"/>
              <a:t>may</a:t>
            </a:r>
            <a:r>
              <a:rPr lang="cs-CZ" sz="2400" dirty="0" smtClean="0"/>
              <a:t> </a:t>
            </a:r>
            <a:r>
              <a:rPr lang="cs-CZ" sz="2400" dirty="0" err="1" smtClean="0"/>
              <a:t>be</a:t>
            </a:r>
            <a:r>
              <a:rPr lang="cs-CZ" sz="2400" dirty="0" smtClean="0"/>
              <a:t> not </a:t>
            </a:r>
            <a:r>
              <a:rPr lang="cs-CZ" sz="2400" dirty="0" err="1" smtClean="0"/>
              <a:t>able</a:t>
            </a:r>
            <a:r>
              <a:rPr lang="cs-CZ" sz="2400" dirty="0" smtClean="0"/>
              <a:t> to </a:t>
            </a:r>
            <a:r>
              <a:rPr lang="cs-CZ" sz="2400" dirty="0" err="1" smtClean="0"/>
              <a:t>know</a:t>
            </a:r>
            <a:r>
              <a:rPr lang="cs-CZ" sz="2400" dirty="0" smtClean="0"/>
              <a:t> </a:t>
            </a:r>
            <a:r>
              <a:rPr lang="cs-CZ" sz="2400" dirty="0" err="1" smtClean="0"/>
              <a:t>everything</a:t>
            </a:r>
            <a:r>
              <a:rPr lang="cs-CZ" sz="2400" dirty="0" smtClean="0"/>
              <a:t> </a:t>
            </a:r>
            <a:r>
              <a:rPr lang="cs-CZ" sz="2400" dirty="0" err="1" smtClean="0"/>
              <a:t>regarding</a:t>
            </a:r>
            <a:r>
              <a:rPr lang="cs-CZ" sz="2400" dirty="0" smtClean="0"/>
              <a:t> proper management</a:t>
            </a:r>
          </a:p>
          <a:p>
            <a:pPr eaLnBrk="1" hangingPunct="1">
              <a:lnSpc>
                <a:spcPct val="90000"/>
              </a:lnSpc>
            </a:pPr>
            <a:r>
              <a:rPr lang="cs-CZ" sz="2400" dirty="0" smtClean="0"/>
              <a:t>New </a:t>
            </a:r>
            <a:r>
              <a:rPr lang="cs-CZ" sz="2400" dirty="0" err="1" smtClean="0"/>
              <a:t>challenges</a:t>
            </a:r>
            <a:r>
              <a:rPr lang="cs-CZ" sz="2400" dirty="0" smtClean="0"/>
              <a:t> (</a:t>
            </a:r>
            <a:r>
              <a:rPr lang="cs-CZ" sz="2400" dirty="0" err="1" smtClean="0"/>
              <a:t>climate</a:t>
            </a:r>
            <a:r>
              <a:rPr lang="cs-CZ" sz="2400" dirty="0" smtClean="0"/>
              <a:t> </a:t>
            </a:r>
            <a:r>
              <a:rPr lang="cs-CZ" sz="2400" dirty="0" err="1" smtClean="0"/>
              <a:t>change</a:t>
            </a:r>
            <a:r>
              <a:rPr lang="cs-CZ" sz="2400" dirty="0" smtClean="0"/>
              <a:t>): </a:t>
            </a:r>
            <a:r>
              <a:rPr lang="cs-CZ" sz="2400" dirty="0" err="1" smtClean="0"/>
              <a:t>different</a:t>
            </a:r>
            <a:r>
              <a:rPr lang="cs-CZ" sz="2400" dirty="0" smtClean="0"/>
              <a:t> </a:t>
            </a:r>
            <a:r>
              <a:rPr lang="cs-CZ" sz="2400" dirty="0" err="1" smtClean="0"/>
              <a:t>responses</a:t>
            </a:r>
            <a:r>
              <a:rPr lang="cs-CZ" sz="2400" dirty="0" smtClean="0"/>
              <a:t> </a:t>
            </a:r>
            <a:r>
              <a:rPr lang="cs-CZ" sz="2400" dirty="0" err="1" smtClean="0"/>
              <a:t>should</a:t>
            </a:r>
            <a:r>
              <a:rPr lang="cs-CZ" sz="2400" dirty="0" smtClean="0"/>
              <a:t> </a:t>
            </a:r>
            <a:r>
              <a:rPr lang="cs-CZ" sz="2400" dirty="0" err="1" smtClean="0"/>
              <a:t>be</a:t>
            </a:r>
            <a:r>
              <a:rPr lang="cs-CZ" sz="2400" dirty="0" smtClean="0"/>
              <a:t> </a:t>
            </a:r>
            <a:r>
              <a:rPr lang="cs-CZ" sz="2400" dirty="0" err="1" smtClean="0"/>
              <a:t>checked</a:t>
            </a:r>
            <a:endParaRPr lang="cs-CZ" sz="2400" dirty="0" smtClean="0"/>
          </a:p>
          <a:p>
            <a:pPr eaLnBrk="1" hangingPunct="1">
              <a:lnSpc>
                <a:spcPct val="90000"/>
              </a:lnSpc>
            </a:pPr>
            <a:r>
              <a:rPr lang="cs-CZ" sz="2400" dirty="0" err="1" smtClean="0"/>
              <a:t>We</a:t>
            </a:r>
            <a:r>
              <a:rPr lang="cs-CZ" sz="2400" dirty="0" smtClean="0"/>
              <a:t> </a:t>
            </a:r>
            <a:r>
              <a:rPr lang="cs-CZ" sz="2400" dirty="0" err="1" smtClean="0"/>
              <a:t>require</a:t>
            </a:r>
            <a:r>
              <a:rPr lang="cs-CZ" sz="2400" dirty="0" smtClean="0"/>
              <a:t> </a:t>
            </a:r>
            <a:r>
              <a:rPr lang="cs-CZ" sz="2400" dirty="0" err="1" smtClean="0"/>
              <a:t>the</a:t>
            </a:r>
            <a:r>
              <a:rPr lang="cs-CZ" sz="2400" dirty="0" smtClean="0"/>
              <a:t> </a:t>
            </a:r>
            <a:r>
              <a:rPr lang="cs-CZ" sz="2400" dirty="0" err="1" smtClean="0"/>
              <a:t>same</a:t>
            </a:r>
            <a:r>
              <a:rPr lang="cs-CZ" sz="2400" dirty="0" smtClean="0"/>
              <a:t> </a:t>
            </a:r>
            <a:r>
              <a:rPr lang="cs-CZ" sz="2400" dirty="0" err="1" smtClean="0"/>
              <a:t>from</a:t>
            </a:r>
            <a:r>
              <a:rPr lang="cs-CZ" sz="2400" dirty="0" smtClean="0"/>
              <a:t> </a:t>
            </a:r>
            <a:r>
              <a:rPr lang="cs-CZ" sz="2400" dirty="0" err="1" smtClean="0"/>
              <a:t>others</a:t>
            </a:r>
            <a:r>
              <a:rPr lang="cs-CZ" sz="2400" dirty="0" smtClean="0"/>
              <a:t> in </a:t>
            </a:r>
            <a:r>
              <a:rPr lang="cs-CZ" sz="2400" dirty="0" err="1" smtClean="0"/>
              <a:t>other</a:t>
            </a:r>
            <a:r>
              <a:rPr lang="cs-CZ" sz="2400" dirty="0" smtClean="0"/>
              <a:t> </a:t>
            </a:r>
            <a:r>
              <a:rPr lang="cs-CZ" sz="2400" dirty="0" err="1" smtClean="0"/>
              <a:t>parts</a:t>
            </a:r>
            <a:r>
              <a:rPr lang="cs-CZ" sz="2400" dirty="0" smtClean="0"/>
              <a:t> </a:t>
            </a:r>
            <a:r>
              <a:rPr lang="cs-CZ" sz="2400" dirty="0" err="1" smtClean="0"/>
              <a:t>of</a:t>
            </a:r>
            <a:r>
              <a:rPr lang="cs-CZ" sz="2400" dirty="0" smtClean="0"/>
              <a:t> </a:t>
            </a:r>
            <a:r>
              <a:rPr lang="cs-CZ" sz="2400" dirty="0" err="1" smtClean="0"/>
              <a:t>the</a:t>
            </a:r>
            <a:r>
              <a:rPr lang="cs-CZ" sz="2400" dirty="0" smtClean="0"/>
              <a:t> </a:t>
            </a:r>
            <a:r>
              <a:rPr lang="cs-CZ" sz="2400" dirty="0" err="1" smtClean="0"/>
              <a:t>world</a:t>
            </a:r>
            <a:endParaRPr lang="nl-NL" sz="2400" dirty="0" smtClean="0"/>
          </a:p>
          <a:p>
            <a:pPr eaLnBrk="1" hangingPunct="1">
              <a:lnSpc>
                <a:spcPct val="90000"/>
              </a:lnSpc>
            </a:pPr>
            <a:r>
              <a:rPr lang="nl-NL" sz="2400" dirty="0" smtClean="0"/>
              <a:t>Emotional and ethical reasons</a:t>
            </a:r>
            <a:endParaRPr lang="cs-CZ" sz="2400"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777875"/>
          </a:xfrm>
        </p:spPr>
        <p:txBody>
          <a:bodyPr/>
          <a:lstStyle/>
          <a:p>
            <a:pPr algn="l" eaLnBrk="1" hangingPunct="1"/>
            <a:r>
              <a:rPr lang="cs-CZ" sz="4000" dirty="0" err="1" smtClean="0">
                <a:solidFill>
                  <a:srgbClr val="FF6600"/>
                </a:solidFill>
              </a:rPr>
              <a:t>Wilderness</a:t>
            </a:r>
            <a:r>
              <a:rPr lang="cs-CZ" sz="4000" dirty="0" smtClean="0">
                <a:solidFill>
                  <a:srgbClr val="FF6600"/>
                </a:solidFill>
              </a:rPr>
              <a:t> </a:t>
            </a:r>
            <a:r>
              <a:rPr lang="cs-CZ" sz="4000" dirty="0" err="1" smtClean="0">
                <a:solidFill>
                  <a:srgbClr val="FF6600"/>
                </a:solidFill>
              </a:rPr>
              <a:t>concept</a:t>
            </a:r>
            <a:endParaRPr lang="cs-CZ" sz="4000" dirty="0" smtClean="0">
              <a:solidFill>
                <a:srgbClr val="FF6600"/>
              </a:solidFill>
            </a:endParaRPr>
          </a:p>
        </p:txBody>
      </p:sp>
      <p:sp>
        <p:nvSpPr>
          <p:cNvPr id="23555" name="Rectangle 3"/>
          <p:cNvSpPr>
            <a:spLocks noGrp="1" noChangeArrowheads="1"/>
          </p:cNvSpPr>
          <p:nvPr>
            <p:ph type="body" sz="half" idx="1"/>
          </p:nvPr>
        </p:nvSpPr>
        <p:spPr>
          <a:xfrm>
            <a:off x="457200" y="1556792"/>
            <a:ext cx="8229600" cy="5040858"/>
          </a:xfrm>
        </p:spPr>
        <p:txBody>
          <a:bodyPr/>
          <a:lstStyle/>
          <a:p>
            <a:pPr eaLnBrk="1" hangingPunct="1">
              <a:lnSpc>
                <a:spcPct val="90000"/>
              </a:lnSpc>
            </a:pPr>
            <a:r>
              <a:rPr lang="cs-CZ" sz="2800" dirty="0" smtClean="0"/>
              <a:t>EU – </a:t>
            </a:r>
            <a:r>
              <a:rPr lang="cs-CZ" sz="2800" dirty="0" err="1" smtClean="0"/>
              <a:t>specific</a:t>
            </a:r>
            <a:r>
              <a:rPr lang="cs-CZ" sz="2800" dirty="0" smtClean="0"/>
              <a:t> </a:t>
            </a:r>
            <a:r>
              <a:rPr lang="cs-CZ" sz="2800" dirty="0" err="1" smtClean="0"/>
              <a:t>situation</a:t>
            </a:r>
            <a:r>
              <a:rPr lang="cs-CZ" sz="2800" dirty="0" smtClean="0"/>
              <a:t> </a:t>
            </a:r>
            <a:r>
              <a:rPr lang="cs-CZ" sz="2800" dirty="0" err="1" smtClean="0"/>
              <a:t>requiring</a:t>
            </a:r>
            <a:r>
              <a:rPr lang="cs-CZ" sz="2800" dirty="0" smtClean="0"/>
              <a:t> </a:t>
            </a:r>
            <a:r>
              <a:rPr lang="cs-CZ" sz="2800" dirty="0" err="1" smtClean="0"/>
              <a:t>specific</a:t>
            </a:r>
            <a:r>
              <a:rPr lang="cs-CZ" sz="2800" dirty="0" smtClean="0"/>
              <a:t> </a:t>
            </a:r>
            <a:r>
              <a:rPr lang="cs-CZ" sz="2800" dirty="0" err="1" smtClean="0"/>
              <a:t>approaches</a:t>
            </a:r>
            <a:endParaRPr lang="cs-CZ" sz="2800" dirty="0" smtClean="0"/>
          </a:p>
          <a:p>
            <a:pPr eaLnBrk="1" hangingPunct="1">
              <a:lnSpc>
                <a:spcPct val="90000"/>
              </a:lnSpc>
            </a:pPr>
            <a:r>
              <a:rPr lang="cs-CZ" sz="2800" dirty="0" err="1" smtClean="0"/>
              <a:t>Three</a:t>
            </a:r>
            <a:r>
              <a:rPr lang="cs-CZ" sz="2800" dirty="0" smtClean="0"/>
              <a:t> </a:t>
            </a:r>
            <a:r>
              <a:rPr lang="cs-CZ" sz="2800" dirty="0" err="1" smtClean="0"/>
              <a:t>pillars</a:t>
            </a:r>
            <a:r>
              <a:rPr lang="cs-CZ" sz="2800" dirty="0" smtClean="0"/>
              <a:t> </a:t>
            </a:r>
            <a:r>
              <a:rPr lang="cs-CZ" sz="2800" dirty="0" err="1" smtClean="0"/>
              <a:t>of</a:t>
            </a:r>
            <a:r>
              <a:rPr lang="cs-CZ" sz="2800" dirty="0" smtClean="0"/>
              <a:t> </a:t>
            </a:r>
            <a:r>
              <a:rPr lang="cs-CZ" sz="2800" dirty="0" err="1" smtClean="0"/>
              <a:t>wilderness</a:t>
            </a:r>
            <a:r>
              <a:rPr lang="cs-CZ" sz="2800" dirty="0" smtClean="0"/>
              <a:t> </a:t>
            </a:r>
            <a:r>
              <a:rPr lang="cs-CZ" sz="2800" dirty="0" err="1" smtClean="0"/>
              <a:t>concept</a:t>
            </a:r>
            <a:r>
              <a:rPr lang="cs-CZ" sz="2800" dirty="0" smtClean="0"/>
              <a:t>:</a:t>
            </a:r>
          </a:p>
          <a:p>
            <a:pPr lvl="1" eaLnBrk="1" hangingPunct="1">
              <a:lnSpc>
                <a:spcPct val="90000"/>
              </a:lnSpc>
            </a:pPr>
            <a:r>
              <a:rPr lang="cs-CZ" sz="2400" dirty="0" err="1" smtClean="0"/>
              <a:t>Strict</a:t>
            </a:r>
            <a:r>
              <a:rPr lang="cs-CZ" sz="2400" dirty="0" smtClean="0"/>
              <a:t> </a:t>
            </a:r>
            <a:r>
              <a:rPr lang="cs-CZ" sz="2400" dirty="0" err="1" smtClean="0"/>
              <a:t>protection</a:t>
            </a:r>
            <a:r>
              <a:rPr lang="cs-CZ" sz="2400" dirty="0" smtClean="0"/>
              <a:t> </a:t>
            </a:r>
            <a:r>
              <a:rPr lang="cs-CZ" sz="2400" dirty="0" err="1" smtClean="0"/>
              <a:t>of</a:t>
            </a:r>
            <a:r>
              <a:rPr lang="cs-CZ" sz="2400" dirty="0" smtClean="0"/>
              <a:t> </a:t>
            </a:r>
            <a:r>
              <a:rPr lang="cs-CZ" sz="2400" dirty="0" err="1" smtClean="0"/>
              <a:t>remaining</a:t>
            </a:r>
            <a:r>
              <a:rPr lang="cs-CZ" sz="2400" dirty="0" smtClean="0"/>
              <a:t> </a:t>
            </a:r>
            <a:r>
              <a:rPr lang="cs-CZ" sz="2400" dirty="0" err="1" smtClean="0"/>
              <a:t>wilderness</a:t>
            </a:r>
            <a:r>
              <a:rPr lang="cs-CZ" sz="2400" dirty="0" smtClean="0"/>
              <a:t> </a:t>
            </a:r>
            <a:r>
              <a:rPr lang="cs-CZ" sz="2400" dirty="0" err="1" smtClean="0"/>
              <a:t>areas</a:t>
            </a:r>
            <a:endParaRPr lang="cs-CZ" sz="2400" dirty="0" smtClean="0"/>
          </a:p>
          <a:p>
            <a:pPr lvl="1" eaLnBrk="1" hangingPunct="1">
              <a:lnSpc>
                <a:spcPct val="90000"/>
              </a:lnSpc>
            </a:pPr>
            <a:r>
              <a:rPr lang="cs-CZ" sz="2400" dirty="0" smtClean="0"/>
              <a:t>Re-</a:t>
            </a:r>
            <a:r>
              <a:rPr lang="cs-CZ" sz="2400" dirty="0" err="1" smtClean="0"/>
              <a:t>wilding</a:t>
            </a:r>
            <a:r>
              <a:rPr lang="cs-CZ" sz="2400" dirty="0" smtClean="0"/>
              <a:t> </a:t>
            </a:r>
            <a:r>
              <a:rPr lang="cs-CZ" sz="2400" dirty="0" err="1" smtClean="0"/>
              <a:t>of</a:t>
            </a:r>
            <a:r>
              <a:rPr lang="cs-CZ" sz="2400" dirty="0" smtClean="0"/>
              <a:t> </a:t>
            </a:r>
            <a:r>
              <a:rPr lang="cs-CZ" sz="2400" dirty="0" err="1" smtClean="0"/>
              <a:t>large</a:t>
            </a:r>
            <a:r>
              <a:rPr lang="cs-CZ" sz="2400" dirty="0" smtClean="0"/>
              <a:t> </a:t>
            </a:r>
            <a:r>
              <a:rPr lang="cs-CZ" sz="2400" dirty="0" err="1" smtClean="0"/>
              <a:t>nature</a:t>
            </a:r>
            <a:r>
              <a:rPr lang="cs-CZ" sz="2400" dirty="0" smtClean="0"/>
              <a:t> </a:t>
            </a:r>
            <a:r>
              <a:rPr lang="cs-CZ" sz="2400" dirty="0" err="1" smtClean="0"/>
              <a:t>close</a:t>
            </a:r>
            <a:r>
              <a:rPr lang="cs-CZ" sz="2400" dirty="0" smtClean="0"/>
              <a:t> </a:t>
            </a:r>
            <a:r>
              <a:rPr lang="cs-CZ" sz="2400" dirty="0" err="1" smtClean="0"/>
              <a:t>areas</a:t>
            </a:r>
            <a:r>
              <a:rPr lang="cs-CZ" sz="2400" dirty="0" smtClean="0"/>
              <a:t> by non-</a:t>
            </a:r>
            <a:r>
              <a:rPr lang="cs-CZ" sz="2400" dirty="0" err="1" smtClean="0"/>
              <a:t>intervention</a:t>
            </a:r>
            <a:r>
              <a:rPr lang="cs-CZ" sz="2400" dirty="0" smtClean="0"/>
              <a:t> management</a:t>
            </a:r>
          </a:p>
          <a:p>
            <a:pPr lvl="1" eaLnBrk="1" hangingPunct="1">
              <a:lnSpc>
                <a:spcPct val="90000"/>
              </a:lnSpc>
            </a:pPr>
            <a:r>
              <a:rPr lang="cs-CZ" sz="2400" dirty="0" err="1" smtClean="0"/>
              <a:t>Restoration</a:t>
            </a:r>
            <a:r>
              <a:rPr lang="cs-CZ" sz="2400" dirty="0" smtClean="0"/>
              <a:t> </a:t>
            </a:r>
            <a:r>
              <a:rPr lang="cs-CZ" sz="2400" dirty="0" err="1" smtClean="0"/>
              <a:t>of</a:t>
            </a:r>
            <a:r>
              <a:rPr lang="cs-CZ" sz="2400" dirty="0" smtClean="0"/>
              <a:t> </a:t>
            </a:r>
            <a:r>
              <a:rPr lang="cs-CZ" sz="2400" dirty="0" err="1" smtClean="0"/>
              <a:t>wild</a:t>
            </a:r>
            <a:r>
              <a:rPr lang="cs-CZ" sz="2400" dirty="0" smtClean="0"/>
              <a:t> </a:t>
            </a:r>
            <a:r>
              <a:rPr lang="cs-CZ" sz="2400" dirty="0" err="1" smtClean="0"/>
              <a:t>nature</a:t>
            </a:r>
            <a:r>
              <a:rPr lang="cs-CZ" sz="2400" dirty="0" smtClean="0"/>
              <a:t> </a:t>
            </a:r>
            <a:r>
              <a:rPr lang="cs-CZ" sz="2400" dirty="0" err="1" smtClean="0"/>
              <a:t>at</a:t>
            </a:r>
            <a:r>
              <a:rPr lang="cs-CZ" sz="2400" dirty="0" smtClean="0"/>
              <a:t> </a:t>
            </a:r>
            <a:r>
              <a:rPr lang="cs-CZ" sz="2400" dirty="0" err="1" smtClean="0"/>
              <a:t>suitable</a:t>
            </a:r>
            <a:r>
              <a:rPr lang="cs-CZ" sz="2400" dirty="0" smtClean="0"/>
              <a:t> </a:t>
            </a:r>
            <a:r>
              <a:rPr lang="cs-CZ" sz="2400" dirty="0" err="1" smtClean="0"/>
              <a:t>large</a:t>
            </a:r>
            <a:r>
              <a:rPr lang="cs-CZ" sz="2400" dirty="0" smtClean="0"/>
              <a:t> </a:t>
            </a:r>
            <a:r>
              <a:rPr lang="cs-CZ" sz="2400" dirty="0" err="1" smtClean="0"/>
              <a:t>abandoned</a:t>
            </a:r>
            <a:r>
              <a:rPr lang="cs-CZ" sz="2400" dirty="0" smtClean="0"/>
              <a:t> </a:t>
            </a:r>
            <a:r>
              <a:rPr lang="cs-CZ" sz="2400" dirty="0" err="1" smtClean="0"/>
              <a:t>areas</a:t>
            </a:r>
            <a:endParaRPr lang="cs-CZ" sz="2400" dirty="0" smtClean="0"/>
          </a:p>
          <a:p>
            <a:pPr eaLnBrk="1" hangingPunct="1">
              <a:lnSpc>
                <a:spcPct val="90000"/>
              </a:lnSpc>
            </a:pPr>
            <a:r>
              <a:rPr lang="cs-CZ" sz="2800" dirty="0" err="1" smtClean="0"/>
              <a:t>Wilderness</a:t>
            </a:r>
            <a:r>
              <a:rPr lang="cs-CZ" sz="2800" dirty="0" smtClean="0"/>
              <a:t> </a:t>
            </a:r>
            <a:r>
              <a:rPr lang="cs-CZ" sz="2800" dirty="0" err="1" smtClean="0"/>
              <a:t>philosophy</a:t>
            </a:r>
            <a:r>
              <a:rPr lang="cs-CZ" dirty="0" smtClean="0"/>
              <a:t>	</a:t>
            </a:r>
          </a:p>
          <a:p>
            <a:pPr lvl="1" eaLnBrk="1" hangingPunct="1">
              <a:lnSpc>
                <a:spcPct val="90000"/>
              </a:lnSpc>
            </a:pPr>
            <a:r>
              <a:rPr lang="cs-CZ" sz="2400" dirty="0" err="1" smtClean="0"/>
              <a:t>Applicable</a:t>
            </a:r>
            <a:r>
              <a:rPr lang="cs-CZ" sz="2400" dirty="0" smtClean="0"/>
              <a:t> to </a:t>
            </a:r>
            <a:r>
              <a:rPr lang="cs-CZ" sz="2400" dirty="0" err="1" smtClean="0"/>
              <a:t>certzain</a:t>
            </a:r>
            <a:r>
              <a:rPr lang="cs-CZ" sz="2400" dirty="0" smtClean="0"/>
              <a:t> </a:t>
            </a:r>
            <a:r>
              <a:rPr lang="cs-CZ" sz="2400" dirty="0" err="1" smtClean="0"/>
              <a:t>level</a:t>
            </a:r>
            <a:r>
              <a:rPr lang="cs-CZ" sz="2400" dirty="0" smtClean="0"/>
              <a:t> </a:t>
            </a:r>
            <a:r>
              <a:rPr lang="cs-CZ" sz="2400" dirty="0" err="1" smtClean="0"/>
              <a:t>everywhere</a:t>
            </a:r>
            <a:r>
              <a:rPr lang="cs-CZ" sz="2400" dirty="0" smtClean="0"/>
              <a:t> (in </a:t>
            </a:r>
            <a:r>
              <a:rPr lang="cs-CZ" sz="2400" dirty="0" err="1" smtClean="0"/>
              <a:t>principle</a:t>
            </a:r>
            <a:r>
              <a:rPr lang="cs-CZ" sz="2400" dirty="0" smtClean="0"/>
              <a:t>)</a:t>
            </a:r>
          </a:p>
          <a:p>
            <a:pPr lvl="1" eaLnBrk="1" hangingPunct="1">
              <a:lnSpc>
                <a:spcPct val="90000"/>
              </a:lnSpc>
            </a:pPr>
            <a:r>
              <a:rPr lang="cs-CZ" sz="2400" dirty="0" err="1" smtClean="0"/>
              <a:t>Based</a:t>
            </a:r>
            <a:r>
              <a:rPr lang="cs-CZ" sz="2400" dirty="0" smtClean="0"/>
              <a:t> on </a:t>
            </a:r>
            <a:r>
              <a:rPr lang="cs-CZ" sz="2400" dirty="0" err="1" smtClean="0"/>
              <a:t>employing</a:t>
            </a:r>
            <a:r>
              <a:rPr lang="cs-CZ" sz="2400" dirty="0" smtClean="0"/>
              <a:t> </a:t>
            </a:r>
            <a:r>
              <a:rPr lang="cs-CZ" sz="2400" dirty="0" err="1" smtClean="0"/>
              <a:t>of</a:t>
            </a:r>
            <a:r>
              <a:rPr lang="cs-CZ" sz="2400" dirty="0" smtClean="0"/>
              <a:t> </a:t>
            </a:r>
            <a:r>
              <a:rPr lang="cs-CZ" sz="2400" dirty="0" err="1" smtClean="0"/>
              <a:t>natural</a:t>
            </a:r>
            <a:r>
              <a:rPr lang="cs-CZ" sz="2400" dirty="0" smtClean="0"/>
              <a:t> </a:t>
            </a:r>
            <a:r>
              <a:rPr lang="cs-CZ" sz="2400" dirty="0" err="1" smtClean="0"/>
              <a:t>processes</a:t>
            </a:r>
            <a:r>
              <a:rPr lang="cs-CZ" sz="2400" dirty="0" smtClean="0"/>
              <a:t> </a:t>
            </a:r>
            <a:r>
              <a:rPr lang="cs-CZ" sz="2000" dirty="0" smtClean="0"/>
              <a:t>(</a:t>
            </a:r>
            <a:r>
              <a:rPr lang="cs-CZ" sz="2000" dirty="0" err="1" smtClean="0"/>
              <a:t>minimising</a:t>
            </a:r>
            <a:r>
              <a:rPr lang="cs-CZ" sz="2000" dirty="0" smtClean="0"/>
              <a:t> </a:t>
            </a:r>
            <a:r>
              <a:rPr lang="cs-CZ" sz="2000" dirty="0" err="1" smtClean="0"/>
              <a:t>human</a:t>
            </a:r>
            <a:r>
              <a:rPr lang="cs-CZ" sz="2000" dirty="0" smtClean="0"/>
              <a:t> </a:t>
            </a:r>
            <a:r>
              <a:rPr lang="cs-CZ" sz="2000" dirty="0" err="1" smtClean="0"/>
              <a:t>added</a:t>
            </a:r>
            <a:r>
              <a:rPr lang="cs-CZ" sz="2000" dirty="0" smtClean="0"/>
              <a:t> </a:t>
            </a:r>
            <a:r>
              <a:rPr lang="cs-CZ" sz="2000" dirty="0" err="1" smtClean="0"/>
              <a:t>energy</a:t>
            </a:r>
            <a:r>
              <a:rPr lang="cs-CZ" sz="2000" dirty="0" smtClean="0"/>
              <a:t> </a:t>
            </a:r>
            <a:r>
              <a:rPr lang="cs-CZ" sz="2000" dirty="0" err="1" smtClean="0"/>
              <a:t>based</a:t>
            </a:r>
            <a:r>
              <a:rPr lang="cs-CZ" sz="2000" dirty="0" smtClean="0"/>
              <a:t> </a:t>
            </a:r>
            <a:r>
              <a:rPr lang="cs-CZ" sz="2000" dirty="0" err="1" smtClean="0"/>
              <a:t>usually</a:t>
            </a:r>
            <a:r>
              <a:rPr lang="cs-CZ" sz="2000" dirty="0" smtClean="0"/>
              <a:t> on </a:t>
            </a:r>
            <a:r>
              <a:rPr lang="cs-CZ" sz="2000" dirty="0" err="1" smtClean="0"/>
              <a:t>oil</a:t>
            </a:r>
            <a:r>
              <a:rPr lang="cs-CZ" sz="2000" dirty="0" smtClean="0"/>
              <a:t>, </a:t>
            </a:r>
            <a:r>
              <a:rPr lang="cs-CZ" sz="2000" dirty="0" err="1" smtClean="0"/>
              <a:t>working</a:t>
            </a:r>
            <a:r>
              <a:rPr lang="cs-CZ" sz="2000" dirty="0" smtClean="0"/>
              <a:t> </a:t>
            </a:r>
            <a:r>
              <a:rPr lang="cs-CZ" sz="2000" dirty="0" err="1" smtClean="0"/>
              <a:t>with</a:t>
            </a:r>
            <a:r>
              <a:rPr lang="cs-CZ" sz="2000" dirty="0" smtClean="0"/>
              <a:t> </a:t>
            </a:r>
            <a:r>
              <a:rPr lang="cs-CZ" sz="2000" dirty="0" err="1" smtClean="0"/>
              <a:t>nature</a:t>
            </a:r>
            <a:r>
              <a:rPr lang="cs-CZ" sz="2000" dirty="0" smtClean="0"/>
              <a: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4"/>
          <p:cNvSpPr>
            <a:spLocks noGrp="1"/>
          </p:cNvSpPr>
          <p:nvPr>
            <p:ph type="title"/>
          </p:nvPr>
        </p:nvSpPr>
        <p:spPr>
          <a:xfrm>
            <a:off x="467544" y="115888"/>
            <a:ext cx="8290694" cy="792162"/>
          </a:xfrm>
        </p:spPr>
        <p:txBody>
          <a:bodyPr/>
          <a:lstStyle/>
          <a:p>
            <a:pPr algn="l" eaLnBrk="1" hangingPunct="1"/>
            <a:r>
              <a:rPr lang="cs-CZ" sz="4000" dirty="0" err="1" smtClean="0">
                <a:solidFill>
                  <a:srgbClr val="FF6600"/>
                </a:solidFill>
              </a:rPr>
              <a:t>Room</a:t>
            </a:r>
            <a:r>
              <a:rPr lang="cs-CZ" sz="4000" dirty="0" smtClean="0">
                <a:solidFill>
                  <a:srgbClr val="FF6600"/>
                </a:solidFill>
              </a:rPr>
              <a:t> </a:t>
            </a:r>
            <a:r>
              <a:rPr lang="cs-CZ" sz="4000" dirty="0" err="1" smtClean="0">
                <a:solidFill>
                  <a:srgbClr val="FF6600"/>
                </a:solidFill>
              </a:rPr>
              <a:t>for</a:t>
            </a:r>
            <a:r>
              <a:rPr lang="cs-CZ" sz="4000" dirty="0" smtClean="0">
                <a:solidFill>
                  <a:srgbClr val="FF6600"/>
                </a:solidFill>
              </a:rPr>
              <a:t> </a:t>
            </a:r>
            <a:r>
              <a:rPr lang="cs-CZ" sz="4000" dirty="0" err="1" smtClean="0">
                <a:solidFill>
                  <a:srgbClr val="FF6600"/>
                </a:solidFill>
              </a:rPr>
              <a:t>restoration</a:t>
            </a:r>
            <a:endParaRPr lang="cs-CZ" sz="4000" dirty="0" smtClean="0">
              <a:solidFill>
                <a:srgbClr val="FF6600"/>
              </a:solidFill>
            </a:endParaRPr>
          </a:p>
        </p:txBody>
      </p:sp>
      <p:sp>
        <p:nvSpPr>
          <p:cNvPr id="24579" name="Zástupný symbol pro obsah 5"/>
          <p:cNvSpPr>
            <a:spLocks noGrp="1"/>
          </p:cNvSpPr>
          <p:nvPr>
            <p:ph idx="1"/>
          </p:nvPr>
        </p:nvSpPr>
        <p:spPr>
          <a:xfrm>
            <a:off x="250825" y="908050"/>
            <a:ext cx="8642350" cy="5761038"/>
          </a:xfrm>
        </p:spPr>
        <p:txBody>
          <a:bodyPr/>
          <a:lstStyle/>
          <a:p>
            <a:pPr eaLnBrk="1" hangingPunct="1"/>
            <a:r>
              <a:rPr lang="cs-CZ" sz="2400" dirty="0" err="1" smtClean="0"/>
              <a:t>Reflected</a:t>
            </a:r>
            <a:r>
              <a:rPr lang="cs-CZ" sz="2400" dirty="0" smtClean="0"/>
              <a:t> </a:t>
            </a:r>
            <a:r>
              <a:rPr lang="cs-CZ" sz="2400" dirty="0" err="1" smtClean="0"/>
              <a:t>already</a:t>
            </a:r>
            <a:r>
              <a:rPr lang="cs-CZ" sz="2400" dirty="0" smtClean="0"/>
              <a:t> in EU </a:t>
            </a:r>
            <a:r>
              <a:rPr lang="cs-CZ" sz="2400" dirty="0" err="1" smtClean="0"/>
              <a:t>legislation</a:t>
            </a:r>
            <a:r>
              <a:rPr lang="cs-CZ" sz="2400" dirty="0" smtClean="0"/>
              <a:t>: </a:t>
            </a:r>
            <a:r>
              <a:rPr lang="cs-CZ" sz="2400" dirty="0" err="1" smtClean="0"/>
              <a:t>Art</a:t>
            </a:r>
            <a:r>
              <a:rPr lang="cs-CZ" sz="2400" dirty="0" smtClean="0"/>
              <a:t>. 2.2. (</a:t>
            </a:r>
            <a:r>
              <a:rPr lang="cs-CZ" sz="2400" dirty="0" err="1" smtClean="0"/>
              <a:t>Hab.Dir</a:t>
            </a:r>
            <a:r>
              <a:rPr lang="cs-CZ" sz="2400" dirty="0" smtClean="0"/>
              <a:t>.):</a:t>
            </a:r>
          </a:p>
          <a:p>
            <a:pPr lvl="1" eaLnBrk="1" hangingPunct="1"/>
            <a:r>
              <a:rPr lang="cs-CZ" sz="2000" dirty="0" smtClean="0"/>
              <a:t>„</a:t>
            </a:r>
            <a:r>
              <a:rPr lang="cs-CZ" sz="2000" dirty="0" err="1" smtClean="0"/>
              <a:t>Measures</a:t>
            </a:r>
            <a:r>
              <a:rPr lang="cs-CZ" sz="2000" dirty="0" smtClean="0"/>
              <a:t> </a:t>
            </a:r>
            <a:r>
              <a:rPr lang="cs-CZ" sz="2000" dirty="0" err="1" smtClean="0"/>
              <a:t>taken</a:t>
            </a:r>
            <a:r>
              <a:rPr lang="cs-CZ" sz="2000" dirty="0" smtClean="0"/>
              <a:t> </a:t>
            </a:r>
            <a:r>
              <a:rPr lang="cs-CZ" sz="2000" dirty="0" err="1" smtClean="0"/>
              <a:t>pursuant</a:t>
            </a:r>
            <a:r>
              <a:rPr lang="cs-CZ" sz="2000" dirty="0" smtClean="0"/>
              <a:t> to </a:t>
            </a:r>
            <a:r>
              <a:rPr lang="cs-CZ" sz="2000" dirty="0" err="1" smtClean="0"/>
              <a:t>this</a:t>
            </a:r>
            <a:r>
              <a:rPr lang="cs-CZ" sz="2000" dirty="0" smtClean="0"/>
              <a:t> </a:t>
            </a:r>
            <a:r>
              <a:rPr lang="cs-CZ" sz="2000" dirty="0" err="1" smtClean="0"/>
              <a:t>directive</a:t>
            </a:r>
            <a:r>
              <a:rPr lang="cs-CZ" sz="2000" dirty="0" smtClean="0"/>
              <a:t> </a:t>
            </a:r>
            <a:r>
              <a:rPr lang="cs-CZ" sz="2000" dirty="0" err="1" smtClean="0"/>
              <a:t>shall</a:t>
            </a:r>
            <a:r>
              <a:rPr lang="cs-CZ" sz="2000" dirty="0" smtClean="0"/>
              <a:t> </a:t>
            </a:r>
            <a:r>
              <a:rPr lang="cs-CZ" sz="2000" dirty="0" err="1" smtClean="0"/>
              <a:t>be</a:t>
            </a:r>
            <a:r>
              <a:rPr lang="cs-CZ" sz="2000" dirty="0" smtClean="0"/>
              <a:t> </a:t>
            </a:r>
            <a:r>
              <a:rPr lang="cs-CZ" sz="2000" dirty="0" err="1" smtClean="0"/>
              <a:t>designed</a:t>
            </a:r>
            <a:r>
              <a:rPr lang="cs-CZ" sz="2000" dirty="0" smtClean="0"/>
              <a:t> to </a:t>
            </a:r>
            <a:r>
              <a:rPr lang="cs-CZ" sz="2000" dirty="0" err="1" smtClean="0"/>
              <a:t>maintain</a:t>
            </a:r>
            <a:r>
              <a:rPr lang="cs-CZ" sz="2000" dirty="0" smtClean="0"/>
              <a:t> </a:t>
            </a:r>
            <a:r>
              <a:rPr lang="cs-CZ" sz="2000" dirty="0" err="1" smtClean="0"/>
              <a:t>or</a:t>
            </a:r>
            <a:r>
              <a:rPr lang="cs-CZ" sz="2000" dirty="0" smtClean="0"/>
              <a:t> </a:t>
            </a:r>
            <a:r>
              <a:rPr lang="cs-CZ" sz="2000" b="1" u="sng" dirty="0" err="1" smtClean="0"/>
              <a:t>restore</a:t>
            </a:r>
            <a:r>
              <a:rPr lang="cs-CZ" sz="2000" dirty="0" smtClean="0"/>
              <a:t>, </a:t>
            </a:r>
            <a:r>
              <a:rPr lang="cs-CZ" sz="2000" dirty="0" err="1" smtClean="0"/>
              <a:t>at</a:t>
            </a:r>
            <a:r>
              <a:rPr lang="cs-CZ" sz="2000" dirty="0" smtClean="0"/>
              <a:t> </a:t>
            </a:r>
            <a:r>
              <a:rPr lang="cs-CZ" sz="2000" dirty="0" err="1" smtClean="0"/>
              <a:t>favourable</a:t>
            </a:r>
            <a:r>
              <a:rPr lang="cs-CZ" sz="2000" dirty="0" smtClean="0"/>
              <a:t> </a:t>
            </a:r>
            <a:r>
              <a:rPr lang="cs-CZ" sz="2000" dirty="0" err="1" smtClean="0"/>
              <a:t>conservation</a:t>
            </a:r>
            <a:r>
              <a:rPr lang="cs-CZ" sz="2000" dirty="0" smtClean="0"/>
              <a:t> status </a:t>
            </a:r>
            <a:r>
              <a:rPr lang="cs-CZ" sz="2000" b="1" dirty="0" err="1" smtClean="0"/>
              <a:t>natural</a:t>
            </a:r>
            <a:r>
              <a:rPr lang="cs-CZ" sz="2000" b="1" dirty="0" smtClean="0"/>
              <a:t> </a:t>
            </a:r>
            <a:r>
              <a:rPr lang="cs-CZ" sz="2000" b="1" dirty="0" err="1" smtClean="0"/>
              <a:t>habitats</a:t>
            </a:r>
            <a:r>
              <a:rPr lang="cs-CZ" sz="2000" b="1" dirty="0" smtClean="0"/>
              <a:t> </a:t>
            </a:r>
            <a:r>
              <a:rPr lang="cs-CZ" sz="2000" b="1" dirty="0" err="1" smtClean="0"/>
              <a:t>and</a:t>
            </a:r>
            <a:r>
              <a:rPr lang="cs-CZ" sz="2000" b="1" dirty="0" smtClean="0"/>
              <a:t> species </a:t>
            </a:r>
            <a:r>
              <a:rPr lang="cs-CZ" sz="2000" b="1" dirty="0" err="1" smtClean="0"/>
              <a:t>of</a:t>
            </a:r>
            <a:r>
              <a:rPr lang="cs-CZ" sz="2000" b="1" dirty="0" smtClean="0"/>
              <a:t> </a:t>
            </a:r>
            <a:r>
              <a:rPr lang="cs-CZ" sz="2000" b="1" dirty="0" err="1" smtClean="0"/>
              <a:t>wild</a:t>
            </a:r>
            <a:r>
              <a:rPr lang="cs-CZ" sz="2000" b="1" dirty="0" smtClean="0"/>
              <a:t> fauna </a:t>
            </a:r>
            <a:r>
              <a:rPr lang="cs-CZ" sz="2000" b="1" dirty="0" err="1" smtClean="0"/>
              <a:t>and</a:t>
            </a:r>
            <a:r>
              <a:rPr lang="cs-CZ" sz="2000" b="1" dirty="0" smtClean="0"/>
              <a:t> flora</a:t>
            </a:r>
            <a:r>
              <a:rPr lang="cs-CZ" sz="2000" dirty="0" smtClean="0"/>
              <a:t> </a:t>
            </a:r>
            <a:r>
              <a:rPr lang="cs-CZ" sz="2000" dirty="0" err="1" smtClean="0"/>
              <a:t>of</a:t>
            </a:r>
            <a:r>
              <a:rPr lang="cs-CZ" sz="2000" dirty="0" smtClean="0"/>
              <a:t> </a:t>
            </a:r>
            <a:r>
              <a:rPr lang="cs-CZ" sz="2000" dirty="0" err="1" smtClean="0"/>
              <a:t>Community</a:t>
            </a:r>
            <a:r>
              <a:rPr lang="cs-CZ" sz="2000" dirty="0" smtClean="0"/>
              <a:t> </a:t>
            </a:r>
            <a:r>
              <a:rPr lang="cs-CZ" sz="2000" dirty="0" err="1" smtClean="0"/>
              <a:t>interest</a:t>
            </a:r>
            <a:r>
              <a:rPr lang="cs-CZ" sz="2000" dirty="0" smtClean="0"/>
              <a:t>“</a:t>
            </a:r>
          </a:p>
          <a:p>
            <a:pPr eaLnBrk="1" hangingPunct="1"/>
            <a:r>
              <a:rPr lang="cs-CZ" sz="2400" dirty="0" err="1" smtClean="0"/>
              <a:t>Present</a:t>
            </a:r>
            <a:r>
              <a:rPr lang="cs-CZ" sz="2400" dirty="0" smtClean="0"/>
              <a:t> in </a:t>
            </a:r>
            <a:r>
              <a:rPr lang="cs-CZ" sz="2400" dirty="0" err="1" smtClean="0"/>
              <a:t>new</a:t>
            </a:r>
            <a:r>
              <a:rPr lang="cs-CZ" sz="2400" dirty="0" smtClean="0"/>
              <a:t> EU </a:t>
            </a:r>
            <a:r>
              <a:rPr lang="cs-CZ" sz="2400" dirty="0" err="1" smtClean="0"/>
              <a:t>biodiversity</a:t>
            </a:r>
            <a:r>
              <a:rPr lang="cs-CZ" sz="2400" dirty="0" smtClean="0"/>
              <a:t> </a:t>
            </a:r>
            <a:r>
              <a:rPr lang="cs-CZ" sz="2400" dirty="0" err="1" smtClean="0"/>
              <a:t>target</a:t>
            </a:r>
            <a:r>
              <a:rPr lang="cs-CZ" sz="2400" dirty="0" smtClean="0"/>
              <a:t>:</a:t>
            </a:r>
          </a:p>
          <a:p>
            <a:pPr lvl="1" eaLnBrk="1" hangingPunct="1"/>
            <a:r>
              <a:rPr lang="cs-CZ" sz="2000" dirty="0" smtClean="0"/>
              <a:t>„ …</a:t>
            </a:r>
            <a:r>
              <a:rPr lang="cs-CZ" sz="2000" dirty="0" err="1" smtClean="0"/>
              <a:t>ecosystems</a:t>
            </a:r>
            <a:r>
              <a:rPr lang="cs-CZ" sz="2000" dirty="0" smtClean="0"/>
              <a:t> </a:t>
            </a:r>
            <a:r>
              <a:rPr lang="cs-CZ" sz="2000" dirty="0" err="1" smtClean="0"/>
              <a:t>and</a:t>
            </a:r>
            <a:r>
              <a:rPr lang="cs-CZ" sz="2000" dirty="0" smtClean="0"/>
              <a:t> </a:t>
            </a:r>
            <a:r>
              <a:rPr lang="cs-CZ" sz="2000" dirty="0" err="1" smtClean="0"/>
              <a:t>ecosystem</a:t>
            </a:r>
            <a:r>
              <a:rPr lang="cs-CZ" sz="2000" dirty="0" smtClean="0"/>
              <a:t> </a:t>
            </a:r>
            <a:r>
              <a:rPr lang="cs-CZ" sz="2000" dirty="0" err="1" smtClean="0"/>
              <a:t>services</a:t>
            </a:r>
            <a:r>
              <a:rPr lang="cs-CZ" sz="2000" dirty="0" smtClean="0"/>
              <a:t>, </a:t>
            </a:r>
            <a:r>
              <a:rPr lang="cs-CZ" sz="2000" dirty="0" err="1" smtClean="0"/>
              <a:t>and</a:t>
            </a:r>
            <a:r>
              <a:rPr lang="cs-CZ" sz="2000" dirty="0" smtClean="0"/>
              <a:t> </a:t>
            </a:r>
            <a:r>
              <a:rPr lang="cs-CZ" sz="2000" u="sng" dirty="0" err="1" smtClean="0"/>
              <a:t>restore</a:t>
            </a:r>
            <a:r>
              <a:rPr lang="cs-CZ" sz="2000" u="sng" dirty="0" smtClean="0"/>
              <a:t> </a:t>
            </a:r>
            <a:r>
              <a:rPr lang="cs-CZ" sz="2000" u="sng" dirty="0" err="1" smtClean="0"/>
              <a:t>them</a:t>
            </a:r>
            <a:r>
              <a:rPr lang="cs-CZ" sz="2000" u="sng" dirty="0" smtClean="0"/>
              <a:t> </a:t>
            </a:r>
            <a:r>
              <a:rPr lang="cs-CZ" sz="2000" u="sng" dirty="0" err="1" smtClean="0"/>
              <a:t>insofar</a:t>
            </a:r>
            <a:r>
              <a:rPr lang="cs-CZ" sz="2000" u="sng" dirty="0" smtClean="0"/>
              <a:t>  </a:t>
            </a:r>
            <a:r>
              <a:rPr lang="cs-CZ" sz="2000" u="sng" dirty="0" err="1" smtClean="0"/>
              <a:t>feasible</a:t>
            </a:r>
            <a:r>
              <a:rPr lang="cs-CZ" sz="2000" u="sng" dirty="0" smtClean="0"/>
              <a:t>.</a:t>
            </a:r>
            <a:r>
              <a:rPr lang="cs-CZ" sz="2000" dirty="0" smtClean="0"/>
              <a:t>“</a:t>
            </a:r>
          </a:p>
          <a:p>
            <a:pPr eaLnBrk="1" hangingPunct="1"/>
            <a:r>
              <a:rPr lang="cs-CZ" sz="2400" dirty="0" err="1" smtClean="0"/>
              <a:t>Present</a:t>
            </a:r>
            <a:r>
              <a:rPr lang="cs-CZ" sz="2400" dirty="0" smtClean="0"/>
              <a:t> in </a:t>
            </a:r>
            <a:r>
              <a:rPr lang="cs-CZ" sz="2400" dirty="0" err="1" smtClean="0"/>
              <a:t>new</a:t>
            </a:r>
            <a:r>
              <a:rPr lang="cs-CZ" sz="2400" dirty="0" smtClean="0"/>
              <a:t> </a:t>
            </a:r>
            <a:r>
              <a:rPr lang="cs-CZ" sz="2400" dirty="0" err="1" smtClean="0"/>
              <a:t>global</a:t>
            </a:r>
            <a:r>
              <a:rPr lang="cs-CZ" sz="2400" dirty="0" smtClean="0"/>
              <a:t> </a:t>
            </a:r>
            <a:r>
              <a:rPr lang="cs-CZ" sz="2400" dirty="0" err="1" smtClean="0"/>
              <a:t>strategy</a:t>
            </a:r>
            <a:r>
              <a:rPr lang="cs-CZ" sz="2400" dirty="0" smtClean="0"/>
              <a:t> </a:t>
            </a:r>
            <a:r>
              <a:rPr lang="cs-CZ" sz="2400" dirty="0" err="1" smtClean="0"/>
              <a:t>adopted</a:t>
            </a:r>
            <a:r>
              <a:rPr lang="cs-CZ" sz="2400" dirty="0" smtClean="0"/>
              <a:t> in </a:t>
            </a:r>
            <a:r>
              <a:rPr lang="cs-CZ" sz="2400" dirty="0" err="1" smtClean="0"/>
              <a:t>Nagoya</a:t>
            </a:r>
            <a:endParaRPr lang="cs-CZ" sz="2400" dirty="0" smtClean="0"/>
          </a:p>
          <a:p>
            <a:pPr lvl="1" eaLnBrk="1" hangingPunct="1"/>
            <a:r>
              <a:rPr lang="cs-CZ" sz="2000" dirty="0" smtClean="0"/>
              <a:t> (</a:t>
            </a:r>
            <a:r>
              <a:rPr lang="cs-CZ" sz="2000" u="sng" dirty="0" err="1" smtClean="0"/>
              <a:t>restoration</a:t>
            </a:r>
            <a:r>
              <a:rPr lang="cs-CZ" sz="2000" u="sng" dirty="0" smtClean="0"/>
              <a:t> </a:t>
            </a:r>
            <a:r>
              <a:rPr lang="cs-CZ" sz="2000" u="sng" dirty="0" err="1" smtClean="0"/>
              <a:t>of</a:t>
            </a:r>
            <a:r>
              <a:rPr lang="cs-CZ" sz="2000" u="sng" dirty="0" smtClean="0"/>
              <a:t> 15 % </a:t>
            </a:r>
            <a:r>
              <a:rPr lang="cs-CZ" sz="2000" u="sng" dirty="0" err="1" smtClean="0"/>
              <a:t>of</a:t>
            </a:r>
            <a:r>
              <a:rPr lang="cs-CZ" sz="2000" u="sng" dirty="0" smtClean="0"/>
              <a:t> </a:t>
            </a:r>
            <a:r>
              <a:rPr lang="cs-CZ" sz="2000" u="sng" dirty="0" err="1" smtClean="0"/>
              <a:t>degraded</a:t>
            </a:r>
            <a:r>
              <a:rPr lang="cs-CZ" sz="2000" u="sng" dirty="0" smtClean="0"/>
              <a:t> </a:t>
            </a:r>
            <a:r>
              <a:rPr lang="cs-CZ" sz="2000" u="sng" dirty="0" err="1" smtClean="0"/>
              <a:t>land</a:t>
            </a:r>
            <a:r>
              <a:rPr lang="cs-CZ" sz="2000" dirty="0" smtClean="0"/>
              <a:t>)</a:t>
            </a:r>
          </a:p>
          <a:p>
            <a:pPr eaLnBrk="1" hangingPunct="1"/>
            <a:r>
              <a:rPr lang="cs-CZ" sz="2400" dirty="0" smtClean="0"/>
              <a:t>3rd </a:t>
            </a:r>
            <a:r>
              <a:rPr lang="cs-CZ" sz="2400" dirty="0" err="1" smtClean="0"/>
              <a:t>Global</a:t>
            </a:r>
            <a:r>
              <a:rPr lang="cs-CZ" sz="2400" dirty="0" smtClean="0"/>
              <a:t> </a:t>
            </a:r>
            <a:r>
              <a:rPr lang="cs-CZ" sz="2400" dirty="0" err="1" smtClean="0"/>
              <a:t>Biodiversity</a:t>
            </a:r>
            <a:r>
              <a:rPr lang="cs-CZ" sz="2400" dirty="0" smtClean="0"/>
              <a:t> Outlook, CBD (</a:t>
            </a:r>
            <a:r>
              <a:rPr lang="cs-CZ" sz="2400" dirty="0" err="1" smtClean="0"/>
              <a:t>page</a:t>
            </a:r>
            <a:r>
              <a:rPr lang="cs-CZ" sz="2400" dirty="0" smtClean="0"/>
              <a:t> 75):</a:t>
            </a:r>
          </a:p>
          <a:p>
            <a:pPr lvl="1" eaLnBrk="1" hangingPunct="1"/>
            <a:r>
              <a:rPr lang="en-US" sz="2000" i="1" dirty="0" smtClean="0"/>
              <a:t>“………There are opportunities for </a:t>
            </a:r>
            <a:r>
              <a:rPr lang="en-US" sz="2000" i="1" u="sng" dirty="0" err="1" smtClean="0"/>
              <a:t>rewilding</a:t>
            </a:r>
            <a:r>
              <a:rPr lang="en-US" sz="2000" i="1" u="sng" dirty="0" smtClean="0"/>
              <a:t> landscapes </a:t>
            </a:r>
            <a:r>
              <a:rPr lang="en-US" sz="2000" i="1" dirty="0" smtClean="0"/>
              <a:t>from farmland abandonment in some regions – in Europe, for example, about 200,000 square kilometers of land are expected to be freed up by 2050. </a:t>
            </a:r>
            <a:r>
              <a:rPr lang="en-US" sz="2000" i="1" u="sng" dirty="0" smtClean="0"/>
              <a:t>Ecological restoration </a:t>
            </a:r>
            <a:r>
              <a:rPr lang="en-US" sz="2000" i="1" dirty="0" smtClean="0"/>
              <a:t>and reintroduction of large herbivores and carnivores will be important in creating self-sustaining ecosystems with minimal need for further human intervention.” </a:t>
            </a:r>
            <a:endParaRPr lang="cs-CZ" sz="2000" dirty="0" smtClean="0"/>
          </a:p>
          <a:p>
            <a:pPr lvl="1" eaLnBrk="1" hangingPunct="1"/>
            <a:endParaRPr lang="cs-CZ" sz="2000" dirty="0" smtClean="0">
              <a:solidFill>
                <a:srgbClr val="FFFF00"/>
              </a:solidFill>
            </a:endParaRPr>
          </a:p>
          <a:p>
            <a:pPr eaLnBrk="1" hangingPunct="1"/>
            <a:endParaRPr lang="cs-CZ" sz="2400" dirty="0" smtClean="0">
              <a:solidFill>
                <a:srgbClr val="FFFF00"/>
              </a:solidFill>
            </a:endParaRPr>
          </a:p>
        </p:txBody>
      </p:sp>
    </p:spTree>
  </p:cSld>
  <p:clrMapOvr>
    <a:masterClrMapping/>
  </p:clrMapOvr>
  <p:transition spd="slow">
    <p:cut thruBlk="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p:cNvSpPr>
            <a:spLocks noGrp="1"/>
          </p:cNvSpPr>
          <p:nvPr>
            <p:ph type="title"/>
          </p:nvPr>
        </p:nvSpPr>
        <p:spPr/>
        <p:txBody>
          <a:bodyPr/>
          <a:lstStyle/>
          <a:p>
            <a:pPr algn="l" eaLnBrk="1" hangingPunct="1"/>
            <a:r>
              <a:rPr lang="cs-CZ" sz="4000" dirty="0" err="1" smtClean="0">
                <a:solidFill>
                  <a:srgbClr val="FF6600"/>
                </a:solidFill>
              </a:rPr>
              <a:t>Why</a:t>
            </a:r>
            <a:r>
              <a:rPr lang="cs-CZ" sz="4000" dirty="0" smtClean="0">
                <a:solidFill>
                  <a:srgbClr val="FF6600"/>
                </a:solidFill>
              </a:rPr>
              <a:t> to </a:t>
            </a:r>
            <a:r>
              <a:rPr lang="cs-CZ" sz="4000" dirty="0" err="1" smtClean="0">
                <a:solidFill>
                  <a:srgbClr val="FF6600"/>
                </a:solidFill>
              </a:rPr>
              <a:t>restore</a:t>
            </a:r>
            <a:r>
              <a:rPr lang="cs-CZ" sz="4000" dirty="0" smtClean="0">
                <a:solidFill>
                  <a:srgbClr val="FF6600"/>
                </a:solidFill>
              </a:rPr>
              <a:t> </a:t>
            </a:r>
            <a:r>
              <a:rPr lang="cs-CZ" sz="4000" dirty="0" err="1" smtClean="0">
                <a:solidFill>
                  <a:srgbClr val="FF6600"/>
                </a:solidFill>
              </a:rPr>
              <a:t>wild</a:t>
            </a:r>
            <a:r>
              <a:rPr lang="cs-CZ" sz="4000" dirty="0" smtClean="0">
                <a:solidFill>
                  <a:srgbClr val="FF6600"/>
                </a:solidFill>
              </a:rPr>
              <a:t> </a:t>
            </a:r>
            <a:r>
              <a:rPr lang="cs-CZ" sz="4000" dirty="0" err="1" smtClean="0">
                <a:solidFill>
                  <a:srgbClr val="FF6600"/>
                </a:solidFill>
              </a:rPr>
              <a:t>areas</a:t>
            </a:r>
            <a:r>
              <a:rPr lang="cs-CZ" sz="4000" dirty="0" smtClean="0">
                <a:solidFill>
                  <a:srgbClr val="FF6600"/>
                </a:solidFill>
              </a:rPr>
              <a:t>?</a:t>
            </a:r>
          </a:p>
        </p:txBody>
      </p:sp>
      <p:sp>
        <p:nvSpPr>
          <p:cNvPr id="25603" name="Zástupný symbol pro obsah 2"/>
          <p:cNvSpPr>
            <a:spLocks noGrp="1"/>
          </p:cNvSpPr>
          <p:nvPr>
            <p:ph idx="1"/>
          </p:nvPr>
        </p:nvSpPr>
        <p:spPr/>
        <p:txBody>
          <a:bodyPr/>
          <a:lstStyle/>
          <a:p>
            <a:pPr eaLnBrk="1" hangingPunct="1"/>
            <a:r>
              <a:rPr lang="cs-CZ" sz="2400" dirty="0" err="1" smtClean="0"/>
              <a:t>Space</a:t>
            </a:r>
            <a:r>
              <a:rPr lang="cs-CZ" sz="2400" dirty="0" smtClean="0"/>
              <a:t> </a:t>
            </a:r>
            <a:r>
              <a:rPr lang="cs-CZ" sz="2400" dirty="0" err="1" smtClean="0"/>
              <a:t>for</a:t>
            </a:r>
            <a:r>
              <a:rPr lang="cs-CZ" sz="2400" dirty="0" smtClean="0"/>
              <a:t> </a:t>
            </a:r>
            <a:r>
              <a:rPr lang="cs-CZ" sz="2400" dirty="0" err="1" smtClean="0"/>
              <a:t>nature</a:t>
            </a:r>
            <a:r>
              <a:rPr lang="cs-CZ" sz="2400" dirty="0" smtClean="0"/>
              <a:t> – </a:t>
            </a:r>
            <a:r>
              <a:rPr lang="cs-CZ" sz="2400" dirty="0" err="1" smtClean="0"/>
              <a:t>biodiversity</a:t>
            </a:r>
            <a:r>
              <a:rPr lang="cs-CZ" sz="2400" dirty="0" smtClean="0"/>
              <a:t> </a:t>
            </a:r>
            <a:r>
              <a:rPr lang="cs-CZ" sz="2400" dirty="0" err="1" smtClean="0"/>
              <a:t>benefits</a:t>
            </a:r>
            <a:r>
              <a:rPr lang="cs-CZ" sz="2400" dirty="0" smtClean="0"/>
              <a:t> (</a:t>
            </a:r>
            <a:r>
              <a:rPr lang="cs-CZ" sz="2400" dirty="0" err="1" smtClean="0"/>
              <a:t>helping</a:t>
            </a:r>
            <a:r>
              <a:rPr lang="cs-CZ" sz="2400" dirty="0" smtClean="0"/>
              <a:t> to </a:t>
            </a:r>
            <a:r>
              <a:rPr lang="cs-CZ" sz="2400" dirty="0" err="1" smtClean="0"/>
              <a:t>achieve</a:t>
            </a:r>
            <a:r>
              <a:rPr lang="cs-CZ" sz="2400" dirty="0" smtClean="0"/>
              <a:t> </a:t>
            </a:r>
            <a:r>
              <a:rPr lang="cs-CZ" sz="2400" dirty="0" err="1" smtClean="0"/>
              <a:t>agreed</a:t>
            </a:r>
            <a:r>
              <a:rPr lang="cs-CZ" sz="2400" dirty="0" smtClean="0"/>
              <a:t> </a:t>
            </a:r>
            <a:r>
              <a:rPr lang="cs-CZ" sz="2400" dirty="0" err="1" smtClean="0"/>
              <a:t>targets</a:t>
            </a:r>
            <a:r>
              <a:rPr lang="cs-CZ" sz="2400" dirty="0" smtClean="0"/>
              <a:t> </a:t>
            </a:r>
            <a:r>
              <a:rPr lang="cs-CZ" sz="2400" dirty="0" err="1" smtClean="0"/>
              <a:t>ina</a:t>
            </a:r>
            <a:r>
              <a:rPr lang="cs-CZ" sz="2400" dirty="0" smtClean="0"/>
              <a:t> </a:t>
            </a:r>
            <a:r>
              <a:rPr lang="cs-CZ" sz="2400" dirty="0" err="1" smtClean="0"/>
              <a:t>very</a:t>
            </a:r>
            <a:r>
              <a:rPr lang="cs-CZ" sz="2400" dirty="0" smtClean="0"/>
              <a:t> </a:t>
            </a:r>
            <a:r>
              <a:rPr lang="cs-CZ" sz="2400" dirty="0" err="1" smtClean="0"/>
              <a:t>efficient</a:t>
            </a:r>
            <a:r>
              <a:rPr lang="cs-CZ" sz="2400" dirty="0" smtClean="0"/>
              <a:t> </a:t>
            </a:r>
            <a:r>
              <a:rPr lang="cs-CZ" sz="2400" dirty="0" err="1" smtClean="0"/>
              <a:t>way</a:t>
            </a:r>
            <a:r>
              <a:rPr lang="cs-CZ" sz="2400" dirty="0" smtClean="0"/>
              <a:t>, support to </a:t>
            </a:r>
            <a:r>
              <a:rPr lang="cs-CZ" sz="2400" dirty="0" err="1" smtClean="0"/>
              <a:t>existing</a:t>
            </a:r>
            <a:r>
              <a:rPr lang="cs-CZ" sz="2400" dirty="0" smtClean="0"/>
              <a:t> </a:t>
            </a:r>
            <a:r>
              <a:rPr lang="cs-CZ" sz="2400" dirty="0" err="1" smtClean="0"/>
              <a:t>schemes</a:t>
            </a:r>
            <a:r>
              <a:rPr lang="cs-CZ" sz="2400" dirty="0" smtClean="0"/>
              <a:t> as Natura 2000)</a:t>
            </a:r>
          </a:p>
          <a:p>
            <a:pPr eaLnBrk="1" hangingPunct="1"/>
            <a:r>
              <a:rPr lang="cs-CZ" sz="2400" dirty="0" err="1" smtClean="0"/>
              <a:t>Potentially</a:t>
            </a:r>
            <a:r>
              <a:rPr lang="cs-CZ" sz="2400" dirty="0" smtClean="0"/>
              <a:t> part </a:t>
            </a:r>
            <a:r>
              <a:rPr lang="cs-CZ" sz="2400" dirty="0" err="1" smtClean="0"/>
              <a:t>of</a:t>
            </a:r>
            <a:r>
              <a:rPr lang="cs-CZ" sz="2400" dirty="0" smtClean="0"/>
              <a:t> green </a:t>
            </a:r>
            <a:r>
              <a:rPr lang="cs-CZ" sz="2400" dirty="0" err="1" smtClean="0"/>
              <a:t>infrastructure</a:t>
            </a:r>
            <a:endParaRPr lang="cs-CZ" sz="2400" dirty="0" smtClean="0"/>
          </a:p>
          <a:p>
            <a:pPr eaLnBrk="1" hangingPunct="1"/>
            <a:r>
              <a:rPr lang="cs-CZ" sz="2400" dirty="0" err="1" smtClean="0"/>
              <a:t>Probably</a:t>
            </a:r>
            <a:r>
              <a:rPr lang="cs-CZ" sz="2400" dirty="0" smtClean="0"/>
              <a:t> </a:t>
            </a:r>
            <a:r>
              <a:rPr lang="cs-CZ" sz="2400" dirty="0" err="1" smtClean="0"/>
              <a:t>the</a:t>
            </a:r>
            <a:r>
              <a:rPr lang="cs-CZ" sz="2400" dirty="0" smtClean="0"/>
              <a:t> </a:t>
            </a:r>
            <a:r>
              <a:rPr lang="cs-CZ" sz="2400" dirty="0" err="1" smtClean="0"/>
              <a:t>best</a:t>
            </a:r>
            <a:r>
              <a:rPr lang="cs-CZ" sz="2400" dirty="0" smtClean="0"/>
              <a:t> use </a:t>
            </a:r>
            <a:r>
              <a:rPr lang="cs-CZ" sz="2400" dirty="0" err="1" smtClean="0"/>
              <a:t>for</a:t>
            </a:r>
            <a:r>
              <a:rPr lang="cs-CZ" sz="2400" dirty="0" smtClean="0"/>
              <a:t> </a:t>
            </a:r>
            <a:r>
              <a:rPr lang="cs-CZ" sz="2400" dirty="0" err="1" smtClean="0"/>
              <a:t>larger</a:t>
            </a:r>
            <a:r>
              <a:rPr lang="cs-CZ" sz="2400" dirty="0" smtClean="0"/>
              <a:t> </a:t>
            </a:r>
            <a:r>
              <a:rPr lang="cs-CZ" sz="2400" dirty="0" err="1" smtClean="0"/>
              <a:t>abandoned</a:t>
            </a:r>
            <a:r>
              <a:rPr lang="cs-CZ" sz="2400" dirty="0" smtClean="0"/>
              <a:t> </a:t>
            </a:r>
            <a:r>
              <a:rPr lang="cs-CZ" sz="2400" dirty="0" err="1" smtClean="0"/>
              <a:t>areas</a:t>
            </a:r>
            <a:r>
              <a:rPr lang="cs-CZ" sz="2400" dirty="0" smtClean="0"/>
              <a:t> (</a:t>
            </a:r>
            <a:r>
              <a:rPr lang="cs-CZ" sz="2400" dirty="0" err="1" smtClean="0"/>
              <a:t>low</a:t>
            </a:r>
            <a:r>
              <a:rPr lang="cs-CZ" sz="2400" dirty="0" smtClean="0"/>
              <a:t> </a:t>
            </a:r>
            <a:r>
              <a:rPr lang="cs-CZ" sz="2400" dirty="0" err="1" smtClean="0"/>
              <a:t>level</a:t>
            </a:r>
            <a:r>
              <a:rPr lang="cs-CZ" sz="2400" dirty="0" smtClean="0"/>
              <a:t> </a:t>
            </a:r>
            <a:r>
              <a:rPr lang="cs-CZ" sz="2400" dirty="0" err="1" smtClean="0"/>
              <a:t>of</a:t>
            </a:r>
            <a:r>
              <a:rPr lang="cs-CZ" sz="2400" dirty="0" smtClean="0"/>
              <a:t> </a:t>
            </a:r>
            <a:r>
              <a:rPr lang="cs-CZ" sz="2400" dirty="0" err="1" smtClean="0"/>
              <a:t>conflict</a:t>
            </a:r>
            <a:r>
              <a:rPr lang="cs-CZ" sz="2400" dirty="0" smtClean="0"/>
              <a:t> </a:t>
            </a:r>
            <a:r>
              <a:rPr lang="cs-CZ" sz="2400" dirty="0" err="1" smtClean="0"/>
              <a:t>with</a:t>
            </a:r>
            <a:r>
              <a:rPr lang="cs-CZ" sz="2400" dirty="0" smtClean="0"/>
              <a:t> </a:t>
            </a:r>
            <a:r>
              <a:rPr lang="cs-CZ" sz="2400" dirty="0" err="1" smtClean="0"/>
              <a:t>other</a:t>
            </a:r>
            <a:r>
              <a:rPr lang="cs-CZ" sz="2400" dirty="0" smtClean="0"/>
              <a:t> </a:t>
            </a:r>
            <a:r>
              <a:rPr lang="cs-CZ" sz="2400" dirty="0" err="1" smtClean="0"/>
              <a:t>demands</a:t>
            </a:r>
            <a:r>
              <a:rPr lang="cs-CZ" sz="2400" dirty="0" smtClean="0"/>
              <a:t>)</a:t>
            </a:r>
          </a:p>
          <a:p>
            <a:pPr eaLnBrk="1" hangingPunct="1"/>
            <a:r>
              <a:rPr lang="cs-CZ" sz="2400" dirty="0" smtClean="0"/>
              <a:t>No </a:t>
            </a:r>
            <a:r>
              <a:rPr lang="cs-CZ" sz="2400" dirty="0" err="1" smtClean="0"/>
              <a:t>need</a:t>
            </a:r>
            <a:r>
              <a:rPr lang="cs-CZ" sz="2400" dirty="0" smtClean="0"/>
              <a:t> </a:t>
            </a:r>
            <a:r>
              <a:rPr lang="cs-CZ" sz="2400" dirty="0" err="1" smtClean="0"/>
              <a:t>for</a:t>
            </a:r>
            <a:r>
              <a:rPr lang="cs-CZ" sz="2400" dirty="0" smtClean="0"/>
              <a:t> </a:t>
            </a:r>
            <a:r>
              <a:rPr lang="cs-CZ" sz="2400" dirty="0" err="1" smtClean="0"/>
              <a:t>future</a:t>
            </a:r>
            <a:r>
              <a:rPr lang="cs-CZ" sz="2400" dirty="0" smtClean="0"/>
              <a:t> </a:t>
            </a:r>
            <a:r>
              <a:rPr lang="cs-CZ" sz="2400" dirty="0" err="1" smtClean="0"/>
              <a:t>maintenance</a:t>
            </a:r>
            <a:r>
              <a:rPr lang="cs-CZ" sz="2400" dirty="0" smtClean="0"/>
              <a:t> – </a:t>
            </a:r>
            <a:r>
              <a:rPr lang="cs-CZ" sz="2400" dirty="0" err="1" smtClean="0"/>
              <a:t>self</a:t>
            </a:r>
            <a:r>
              <a:rPr lang="cs-CZ" sz="2400" dirty="0" smtClean="0"/>
              <a:t> </a:t>
            </a:r>
            <a:r>
              <a:rPr lang="cs-CZ" sz="2400" dirty="0" err="1" smtClean="0"/>
              <a:t>sustaining</a:t>
            </a:r>
            <a:endParaRPr lang="cs-CZ" sz="2400" dirty="0" smtClean="0"/>
          </a:p>
          <a:p>
            <a:pPr eaLnBrk="1" hangingPunct="1"/>
            <a:r>
              <a:rPr lang="cs-CZ" sz="2400" dirty="0" err="1" smtClean="0"/>
              <a:t>Opportunity</a:t>
            </a:r>
            <a:r>
              <a:rPr lang="cs-CZ" sz="2400" dirty="0" smtClean="0"/>
              <a:t> </a:t>
            </a:r>
            <a:r>
              <a:rPr lang="cs-CZ" sz="2400" dirty="0" err="1" smtClean="0"/>
              <a:t>for</a:t>
            </a:r>
            <a:r>
              <a:rPr lang="cs-CZ" sz="2400" dirty="0" smtClean="0"/>
              <a:t> </a:t>
            </a:r>
            <a:r>
              <a:rPr lang="cs-CZ" sz="2400" dirty="0" err="1" smtClean="0"/>
              <a:t>local</a:t>
            </a:r>
            <a:r>
              <a:rPr lang="cs-CZ" sz="2400" dirty="0" smtClean="0"/>
              <a:t> </a:t>
            </a:r>
            <a:r>
              <a:rPr lang="cs-CZ" sz="2400" dirty="0" err="1" smtClean="0"/>
              <a:t>economy</a:t>
            </a:r>
            <a:r>
              <a:rPr lang="cs-CZ" sz="2400" dirty="0" smtClean="0"/>
              <a:t> </a:t>
            </a:r>
            <a:r>
              <a:rPr lang="cs-CZ" sz="2400" dirty="0" err="1" smtClean="0"/>
              <a:t>and</a:t>
            </a:r>
            <a:r>
              <a:rPr lang="cs-CZ" sz="2400" dirty="0" smtClean="0"/>
              <a:t> green </a:t>
            </a:r>
            <a:r>
              <a:rPr lang="cs-CZ" sz="2400" dirty="0" err="1" smtClean="0"/>
              <a:t>jobs</a:t>
            </a:r>
            <a:r>
              <a:rPr lang="cs-CZ" sz="2400" dirty="0" smtClean="0"/>
              <a:t> (</a:t>
            </a:r>
            <a:r>
              <a:rPr lang="cs-CZ" sz="2400" dirty="0" err="1" smtClean="0"/>
              <a:t>tourism</a:t>
            </a:r>
            <a:r>
              <a:rPr lang="cs-CZ" sz="2400" dirty="0" smtClean="0"/>
              <a:t> </a:t>
            </a:r>
            <a:r>
              <a:rPr lang="cs-CZ" sz="2400" dirty="0" err="1" smtClean="0"/>
              <a:t>etc</a:t>
            </a:r>
            <a:r>
              <a:rPr lang="cs-CZ" sz="2400" dirty="0" smtClean="0"/>
              <a:t>.) – </a:t>
            </a:r>
            <a:r>
              <a:rPr lang="cs-CZ" sz="2400" dirty="0" err="1" smtClean="0"/>
              <a:t>important</a:t>
            </a:r>
            <a:r>
              <a:rPr lang="cs-CZ" sz="2400" dirty="0" smtClean="0"/>
              <a:t> in </a:t>
            </a:r>
            <a:r>
              <a:rPr lang="cs-CZ" sz="2400" dirty="0" err="1" smtClean="0"/>
              <a:t>time</a:t>
            </a:r>
            <a:r>
              <a:rPr lang="cs-CZ" sz="2400" dirty="0" smtClean="0"/>
              <a:t> </a:t>
            </a:r>
            <a:r>
              <a:rPr lang="cs-CZ" sz="2400" dirty="0" err="1" smtClean="0"/>
              <a:t>of</a:t>
            </a:r>
            <a:r>
              <a:rPr lang="cs-CZ" sz="2400" dirty="0" smtClean="0"/>
              <a:t> </a:t>
            </a:r>
            <a:r>
              <a:rPr lang="cs-CZ" sz="2400" dirty="0" err="1" smtClean="0"/>
              <a:t>crisis</a:t>
            </a:r>
            <a:r>
              <a:rPr lang="cs-CZ" sz="2400" dirty="0" smtClean="0"/>
              <a:t> </a:t>
            </a:r>
          </a:p>
          <a:p>
            <a:pPr eaLnBrk="1" hangingPunct="1"/>
            <a:r>
              <a:rPr lang="cs-CZ" sz="2400" dirty="0" smtClean="0"/>
              <a:t>Science – </a:t>
            </a:r>
            <a:r>
              <a:rPr lang="cs-CZ" sz="2400" dirty="0" err="1" smtClean="0"/>
              <a:t>source</a:t>
            </a:r>
            <a:r>
              <a:rPr lang="cs-CZ" sz="2400" dirty="0" smtClean="0"/>
              <a:t> </a:t>
            </a:r>
            <a:r>
              <a:rPr lang="cs-CZ" sz="2400" dirty="0" err="1" smtClean="0"/>
              <a:t>of</a:t>
            </a:r>
            <a:r>
              <a:rPr lang="cs-CZ" sz="2400" dirty="0" smtClean="0"/>
              <a:t> basic </a:t>
            </a:r>
            <a:r>
              <a:rPr lang="cs-CZ" sz="2400" dirty="0" err="1" smtClean="0"/>
              <a:t>information</a:t>
            </a:r>
            <a:r>
              <a:rPr lang="cs-CZ" sz="2400" dirty="0" smtClean="0"/>
              <a:t> to </a:t>
            </a:r>
            <a:r>
              <a:rPr lang="cs-CZ" sz="2400" dirty="0" err="1" smtClean="0"/>
              <a:t>face</a:t>
            </a:r>
            <a:r>
              <a:rPr lang="cs-CZ" sz="2400" dirty="0" smtClean="0"/>
              <a:t> </a:t>
            </a:r>
            <a:r>
              <a:rPr lang="cs-CZ" sz="2400" dirty="0" err="1" smtClean="0"/>
              <a:t>new</a:t>
            </a:r>
            <a:r>
              <a:rPr lang="cs-CZ" sz="2400" dirty="0" smtClean="0"/>
              <a:t> </a:t>
            </a:r>
            <a:r>
              <a:rPr lang="cs-CZ" sz="2400" dirty="0" err="1" smtClean="0"/>
              <a:t>challenges</a:t>
            </a:r>
            <a:endParaRPr lang="cs-CZ" sz="2400" dirty="0" smtClean="0"/>
          </a:p>
        </p:txBody>
      </p:sp>
    </p:spTree>
  </p:cSld>
  <p:clrMapOvr>
    <a:masterClrMapping/>
  </p:clrMapOvr>
  <p:transition spd="slow">
    <p:cut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68362"/>
          </a:xfrm>
        </p:spPr>
        <p:txBody>
          <a:bodyPr rtlCol="0">
            <a:normAutofit fontScale="90000"/>
          </a:bodyPr>
          <a:lstStyle/>
          <a:p>
            <a:pPr algn="l" fontAlgn="auto">
              <a:spcAft>
                <a:spcPts val="0"/>
              </a:spcAft>
              <a:defRPr/>
            </a:pPr>
            <a:r>
              <a:rPr lang="cs-CZ" dirty="0" smtClean="0"/>
              <a:t>Environmentální politika – základy (6)</a:t>
            </a:r>
          </a:p>
        </p:txBody>
      </p:sp>
      <p:sp>
        <p:nvSpPr>
          <p:cNvPr id="5" name="TextovéPole 4"/>
          <p:cNvSpPr txBox="1"/>
          <p:nvPr/>
        </p:nvSpPr>
        <p:spPr>
          <a:xfrm>
            <a:off x="1928813" y="3643313"/>
            <a:ext cx="1071562" cy="646112"/>
          </a:xfrm>
          <a:prstGeom prst="rect">
            <a:avLst/>
          </a:prstGeom>
          <a:solidFill>
            <a:schemeClr val="accent6">
              <a:lumMod val="40000"/>
              <a:lumOff val="60000"/>
            </a:schemeClr>
          </a:solidFill>
          <a:ln>
            <a:solidFill>
              <a:schemeClr val="tx1"/>
            </a:solidFill>
          </a:ln>
        </p:spPr>
        <p:txBody>
          <a:bodyPr>
            <a:spAutoFit/>
          </a:bodyPr>
          <a:lstStyle/>
          <a:p>
            <a:pPr fontAlgn="auto">
              <a:spcBef>
                <a:spcPts val="0"/>
              </a:spcBef>
              <a:spcAft>
                <a:spcPts val="0"/>
              </a:spcAft>
              <a:defRPr/>
            </a:pPr>
            <a:r>
              <a:rPr lang="cs-CZ" dirty="0">
                <a:latin typeface="+mn-lt"/>
                <a:cs typeface="+mn-cs"/>
              </a:rPr>
              <a:t>CÍLE POLITIKY</a:t>
            </a:r>
          </a:p>
        </p:txBody>
      </p:sp>
      <p:sp>
        <p:nvSpPr>
          <p:cNvPr id="9220" name="TextovéPole 5"/>
          <p:cNvSpPr txBox="1">
            <a:spLocks noChangeArrowheads="1"/>
          </p:cNvSpPr>
          <p:nvPr/>
        </p:nvSpPr>
        <p:spPr bwMode="auto">
          <a:xfrm>
            <a:off x="3429000" y="2786063"/>
            <a:ext cx="1647825" cy="650875"/>
          </a:xfrm>
          <a:prstGeom prst="rect">
            <a:avLst/>
          </a:prstGeom>
          <a:solidFill>
            <a:srgbClr val="FFFF00"/>
          </a:solidFill>
          <a:ln w="9525">
            <a:solidFill>
              <a:schemeClr val="tx1"/>
            </a:solidFill>
            <a:miter lim="800000"/>
            <a:headEnd/>
            <a:tailEnd/>
          </a:ln>
        </p:spPr>
        <p:txBody>
          <a:bodyPr>
            <a:spAutoFit/>
          </a:bodyPr>
          <a:lstStyle/>
          <a:p>
            <a:r>
              <a:rPr lang="cs-CZ">
                <a:latin typeface="Calibri" pitchFamily="34" charset="0"/>
              </a:rPr>
              <a:t>NÁSTROJE (LEGISLATIVA)</a:t>
            </a:r>
          </a:p>
        </p:txBody>
      </p:sp>
      <p:sp>
        <p:nvSpPr>
          <p:cNvPr id="9221" name="TextovéPole 6"/>
          <p:cNvSpPr txBox="1">
            <a:spLocks noChangeArrowheads="1"/>
          </p:cNvSpPr>
          <p:nvPr/>
        </p:nvSpPr>
        <p:spPr bwMode="auto">
          <a:xfrm>
            <a:off x="5500688" y="3929063"/>
            <a:ext cx="1857375" cy="369887"/>
          </a:xfrm>
          <a:prstGeom prst="rect">
            <a:avLst/>
          </a:prstGeom>
          <a:solidFill>
            <a:srgbClr val="FFFF00"/>
          </a:solidFill>
          <a:ln w="9525">
            <a:solidFill>
              <a:schemeClr val="tx1"/>
            </a:solidFill>
            <a:miter lim="800000"/>
            <a:headEnd/>
            <a:tailEnd/>
          </a:ln>
        </p:spPr>
        <p:txBody>
          <a:bodyPr>
            <a:spAutoFit/>
          </a:bodyPr>
          <a:lstStyle/>
          <a:p>
            <a:r>
              <a:rPr lang="cs-CZ">
                <a:latin typeface="Calibri" pitchFamily="34" charset="0"/>
              </a:rPr>
              <a:t>IMPLEMENTACE</a:t>
            </a:r>
          </a:p>
        </p:txBody>
      </p:sp>
      <p:sp>
        <p:nvSpPr>
          <p:cNvPr id="9222" name="TextovéPole 7"/>
          <p:cNvSpPr txBox="1">
            <a:spLocks noChangeArrowheads="1"/>
          </p:cNvSpPr>
          <p:nvPr/>
        </p:nvSpPr>
        <p:spPr bwMode="auto">
          <a:xfrm>
            <a:off x="5246688" y="5357813"/>
            <a:ext cx="1357312" cy="646112"/>
          </a:xfrm>
          <a:prstGeom prst="rect">
            <a:avLst/>
          </a:prstGeom>
          <a:solidFill>
            <a:srgbClr val="FFFF00"/>
          </a:solidFill>
          <a:ln w="9525">
            <a:solidFill>
              <a:schemeClr val="tx1"/>
            </a:solidFill>
            <a:miter lim="800000"/>
            <a:headEnd/>
            <a:tailEnd/>
          </a:ln>
        </p:spPr>
        <p:txBody>
          <a:bodyPr>
            <a:spAutoFit/>
          </a:bodyPr>
          <a:lstStyle/>
          <a:p>
            <a:r>
              <a:rPr lang="cs-CZ">
                <a:latin typeface="Calibri" pitchFamily="34" charset="0"/>
              </a:rPr>
              <a:t>KONTROLA , VYMÁHÁNÍ</a:t>
            </a:r>
          </a:p>
        </p:txBody>
      </p:sp>
      <p:sp>
        <p:nvSpPr>
          <p:cNvPr id="9223" name="TextovéPole 8"/>
          <p:cNvSpPr txBox="1">
            <a:spLocks noChangeArrowheads="1"/>
          </p:cNvSpPr>
          <p:nvPr/>
        </p:nvSpPr>
        <p:spPr bwMode="auto">
          <a:xfrm>
            <a:off x="2571750" y="5357813"/>
            <a:ext cx="1714500" cy="646112"/>
          </a:xfrm>
          <a:prstGeom prst="rect">
            <a:avLst/>
          </a:prstGeom>
          <a:solidFill>
            <a:srgbClr val="FFFF00"/>
          </a:solidFill>
          <a:ln w="9525">
            <a:solidFill>
              <a:schemeClr val="tx1"/>
            </a:solidFill>
            <a:miter lim="800000"/>
            <a:headEnd/>
            <a:tailEnd/>
          </a:ln>
        </p:spPr>
        <p:txBody>
          <a:bodyPr>
            <a:spAutoFit/>
          </a:bodyPr>
          <a:lstStyle/>
          <a:p>
            <a:r>
              <a:rPr lang="cs-CZ">
                <a:latin typeface="Calibri" pitchFamily="34" charset="0"/>
              </a:rPr>
              <a:t>VYHODNOCENÍ, REPORTING</a:t>
            </a:r>
          </a:p>
        </p:txBody>
      </p:sp>
      <p:sp>
        <p:nvSpPr>
          <p:cNvPr id="9224" name="TextovéPole 9"/>
          <p:cNvSpPr txBox="1">
            <a:spLocks noChangeArrowheads="1"/>
          </p:cNvSpPr>
          <p:nvPr/>
        </p:nvSpPr>
        <p:spPr bwMode="auto">
          <a:xfrm>
            <a:off x="3429000" y="4214813"/>
            <a:ext cx="1476375" cy="646112"/>
          </a:xfrm>
          <a:prstGeom prst="rect">
            <a:avLst/>
          </a:prstGeom>
          <a:solidFill>
            <a:srgbClr val="FFC000"/>
          </a:solidFill>
          <a:ln w="9525">
            <a:solidFill>
              <a:schemeClr val="tx1"/>
            </a:solidFill>
            <a:miter lim="800000"/>
            <a:headEnd/>
            <a:tailEnd/>
          </a:ln>
        </p:spPr>
        <p:txBody>
          <a:bodyPr wrap="none">
            <a:spAutoFit/>
          </a:bodyPr>
          <a:lstStyle/>
          <a:p>
            <a:r>
              <a:rPr lang="cs-CZ">
                <a:latin typeface="Calibri" pitchFamily="34" charset="0"/>
              </a:rPr>
              <a:t>SBĚR DAT, </a:t>
            </a:r>
          </a:p>
          <a:p>
            <a:r>
              <a:rPr lang="cs-CZ">
                <a:latin typeface="Calibri" pitchFamily="34" charset="0"/>
              </a:rPr>
              <a:t>MONITORING</a:t>
            </a:r>
          </a:p>
        </p:txBody>
      </p:sp>
      <p:sp>
        <p:nvSpPr>
          <p:cNvPr id="11" name="Šipka doprava 10"/>
          <p:cNvSpPr/>
          <p:nvPr/>
        </p:nvSpPr>
        <p:spPr>
          <a:xfrm>
            <a:off x="285750" y="3714750"/>
            <a:ext cx="1500188" cy="571500"/>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a:t>VSTUPY</a:t>
            </a:r>
          </a:p>
        </p:txBody>
      </p:sp>
      <p:sp>
        <p:nvSpPr>
          <p:cNvPr id="12" name="Šipka doprava 11"/>
          <p:cNvSpPr/>
          <p:nvPr/>
        </p:nvSpPr>
        <p:spPr>
          <a:xfrm rot="19444326">
            <a:off x="2563813" y="2997200"/>
            <a:ext cx="830262"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3" name="Šipka doprava 12"/>
          <p:cNvSpPr/>
          <p:nvPr/>
        </p:nvSpPr>
        <p:spPr>
          <a:xfrm rot="2261563">
            <a:off x="4945063" y="3171825"/>
            <a:ext cx="1190625" cy="4746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5" name="Šipka doprava 14"/>
          <p:cNvSpPr/>
          <p:nvPr/>
        </p:nvSpPr>
        <p:spPr>
          <a:xfrm rot="10800000">
            <a:off x="4357688" y="5500688"/>
            <a:ext cx="785812" cy="500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7" name="Šipka doprava 16"/>
          <p:cNvSpPr/>
          <p:nvPr/>
        </p:nvSpPr>
        <p:spPr>
          <a:xfrm>
            <a:off x="7429500" y="3817938"/>
            <a:ext cx="1428750" cy="64293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a:t>VÝSTUPY</a:t>
            </a:r>
          </a:p>
        </p:txBody>
      </p:sp>
      <p:cxnSp>
        <p:nvCxnSpPr>
          <p:cNvPr id="31" name="Pravoúhlá spojovací čára 30"/>
          <p:cNvCxnSpPr/>
          <p:nvPr/>
        </p:nvCxnSpPr>
        <p:spPr>
          <a:xfrm rot="10800000" flipV="1">
            <a:off x="4929188" y="4143375"/>
            <a:ext cx="571500" cy="285750"/>
          </a:xfrm>
          <a:prstGeom prst="bentConnector3">
            <a:avLst>
              <a:gd name="adj1" fmla="val 33729"/>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8" name="Pravoúhlá spojovací čára 37"/>
          <p:cNvCxnSpPr/>
          <p:nvPr/>
        </p:nvCxnSpPr>
        <p:spPr>
          <a:xfrm rot="10800000" flipV="1">
            <a:off x="4929188" y="4357688"/>
            <a:ext cx="2928937" cy="357187"/>
          </a:xfrm>
          <a:prstGeom prst="bentConnector3">
            <a:avLst>
              <a:gd name="adj1" fmla="val -268"/>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4" name="Šipka doprava 13"/>
          <p:cNvSpPr/>
          <p:nvPr/>
        </p:nvSpPr>
        <p:spPr>
          <a:xfrm rot="6942522">
            <a:off x="5555456" y="4618832"/>
            <a:ext cx="1017587" cy="44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cxnSp>
        <p:nvCxnSpPr>
          <p:cNvPr id="48" name="Pravoúhlá spojovací čára 47"/>
          <p:cNvCxnSpPr/>
          <p:nvPr/>
        </p:nvCxnSpPr>
        <p:spPr>
          <a:xfrm>
            <a:off x="785813" y="4214813"/>
            <a:ext cx="2643187" cy="500062"/>
          </a:xfrm>
          <a:prstGeom prst="bentConnector3">
            <a:avLst>
              <a:gd name="adj1" fmla="val -426"/>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6" name="Šipka doprava 15"/>
          <p:cNvSpPr/>
          <p:nvPr/>
        </p:nvSpPr>
        <p:spPr>
          <a:xfrm rot="14131850">
            <a:off x="2326482" y="4528344"/>
            <a:ext cx="1062037"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cxnSp>
        <p:nvCxnSpPr>
          <p:cNvPr id="56" name="Pravoúhlá spojovací čára 55"/>
          <p:cNvCxnSpPr/>
          <p:nvPr/>
        </p:nvCxnSpPr>
        <p:spPr>
          <a:xfrm rot="10800000">
            <a:off x="4429125" y="4857750"/>
            <a:ext cx="809625" cy="571500"/>
          </a:xfrm>
          <a:prstGeom prst="bentConnector3">
            <a:avLst>
              <a:gd name="adj1" fmla="val 9978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1" name="Šipka dolů 60"/>
          <p:cNvSpPr/>
          <p:nvPr/>
        </p:nvSpPr>
        <p:spPr>
          <a:xfrm>
            <a:off x="3643313" y="4929188"/>
            <a:ext cx="357187" cy="42862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2" name="Šipka dolů 61"/>
          <p:cNvSpPr/>
          <p:nvPr/>
        </p:nvSpPr>
        <p:spPr>
          <a:xfrm rot="12357405">
            <a:off x="6434138" y="4319588"/>
            <a:ext cx="217487" cy="9683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3" name="Šipka dolů 62"/>
          <p:cNvSpPr/>
          <p:nvPr/>
        </p:nvSpPr>
        <p:spPr>
          <a:xfrm rot="7763345">
            <a:off x="3115470" y="3815556"/>
            <a:ext cx="277812" cy="42862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4" name="Šipka dolů 63"/>
          <p:cNvSpPr/>
          <p:nvPr/>
        </p:nvSpPr>
        <p:spPr>
          <a:xfrm rot="18615006">
            <a:off x="4883150" y="4860926"/>
            <a:ext cx="269875" cy="56515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5" name="Elipsa 64"/>
          <p:cNvSpPr/>
          <p:nvPr/>
        </p:nvSpPr>
        <p:spPr>
          <a:xfrm rot="20395462">
            <a:off x="120650" y="2809875"/>
            <a:ext cx="5394325" cy="16573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6" name="Elipsa 65"/>
          <p:cNvSpPr/>
          <p:nvPr/>
        </p:nvSpPr>
        <p:spPr>
          <a:xfrm rot="20289503">
            <a:off x="1679575" y="3841750"/>
            <a:ext cx="6015038" cy="1744663"/>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7" name="Elipsa 66"/>
          <p:cNvSpPr/>
          <p:nvPr/>
        </p:nvSpPr>
        <p:spPr>
          <a:xfrm rot="20059038">
            <a:off x="4760913" y="5176838"/>
            <a:ext cx="2408237" cy="12192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9243" name="TextovéPole 67"/>
          <p:cNvSpPr txBox="1">
            <a:spLocks noChangeArrowheads="1"/>
          </p:cNvSpPr>
          <p:nvPr/>
        </p:nvSpPr>
        <p:spPr bwMode="auto">
          <a:xfrm>
            <a:off x="214313" y="4857750"/>
            <a:ext cx="1428750" cy="369888"/>
          </a:xfrm>
          <a:prstGeom prst="rect">
            <a:avLst/>
          </a:prstGeom>
          <a:noFill/>
          <a:ln w="9525">
            <a:noFill/>
            <a:miter lim="800000"/>
            <a:headEnd/>
            <a:tailEnd/>
          </a:ln>
        </p:spPr>
        <p:txBody>
          <a:bodyPr wrap="none">
            <a:spAutoFit/>
          </a:bodyPr>
          <a:lstStyle/>
          <a:p>
            <a:r>
              <a:rPr lang="cs-CZ" b="1">
                <a:solidFill>
                  <a:srgbClr val="FF0000"/>
                </a:solidFill>
                <a:latin typeface="Calibri" pitchFamily="34" charset="0"/>
              </a:rPr>
              <a:t>politická část</a:t>
            </a:r>
          </a:p>
        </p:txBody>
      </p:sp>
      <p:sp>
        <p:nvSpPr>
          <p:cNvPr id="9244" name="TextovéPole 68"/>
          <p:cNvSpPr txBox="1">
            <a:spLocks noChangeArrowheads="1"/>
          </p:cNvSpPr>
          <p:nvPr/>
        </p:nvSpPr>
        <p:spPr bwMode="auto">
          <a:xfrm>
            <a:off x="1071563" y="6143625"/>
            <a:ext cx="3305175" cy="369888"/>
          </a:xfrm>
          <a:prstGeom prst="rect">
            <a:avLst/>
          </a:prstGeom>
          <a:noFill/>
          <a:ln w="9525">
            <a:noFill/>
            <a:miter lim="800000"/>
            <a:headEnd/>
            <a:tailEnd/>
          </a:ln>
        </p:spPr>
        <p:txBody>
          <a:bodyPr wrap="none">
            <a:spAutoFit/>
          </a:bodyPr>
          <a:lstStyle/>
          <a:p>
            <a:r>
              <a:rPr lang="cs-CZ" b="1">
                <a:latin typeface="Calibri" pitchFamily="34" charset="0"/>
              </a:rPr>
              <a:t>úřednická (administrativní) část</a:t>
            </a:r>
          </a:p>
        </p:txBody>
      </p:sp>
      <p:sp>
        <p:nvSpPr>
          <p:cNvPr id="9245" name="TextovéPole 69"/>
          <p:cNvSpPr txBox="1">
            <a:spLocks noChangeArrowheads="1"/>
          </p:cNvSpPr>
          <p:nvPr/>
        </p:nvSpPr>
        <p:spPr bwMode="auto">
          <a:xfrm>
            <a:off x="6143625" y="6286500"/>
            <a:ext cx="1928813" cy="369888"/>
          </a:xfrm>
          <a:prstGeom prst="rect">
            <a:avLst/>
          </a:prstGeom>
          <a:noFill/>
          <a:ln w="9525">
            <a:noFill/>
            <a:miter lim="800000"/>
            <a:headEnd/>
            <a:tailEnd/>
          </a:ln>
        </p:spPr>
        <p:txBody>
          <a:bodyPr>
            <a:spAutoFit/>
          </a:bodyPr>
          <a:lstStyle/>
          <a:p>
            <a:r>
              <a:rPr lang="cs-CZ" b="1">
                <a:solidFill>
                  <a:srgbClr val="00B050"/>
                </a:solidFill>
                <a:latin typeface="Calibri" pitchFamily="34" charset="0"/>
              </a:rPr>
              <a:t>represivní část</a:t>
            </a:r>
          </a:p>
        </p:txBody>
      </p:sp>
      <p:sp>
        <p:nvSpPr>
          <p:cNvPr id="58" name="Zaoblený obdélníkový popisek 57"/>
          <p:cNvSpPr/>
          <p:nvPr/>
        </p:nvSpPr>
        <p:spPr>
          <a:xfrm>
            <a:off x="46038" y="1428750"/>
            <a:ext cx="1668462" cy="2071688"/>
          </a:xfrm>
          <a:prstGeom prst="wedgeRoundRect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cs-CZ" dirty="0">
                <a:solidFill>
                  <a:schemeClr val="tx2">
                    <a:lumMod val="75000"/>
                  </a:schemeClr>
                </a:solidFill>
              </a:rPr>
              <a:t>občané,</a:t>
            </a:r>
          </a:p>
          <a:p>
            <a:pPr fontAlgn="auto">
              <a:spcBef>
                <a:spcPts val="0"/>
              </a:spcBef>
              <a:spcAft>
                <a:spcPts val="0"/>
              </a:spcAft>
              <a:defRPr/>
            </a:pPr>
            <a:r>
              <a:rPr lang="cs-CZ" dirty="0">
                <a:solidFill>
                  <a:schemeClr val="tx2">
                    <a:lumMod val="75000"/>
                  </a:schemeClr>
                </a:solidFill>
              </a:rPr>
              <a:t>podniky,</a:t>
            </a:r>
          </a:p>
          <a:p>
            <a:pPr fontAlgn="auto">
              <a:spcBef>
                <a:spcPts val="0"/>
              </a:spcBef>
              <a:spcAft>
                <a:spcPts val="0"/>
              </a:spcAft>
              <a:defRPr/>
            </a:pPr>
            <a:r>
              <a:rPr lang="cs-CZ" dirty="0">
                <a:solidFill>
                  <a:schemeClr val="tx2">
                    <a:lumMod val="75000"/>
                  </a:schemeClr>
                </a:solidFill>
              </a:rPr>
              <a:t>nevládní </a:t>
            </a:r>
            <a:r>
              <a:rPr lang="cs-CZ" dirty="0" err="1">
                <a:solidFill>
                  <a:schemeClr val="tx2">
                    <a:lumMod val="75000"/>
                  </a:schemeClr>
                </a:solidFill>
              </a:rPr>
              <a:t>org</a:t>
            </a:r>
            <a:r>
              <a:rPr lang="cs-CZ" dirty="0">
                <a:solidFill>
                  <a:schemeClr val="tx2">
                    <a:lumMod val="75000"/>
                  </a:schemeClr>
                </a:solidFill>
              </a:rPr>
              <a:t>.,</a:t>
            </a:r>
          </a:p>
          <a:p>
            <a:pPr fontAlgn="auto">
              <a:spcBef>
                <a:spcPts val="0"/>
              </a:spcBef>
              <a:spcAft>
                <a:spcPts val="0"/>
              </a:spcAft>
              <a:defRPr/>
            </a:pPr>
            <a:r>
              <a:rPr lang="cs-CZ" dirty="0">
                <a:solidFill>
                  <a:schemeClr val="tx2">
                    <a:lumMod val="75000"/>
                  </a:schemeClr>
                </a:solidFill>
              </a:rPr>
              <a:t>odbory,</a:t>
            </a:r>
          </a:p>
          <a:p>
            <a:pPr fontAlgn="auto">
              <a:spcBef>
                <a:spcPts val="0"/>
              </a:spcBef>
              <a:spcAft>
                <a:spcPts val="0"/>
              </a:spcAft>
              <a:defRPr/>
            </a:pPr>
            <a:r>
              <a:rPr lang="cs-CZ" dirty="0">
                <a:solidFill>
                  <a:schemeClr val="tx2">
                    <a:lumMod val="75000"/>
                  </a:schemeClr>
                </a:solidFill>
              </a:rPr>
              <a:t>samospráva,</a:t>
            </a:r>
          </a:p>
          <a:p>
            <a:pPr fontAlgn="auto">
              <a:spcBef>
                <a:spcPts val="0"/>
              </a:spcBef>
              <a:spcAft>
                <a:spcPts val="0"/>
              </a:spcAft>
              <a:defRPr/>
            </a:pPr>
            <a:r>
              <a:rPr lang="cs-CZ" dirty="0">
                <a:solidFill>
                  <a:schemeClr val="tx2">
                    <a:lumMod val="75000"/>
                  </a:schemeClr>
                </a:solidFill>
              </a:rPr>
              <a:t>municipality,</a:t>
            </a:r>
          </a:p>
          <a:p>
            <a:pPr fontAlgn="auto">
              <a:spcBef>
                <a:spcPts val="0"/>
              </a:spcBef>
              <a:spcAft>
                <a:spcPts val="0"/>
              </a:spcAft>
              <a:defRPr/>
            </a:pPr>
            <a:r>
              <a:rPr lang="cs-CZ" dirty="0">
                <a:solidFill>
                  <a:schemeClr val="tx2">
                    <a:lumMod val="75000"/>
                  </a:schemeClr>
                </a:solidFill>
              </a:rPr>
              <a:t>atd.</a:t>
            </a:r>
          </a:p>
        </p:txBody>
      </p:sp>
      <p:sp>
        <p:nvSpPr>
          <p:cNvPr id="59" name="Zaoblený obdélníkový popisek 58"/>
          <p:cNvSpPr/>
          <p:nvPr/>
        </p:nvSpPr>
        <p:spPr>
          <a:xfrm>
            <a:off x="1643063" y="1285875"/>
            <a:ext cx="1785937" cy="2071688"/>
          </a:xfrm>
          <a:prstGeom prst="wedgeRoundRect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cs-CZ" dirty="0">
                <a:solidFill>
                  <a:schemeClr val="tx2">
                    <a:lumMod val="75000"/>
                  </a:schemeClr>
                </a:solidFill>
              </a:rPr>
              <a:t>vláda,</a:t>
            </a:r>
          </a:p>
          <a:p>
            <a:pPr fontAlgn="auto">
              <a:spcBef>
                <a:spcPts val="0"/>
              </a:spcBef>
              <a:spcAft>
                <a:spcPts val="0"/>
              </a:spcAft>
              <a:defRPr/>
            </a:pPr>
            <a:r>
              <a:rPr lang="cs-CZ" dirty="0">
                <a:solidFill>
                  <a:schemeClr val="tx2">
                    <a:lumMod val="75000"/>
                  </a:schemeClr>
                </a:solidFill>
              </a:rPr>
              <a:t>politické strany nebo koalice</a:t>
            </a:r>
          </a:p>
          <a:p>
            <a:pPr algn="ctr" fontAlgn="auto">
              <a:spcBef>
                <a:spcPts val="0"/>
              </a:spcBef>
              <a:spcAft>
                <a:spcPts val="0"/>
              </a:spcAft>
              <a:defRPr/>
            </a:pPr>
            <a:endParaRPr lang="cs-CZ" dirty="0">
              <a:solidFill>
                <a:schemeClr val="tx2">
                  <a:lumMod val="75000"/>
                </a:schemeClr>
              </a:solidFill>
            </a:endParaRPr>
          </a:p>
        </p:txBody>
      </p:sp>
      <p:sp>
        <p:nvSpPr>
          <p:cNvPr id="60" name="Zaoblený obdélníkový popisek 59"/>
          <p:cNvSpPr/>
          <p:nvPr/>
        </p:nvSpPr>
        <p:spPr>
          <a:xfrm>
            <a:off x="3500438" y="1214438"/>
            <a:ext cx="1785937" cy="1357312"/>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cs-CZ" dirty="0">
                <a:solidFill>
                  <a:schemeClr val="tx2">
                    <a:lumMod val="75000"/>
                  </a:schemeClr>
                </a:solidFill>
              </a:rPr>
              <a:t>parlament,</a:t>
            </a:r>
          </a:p>
          <a:p>
            <a:pPr fontAlgn="auto">
              <a:spcBef>
                <a:spcPts val="0"/>
              </a:spcBef>
              <a:spcAft>
                <a:spcPts val="0"/>
              </a:spcAft>
              <a:defRPr/>
            </a:pPr>
            <a:r>
              <a:rPr lang="cs-CZ" dirty="0">
                <a:solidFill>
                  <a:schemeClr val="tx2">
                    <a:lumMod val="75000"/>
                  </a:schemeClr>
                </a:solidFill>
              </a:rPr>
              <a:t>(regionální, municipální samospráva)</a:t>
            </a:r>
          </a:p>
        </p:txBody>
      </p:sp>
      <p:sp>
        <p:nvSpPr>
          <p:cNvPr id="71" name="Zaoblený obdélníkový popisek 70"/>
          <p:cNvSpPr/>
          <p:nvPr/>
        </p:nvSpPr>
        <p:spPr>
          <a:xfrm>
            <a:off x="7072313" y="2143125"/>
            <a:ext cx="1928812" cy="1571625"/>
          </a:xfrm>
          <a:prstGeom prst="wedgeRoundRectCallout">
            <a:avLst>
              <a:gd name="adj1" fmla="val -45742"/>
              <a:gd name="adj2" fmla="val 6250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cs-CZ" dirty="0">
                <a:solidFill>
                  <a:schemeClr val="tx2">
                    <a:lumMod val="75000"/>
                  </a:schemeClr>
                </a:solidFill>
              </a:rPr>
              <a:t>ministerstva,</a:t>
            </a:r>
          </a:p>
          <a:p>
            <a:pPr fontAlgn="auto">
              <a:spcBef>
                <a:spcPts val="0"/>
              </a:spcBef>
              <a:spcAft>
                <a:spcPts val="0"/>
              </a:spcAft>
              <a:defRPr/>
            </a:pPr>
            <a:r>
              <a:rPr lang="cs-CZ" dirty="0">
                <a:solidFill>
                  <a:schemeClr val="tx2">
                    <a:lumMod val="75000"/>
                  </a:schemeClr>
                </a:solidFill>
              </a:rPr>
              <a:t>výkonné orgány státní správy (Správy NP, CHKO…)</a:t>
            </a:r>
          </a:p>
        </p:txBody>
      </p:sp>
      <p:sp>
        <p:nvSpPr>
          <p:cNvPr id="72" name="Zaoblený obdélníkový popisek 71"/>
          <p:cNvSpPr/>
          <p:nvPr/>
        </p:nvSpPr>
        <p:spPr>
          <a:xfrm>
            <a:off x="5357813" y="1500188"/>
            <a:ext cx="1643062" cy="1571625"/>
          </a:xfrm>
          <a:prstGeom prst="wedgeRoundRectCallout">
            <a:avLst>
              <a:gd name="adj1" fmla="val -104513"/>
              <a:gd name="adj2" fmla="val 126551"/>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cs-CZ" dirty="0">
                <a:solidFill>
                  <a:schemeClr val="tx2">
                    <a:lumMod val="75000"/>
                  </a:schemeClr>
                </a:solidFill>
              </a:rPr>
              <a:t>odborné organizace (CENIA, AOPK, ČGS, ČHMÚ, VÚV..)</a:t>
            </a:r>
          </a:p>
        </p:txBody>
      </p:sp>
      <p:sp>
        <p:nvSpPr>
          <p:cNvPr id="73" name="Zaoblený obdélníkový popisek 72"/>
          <p:cNvSpPr/>
          <p:nvPr/>
        </p:nvSpPr>
        <p:spPr>
          <a:xfrm>
            <a:off x="7143750" y="4857750"/>
            <a:ext cx="1785938" cy="1357313"/>
          </a:xfrm>
          <a:prstGeom prst="wedgeRoundRectCallout">
            <a:avLst>
              <a:gd name="adj1" fmla="val -97237"/>
              <a:gd name="adj2" fmla="val 14543"/>
              <a:gd name="adj3" fmla="val 16667"/>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cs-CZ" dirty="0">
                <a:solidFill>
                  <a:schemeClr val="tx2">
                    <a:lumMod val="75000"/>
                  </a:schemeClr>
                </a:solidFill>
              </a:rPr>
              <a:t>inspekční  a donucovací orgány</a:t>
            </a:r>
          </a:p>
          <a:p>
            <a:pPr fontAlgn="auto">
              <a:spcBef>
                <a:spcPts val="0"/>
              </a:spcBef>
              <a:spcAft>
                <a:spcPts val="0"/>
              </a:spcAft>
              <a:defRPr/>
            </a:pPr>
            <a:r>
              <a:rPr lang="cs-CZ" dirty="0">
                <a:solidFill>
                  <a:schemeClr val="tx2">
                    <a:lumMod val="75000"/>
                  </a:schemeClr>
                </a:solidFill>
              </a:rPr>
              <a:t>(ČIŽP,  policie, soudy, celníci..)</a:t>
            </a:r>
          </a:p>
        </p:txBody>
      </p:sp>
      <p:sp>
        <p:nvSpPr>
          <p:cNvPr id="74" name="Zaoblený obdélníkový popisek 73"/>
          <p:cNvSpPr/>
          <p:nvPr/>
        </p:nvSpPr>
        <p:spPr>
          <a:xfrm>
            <a:off x="0" y="5286375"/>
            <a:ext cx="1785938" cy="928688"/>
          </a:xfrm>
          <a:prstGeom prst="wedgeRoundRectCallout">
            <a:avLst>
              <a:gd name="adj1" fmla="val 97189"/>
              <a:gd name="adj2" fmla="val -19273"/>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cs-CZ" dirty="0">
                <a:solidFill>
                  <a:schemeClr val="tx2">
                    <a:lumMod val="75000"/>
                  </a:schemeClr>
                </a:solidFill>
              </a:rPr>
              <a:t>dtto jako implementace (ministerstvo)</a:t>
            </a:r>
          </a:p>
        </p:txBody>
      </p:sp>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71" grpId="0" animBg="1"/>
      <p:bldP spid="72" grpId="0" animBg="1"/>
      <p:bldP spid="73" grpId="0" animBg="1"/>
      <p:bldP spid="7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ovéPole 104"/>
          <p:cNvSpPr txBox="1">
            <a:spLocks noChangeArrowheads="1"/>
          </p:cNvSpPr>
          <p:nvPr/>
        </p:nvSpPr>
        <p:spPr bwMode="auto">
          <a:xfrm>
            <a:off x="0" y="3714750"/>
            <a:ext cx="4572000" cy="2462213"/>
          </a:xfrm>
          <a:prstGeom prst="rect">
            <a:avLst/>
          </a:prstGeom>
          <a:noFill/>
          <a:ln w="9525">
            <a:noFill/>
            <a:miter lim="800000"/>
            <a:headEnd/>
            <a:tailEnd/>
          </a:ln>
        </p:spPr>
        <p:txBody>
          <a:bodyPr>
            <a:spAutoFit/>
          </a:bodyPr>
          <a:lstStyle/>
          <a:p>
            <a:pPr lvl="1"/>
            <a:endParaRPr lang="cs-CZ" sz="2200" b="1">
              <a:latin typeface="Calibri" pitchFamily="34" charset="0"/>
            </a:endParaRPr>
          </a:p>
          <a:p>
            <a:pPr>
              <a:buFontTx/>
              <a:buChar char="-"/>
            </a:pPr>
            <a:r>
              <a:rPr lang="cs-CZ" sz="2200" b="1">
                <a:latin typeface="Calibri" pitchFamily="34" charset="0"/>
              </a:rPr>
              <a:t>při tvorbě legislativy (B):</a:t>
            </a:r>
          </a:p>
          <a:p>
            <a:pPr lvl="1">
              <a:buFontTx/>
              <a:buChar char="-"/>
            </a:pPr>
            <a:r>
              <a:rPr lang="cs-CZ" sz="2200" b="1">
                <a:latin typeface="Calibri" pitchFamily="34" charset="0"/>
              </a:rPr>
              <a:t> parlament (opozice)</a:t>
            </a:r>
          </a:p>
          <a:p>
            <a:pPr lvl="1">
              <a:buFontTx/>
              <a:buChar char="-"/>
            </a:pPr>
            <a:r>
              <a:rPr lang="cs-CZ" sz="2200" b="1">
                <a:latin typeface="Calibri" pitchFamily="34" charset="0"/>
              </a:rPr>
              <a:t> nadnárodní povinnosti (EU, WTO..)</a:t>
            </a:r>
          </a:p>
          <a:p>
            <a:pPr lvl="1">
              <a:buFontTx/>
              <a:buChar char="-"/>
            </a:pPr>
            <a:r>
              <a:rPr lang="cs-CZ" sz="2200" b="1">
                <a:latin typeface="Calibri" pitchFamily="34" charset="0"/>
              </a:rPr>
              <a:t> časování dle dopadů na volby</a:t>
            </a:r>
          </a:p>
          <a:p>
            <a:pPr lvl="1">
              <a:buFontTx/>
              <a:buChar char="-"/>
            </a:pPr>
            <a:r>
              <a:rPr lang="cs-CZ" sz="2200" b="1">
                <a:latin typeface="Calibri" pitchFamily="34" charset="0"/>
              </a:rPr>
              <a:t> atd.</a:t>
            </a:r>
          </a:p>
        </p:txBody>
      </p:sp>
      <p:sp>
        <p:nvSpPr>
          <p:cNvPr id="2" name="Nadpis 1"/>
          <p:cNvSpPr>
            <a:spLocks noGrp="1"/>
          </p:cNvSpPr>
          <p:nvPr>
            <p:ph type="title"/>
          </p:nvPr>
        </p:nvSpPr>
        <p:spPr>
          <a:xfrm>
            <a:off x="457200" y="274638"/>
            <a:ext cx="8229600" cy="796925"/>
          </a:xfrm>
        </p:spPr>
        <p:txBody>
          <a:bodyPr rtlCol="0">
            <a:normAutofit fontScale="90000"/>
          </a:bodyPr>
          <a:lstStyle/>
          <a:p>
            <a:pPr algn="l" fontAlgn="auto">
              <a:spcAft>
                <a:spcPts val="0"/>
              </a:spcAft>
              <a:defRPr/>
            </a:pPr>
            <a:r>
              <a:rPr lang="cs-CZ" dirty="0" smtClean="0"/>
              <a:t>Environmentální politika – základy (7)</a:t>
            </a:r>
          </a:p>
        </p:txBody>
      </p:sp>
      <p:grpSp>
        <p:nvGrpSpPr>
          <p:cNvPr id="10244" name="Skupina 93"/>
          <p:cNvGrpSpPr>
            <a:grpSpLocks/>
          </p:cNvGrpSpPr>
          <p:nvPr/>
        </p:nvGrpSpPr>
        <p:grpSpPr bwMode="auto">
          <a:xfrm>
            <a:off x="4067175" y="3357563"/>
            <a:ext cx="4752975" cy="3222625"/>
            <a:chOff x="285720" y="2786058"/>
            <a:chExt cx="4643470" cy="3222862"/>
          </a:xfrm>
        </p:grpSpPr>
        <p:sp>
          <p:nvSpPr>
            <p:cNvPr id="5" name="TextovéPole 4"/>
            <p:cNvSpPr txBox="1"/>
            <p:nvPr/>
          </p:nvSpPr>
          <p:spPr>
            <a:xfrm>
              <a:off x="1928150" y="3643371"/>
              <a:ext cx="1071689" cy="679500"/>
            </a:xfrm>
            <a:prstGeom prst="rect">
              <a:avLst/>
            </a:prstGeom>
            <a:solidFill>
              <a:schemeClr val="accent6">
                <a:lumMod val="40000"/>
                <a:lumOff val="60000"/>
              </a:schemeClr>
            </a:solidFill>
            <a:ln w="38100">
              <a:solidFill>
                <a:schemeClr val="tx1"/>
              </a:solidFill>
            </a:ln>
          </p:spPr>
          <p:txBody>
            <a:bodyPr>
              <a:spAutoFit/>
            </a:bodyPr>
            <a:lstStyle/>
            <a:p>
              <a:pPr fontAlgn="auto">
                <a:spcBef>
                  <a:spcPts val="0"/>
                </a:spcBef>
                <a:spcAft>
                  <a:spcPts val="0"/>
                </a:spcAft>
                <a:defRPr/>
              </a:pPr>
              <a:r>
                <a:rPr lang="cs-CZ" dirty="0">
                  <a:latin typeface="+mn-lt"/>
                  <a:cs typeface="+mn-cs"/>
                </a:rPr>
                <a:t>CÍLE POLITIKY</a:t>
              </a:r>
            </a:p>
          </p:txBody>
        </p:sp>
        <p:sp>
          <p:nvSpPr>
            <p:cNvPr id="10259" name="TextovéPole 5"/>
            <p:cNvSpPr txBox="1">
              <a:spLocks noChangeArrowheads="1"/>
            </p:cNvSpPr>
            <p:nvPr/>
          </p:nvSpPr>
          <p:spPr bwMode="auto">
            <a:xfrm>
              <a:off x="3429445" y="2786058"/>
              <a:ext cx="1499745" cy="679500"/>
            </a:xfrm>
            <a:prstGeom prst="rect">
              <a:avLst/>
            </a:prstGeom>
            <a:solidFill>
              <a:srgbClr val="FFFF00"/>
            </a:solidFill>
            <a:ln w="38100">
              <a:solidFill>
                <a:schemeClr val="tx1"/>
              </a:solidFill>
              <a:miter lim="800000"/>
              <a:headEnd/>
              <a:tailEnd/>
            </a:ln>
          </p:spPr>
          <p:txBody>
            <a:bodyPr>
              <a:spAutoFit/>
            </a:bodyPr>
            <a:lstStyle/>
            <a:p>
              <a:r>
                <a:rPr lang="cs-CZ">
                  <a:latin typeface="Calibri" pitchFamily="34" charset="0"/>
                </a:rPr>
                <a:t>NÁSTROJE (LEGISLATIVA)</a:t>
              </a:r>
            </a:p>
          </p:txBody>
        </p:sp>
        <p:sp>
          <p:nvSpPr>
            <p:cNvPr id="9" name="TextovéPole 8"/>
            <p:cNvSpPr txBox="1"/>
            <p:nvPr/>
          </p:nvSpPr>
          <p:spPr>
            <a:xfrm>
              <a:off x="2571784" y="5357997"/>
              <a:ext cx="1713773" cy="650923"/>
            </a:xfrm>
            <a:prstGeom prst="rect">
              <a:avLst/>
            </a:prstGeom>
            <a:solidFill>
              <a:schemeClr val="bg1">
                <a:lumMod val="85000"/>
                <a:alpha val="25000"/>
              </a:schemeClr>
            </a:solidFill>
            <a:ln>
              <a:solidFill>
                <a:schemeClr val="tx1"/>
              </a:solidFill>
            </a:ln>
          </p:spPr>
          <p:txBody>
            <a:bodyPr>
              <a:spAutoFit/>
            </a:bodyPr>
            <a:lstStyle/>
            <a:p>
              <a:pPr fontAlgn="auto">
                <a:spcBef>
                  <a:spcPts val="0"/>
                </a:spcBef>
                <a:spcAft>
                  <a:spcPts val="0"/>
                </a:spcAft>
                <a:defRPr/>
              </a:pPr>
              <a:r>
                <a:rPr lang="cs-CZ" dirty="0">
                  <a:latin typeface="+mn-lt"/>
                  <a:cs typeface="+mn-cs"/>
                </a:rPr>
                <a:t>VYHODNOCENÍ, REPORTING</a:t>
              </a:r>
            </a:p>
          </p:txBody>
        </p:sp>
        <p:sp>
          <p:nvSpPr>
            <p:cNvPr id="10" name="TextovéPole 9"/>
            <p:cNvSpPr txBox="1"/>
            <p:nvPr/>
          </p:nvSpPr>
          <p:spPr>
            <a:xfrm>
              <a:off x="3429446" y="4214913"/>
              <a:ext cx="1445462" cy="650923"/>
            </a:xfrm>
            <a:prstGeom prst="rect">
              <a:avLst/>
            </a:prstGeom>
            <a:solidFill>
              <a:schemeClr val="bg1">
                <a:lumMod val="85000"/>
                <a:alpha val="25000"/>
              </a:schemeClr>
            </a:solidFill>
            <a:ln>
              <a:solidFill>
                <a:schemeClr val="tx1"/>
              </a:solidFill>
            </a:ln>
          </p:spPr>
          <p:txBody>
            <a:bodyPr wrap="none">
              <a:spAutoFit/>
            </a:bodyPr>
            <a:lstStyle/>
            <a:p>
              <a:pPr fontAlgn="auto">
                <a:spcBef>
                  <a:spcPts val="0"/>
                </a:spcBef>
                <a:spcAft>
                  <a:spcPts val="0"/>
                </a:spcAft>
                <a:defRPr/>
              </a:pPr>
              <a:r>
                <a:rPr lang="cs-CZ" dirty="0">
                  <a:latin typeface="+mn-lt"/>
                  <a:cs typeface="+mn-cs"/>
                </a:rPr>
                <a:t>SBĚR DAT, </a:t>
              </a:r>
            </a:p>
            <a:p>
              <a:pPr fontAlgn="auto">
                <a:spcBef>
                  <a:spcPts val="0"/>
                </a:spcBef>
                <a:spcAft>
                  <a:spcPts val="0"/>
                </a:spcAft>
                <a:defRPr/>
              </a:pPr>
              <a:r>
                <a:rPr lang="cs-CZ" dirty="0">
                  <a:latin typeface="+mn-lt"/>
                  <a:cs typeface="+mn-cs"/>
                </a:rPr>
                <a:t>MONITORING</a:t>
              </a:r>
            </a:p>
          </p:txBody>
        </p:sp>
        <p:sp>
          <p:nvSpPr>
            <p:cNvPr id="11" name="Šipka doprava 10"/>
            <p:cNvSpPr/>
            <p:nvPr/>
          </p:nvSpPr>
          <p:spPr>
            <a:xfrm>
              <a:off x="285720" y="3714813"/>
              <a:ext cx="1499745" cy="571542"/>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a:t>VSTUPY</a:t>
              </a:r>
            </a:p>
          </p:txBody>
        </p:sp>
        <p:sp>
          <p:nvSpPr>
            <p:cNvPr id="12" name="Šipka doprava 11"/>
            <p:cNvSpPr/>
            <p:nvPr/>
          </p:nvSpPr>
          <p:spPr>
            <a:xfrm rot="19444326">
              <a:off x="2564030" y="2997211"/>
              <a:ext cx="829744" cy="484224"/>
            </a:xfrm>
            <a:prstGeom prst="rightArrow">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cxnSp>
          <p:nvCxnSpPr>
            <p:cNvPr id="48" name="Pravoúhlá spojovací čára 47"/>
            <p:cNvCxnSpPr/>
            <p:nvPr/>
          </p:nvCxnSpPr>
          <p:spPr>
            <a:xfrm>
              <a:off x="785118" y="4214913"/>
              <a:ext cx="2644328" cy="500099"/>
            </a:xfrm>
            <a:prstGeom prst="bentConnector3">
              <a:avLst>
                <a:gd name="adj1" fmla="val -426"/>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6" name="Šipka doprava 15"/>
            <p:cNvSpPr>
              <a:spLocks noChangeArrowheads="1"/>
            </p:cNvSpPr>
            <p:nvPr/>
          </p:nvSpPr>
          <p:spPr bwMode="auto">
            <a:xfrm rot="-7468150">
              <a:off x="2326768" y="4529397"/>
              <a:ext cx="1061440" cy="484452"/>
            </a:xfrm>
            <a:prstGeom prst="rightArrow">
              <a:avLst>
                <a:gd name="adj1" fmla="val 50000"/>
                <a:gd name="adj2" fmla="val 49998"/>
              </a:avLst>
            </a:prstGeom>
            <a:solidFill>
              <a:schemeClr val="accent1">
                <a:alpha val="25098"/>
              </a:schemeClr>
            </a:solidFill>
            <a:ln w="25400" algn="ctr">
              <a:solidFill>
                <a:srgbClr val="385D8A"/>
              </a:solidFill>
              <a:miter lim="800000"/>
              <a:headEnd/>
              <a:tailEnd/>
            </a:ln>
          </p:spPr>
          <p:txBody>
            <a:bodyPr vert="eaVert" anchor="ctr"/>
            <a:lstStyle/>
            <a:p>
              <a:pPr algn="ctr" fontAlgn="auto">
                <a:spcBef>
                  <a:spcPts val="0"/>
                </a:spcBef>
                <a:spcAft>
                  <a:spcPts val="0"/>
                </a:spcAft>
                <a:defRPr/>
              </a:pPr>
              <a:endParaRPr lang="cs-CZ">
                <a:solidFill>
                  <a:schemeClr val="lt1"/>
                </a:solidFill>
                <a:latin typeface="+mn-lt"/>
                <a:cs typeface="+mn-cs"/>
              </a:endParaRPr>
            </a:p>
          </p:txBody>
        </p:sp>
        <p:sp>
          <p:nvSpPr>
            <p:cNvPr id="63" name="Šipka dolů 62"/>
            <p:cNvSpPr>
              <a:spLocks noChangeArrowheads="1"/>
            </p:cNvSpPr>
            <p:nvPr/>
          </p:nvSpPr>
          <p:spPr bwMode="auto">
            <a:xfrm rot="7763345">
              <a:off x="3115156" y="3815297"/>
              <a:ext cx="277902" cy="428455"/>
            </a:xfrm>
            <a:prstGeom prst="downArrow">
              <a:avLst>
                <a:gd name="adj1" fmla="val 50000"/>
                <a:gd name="adj2" fmla="val 50000"/>
              </a:avLst>
            </a:prstGeom>
            <a:solidFill>
              <a:srgbClr val="FFC000">
                <a:alpha val="25098"/>
              </a:srgbClr>
            </a:solidFill>
            <a:ln w="25400" algn="ctr">
              <a:solidFill>
                <a:srgbClr val="385D8A"/>
              </a:solidFill>
              <a:miter lim="800000"/>
              <a:headEnd/>
              <a:tailEnd/>
            </a:ln>
          </p:spPr>
          <p:txBody>
            <a:bodyPr rot="10800000" vert="eaVert" anchor="ctr"/>
            <a:lstStyle/>
            <a:p>
              <a:pPr algn="ctr" fontAlgn="auto">
                <a:spcBef>
                  <a:spcPts val="0"/>
                </a:spcBef>
                <a:spcAft>
                  <a:spcPts val="0"/>
                </a:spcAft>
                <a:defRPr/>
              </a:pPr>
              <a:endParaRPr lang="cs-CZ">
                <a:solidFill>
                  <a:schemeClr val="lt1"/>
                </a:solidFill>
                <a:latin typeface="+mn-lt"/>
                <a:cs typeface="+mn-cs"/>
              </a:endParaRPr>
            </a:p>
          </p:txBody>
        </p:sp>
      </p:grpSp>
      <p:sp>
        <p:nvSpPr>
          <p:cNvPr id="65" name="Elipsa 64"/>
          <p:cNvSpPr/>
          <p:nvPr/>
        </p:nvSpPr>
        <p:spPr>
          <a:xfrm rot="20395462">
            <a:off x="6199188" y="1319213"/>
            <a:ext cx="2174875" cy="7048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grpSp>
        <p:nvGrpSpPr>
          <p:cNvPr id="4" name="Skupina 32"/>
          <p:cNvGrpSpPr/>
          <p:nvPr/>
        </p:nvGrpSpPr>
        <p:grpSpPr>
          <a:xfrm>
            <a:off x="6357950" y="1357298"/>
            <a:ext cx="2571768" cy="1214445"/>
            <a:chOff x="285720" y="2714620"/>
            <a:chExt cx="8572560" cy="3289537"/>
          </a:xfrm>
          <a:solidFill>
            <a:schemeClr val="bg1">
              <a:lumMod val="85000"/>
            </a:schemeClr>
          </a:solidFill>
        </p:grpSpPr>
        <p:sp>
          <p:nvSpPr>
            <p:cNvPr id="34" name="TextovéPole 33"/>
            <p:cNvSpPr txBox="1"/>
            <p:nvPr/>
          </p:nvSpPr>
          <p:spPr>
            <a:xfrm>
              <a:off x="1928794" y="3643314"/>
              <a:ext cx="1071570" cy="646331"/>
            </a:xfrm>
            <a:prstGeom prst="rect">
              <a:avLst/>
            </a:prstGeom>
            <a:grpFill/>
            <a:ln>
              <a:solidFill>
                <a:schemeClr val="tx1"/>
              </a:solidFill>
            </a:ln>
          </p:spPr>
          <p:txBody>
            <a:bodyPr>
              <a:spAutoFit/>
            </a:bodyPr>
            <a:lstStyle/>
            <a:p>
              <a:pPr fontAlgn="auto">
                <a:spcBef>
                  <a:spcPts val="0"/>
                </a:spcBef>
                <a:spcAft>
                  <a:spcPts val="0"/>
                </a:spcAft>
                <a:defRPr/>
              </a:pPr>
              <a:endParaRPr lang="cs-CZ" dirty="0">
                <a:latin typeface="+mn-lt"/>
                <a:cs typeface="+mn-cs"/>
              </a:endParaRPr>
            </a:p>
            <a:p>
              <a:pPr fontAlgn="auto">
                <a:spcBef>
                  <a:spcPts val="0"/>
                </a:spcBef>
                <a:spcAft>
                  <a:spcPts val="0"/>
                </a:spcAft>
                <a:defRPr/>
              </a:pPr>
              <a:endParaRPr lang="cs-CZ" dirty="0">
                <a:latin typeface="+mn-lt"/>
                <a:cs typeface="+mn-cs"/>
              </a:endParaRPr>
            </a:p>
          </p:txBody>
        </p:sp>
        <p:sp>
          <p:nvSpPr>
            <p:cNvPr id="35" name="TextovéPole 34"/>
            <p:cNvSpPr txBox="1"/>
            <p:nvPr/>
          </p:nvSpPr>
          <p:spPr>
            <a:xfrm>
              <a:off x="3428992" y="2714620"/>
              <a:ext cx="1500198" cy="646331"/>
            </a:xfrm>
            <a:prstGeom prst="rect">
              <a:avLst/>
            </a:prstGeom>
            <a:grpFill/>
            <a:ln>
              <a:solidFill>
                <a:schemeClr val="tx1"/>
              </a:solidFill>
            </a:ln>
          </p:spPr>
          <p:txBody>
            <a:bodyPr>
              <a:spAutoFit/>
            </a:bodyPr>
            <a:lstStyle/>
            <a:p>
              <a:pPr fontAlgn="auto">
                <a:spcBef>
                  <a:spcPts val="0"/>
                </a:spcBef>
                <a:spcAft>
                  <a:spcPts val="0"/>
                </a:spcAft>
                <a:defRPr/>
              </a:pPr>
              <a:endParaRPr lang="cs-CZ" dirty="0">
                <a:latin typeface="+mn-lt"/>
                <a:cs typeface="+mn-cs"/>
              </a:endParaRPr>
            </a:p>
            <a:p>
              <a:pPr fontAlgn="auto">
                <a:spcBef>
                  <a:spcPts val="0"/>
                </a:spcBef>
                <a:spcAft>
                  <a:spcPts val="0"/>
                </a:spcAft>
                <a:defRPr/>
              </a:pPr>
              <a:endParaRPr lang="cs-CZ" dirty="0">
                <a:latin typeface="+mn-lt"/>
                <a:cs typeface="+mn-cs"/>
              </a:endParaRPr>
            </a:p>
          </p:txBody>
        </p:sp>
        <p:sp>
          <p:nvSpPr>
            <p:cNvPr id="36" name="TextovéPole 35"/>
            <p:cNvSpPr txBox="1"/>
            <p:nvPr/>
          </p:nvSpPr>
          <p:spPr>
            <a:xfrm>
              <a:off x="5500694" y="3929066"/>
              <a:ext cx="1857388" cy="369332"/>
            </a:xfrm>
            <a:prstGeom prst="rect">
              <a:avLst/>
            </a:prstGeom>
            <a:grpFill/>
            <a:ln>
              <a:solidFill>
                <a:schemeClr val="tx1"/>
              </a:solidFill>
            </a:ln>
          </p:spPr>
          <p:txBody>
            <a:bodyPr>
              <a:spAutoFit/>
            </a:bodyPr>
            <a:lstStyle/>
            <a:p>
              <a:pPr fontAlgn="auto">
                <a:spcBef>
                  <a:spcPts val="0"/>
                </a:spcBef>
                <a:spcAft>
                  <a:spcPts val="0"/>
                </a:spcAft>
                <a:defRPr/>
              </a:pPr>
              <a:endParaRPr lang="cs-CZ" dirty="0">
                <a:latin typeface="+mn-lt"/>
                <a:cs typeface="+mn-cs"/>
              </a:endParaRPr>
            </a:p>
          </p:txBody>
        </p:sp>
        <p:sp>
          <p:nvSpPr>
            <p:cNvPr id="37" name="TextovéPole 36"/>
            <p:cNvSpPr txBox="1"/>
            <p:nvPr/>
          </p:nvSpPr>
          <p:spPr>
            <a:xfrm>
              <a:off x="5245938" y="5357826"/>
              <a:ext cx="1357322" cy="646331"/>
            </a:xfrm>
            <a:prstGeom prst="rect">
              <a:avLst/>
            </a:prstGeom>
            <a:grpFill/>
            <a:ln>
              <a:solidFill>
                <a:schemeClr val="tx1"/>
              </a:solidFill>
            </a:ln>
          </p:spPr>
          <p:txBody>
            <a:bodyPr>
              <a:spAutoFit/>
            </a:bodyPr>
            <a:lstStyle/>
            <a:p>
              <a:pPr fontAlgn="auto">
                <a:spcBef>
                  <a:spcPts val="0"/>
                </a:spcBef>
                <a:spcAft>
                  <a:spcPts val="0"/>
                </a:spcAft>
                <a:defRPr/>
              </a:pPr>
              <a:endParaRPr lang="cs-CZ" dirty="0">
                <a:latin typeface="+mn-lt"/>
                <a:cs typeface="+mn-cs"/>
              </a:endParaRPr>
            </a:p>
            <a:p>
              <a:pPr fontAlgn="auto">
                <a:spcBef>
                  <a:spcPts val="0"/>
                </a:spcBef>
                <a:spcAft>
                  <a:spcPts val="0"/>
                </a:spcAft>
                <a:defRPr/>
              </a:pPr>
              <a:endParaRPr lang="cs-CZ" dirty="0">
                <a:latin typeface="+mn-lt"/>
                <a:cs typeface="+mn-cs"/>
              </a:endParaRPr>
            </a:p>
          </p:txBody>
        </p:sp>
        <p:sp>
          <p:nvSpPr>
            <p:cNvPr id="39" name="TextovéPole 38"/>
            <p:cNvSpPr txBox="1"/>
            <p:nvPr/>
          </p:nvSpPr>
          <p:spPr>
            <a:xfrm>
              <a:off x="2571736" y="5357826"/>
              <a:ext cx="1714512" cy="646331"/>
            </a:xfrm>
            <a:prstGeom prst="rect">
              <a:avLst/>
            </a:prstGeom>
            <a:grpFill/>
            <a:ln>
              <a:solidFill>
                <a:schemeClr val="tx1"/>
              </a:solidFill>
            </a:ln>
          </p:spPr>
          <p:txBody>
            <a:bodyPr>
              <a:spAutoFit/>
            </a:bodyPr>
            <a:lstStyle/>
            <a:p>
              <a:pPr fontAlgn="auto">
                <a:spcBef>
                  <a:spcPts val="0"/>
                </a:spcBef>
                <a:spcAft>
                  <a:spcPts val="0"/>
                </a:spcAft>
                <a:defRPr/>
              </a:pPr>
              <a:endParaRPr lang="cs-CZ" dirty="0">
                <a:latin typeface="+mn-lt"/>
                <a:cs typeface="+mn-cs"/>
              </a:endParaRPr>
            </a:p>
            <a:p>
              <a:pPr fontAlgn="auto">
                <a:spcBef>
                  <a:spcPts val="0"/>
                </a:spcBef>
                <a:spcAft>
                  <a:spcPts val="0"/>
                </a:spcAft>
                <a:defRPr/>
              </a:pPr>
              <a:endParaRPr lang="cs-CZ" dirty="0">
                <a:latin typeface="+mn-lt"/>
                <a:cs typeface="+mn-cs"/>
              </a:endParaRPr>
            </a:p>
          </p:txBody>
        </p:sp>
        <p:sp>
          <p:nvSpPr>
            <p:cNvPr id="40" name="TextovéPole 39"/>
            <p:cNvSpPr txBox="1"/>
            <p:nvPr/>
          </p:nvSpPr>
          <p:spPr>
            <a:xfrm>
              <a:off x="3428992" y="4214818"/>
              <a:ext cx="1454244" cy="646331"/>
            </a:xfrm>
            <a:prstGeom prst="rect">
              <a:avLst/>
            </a:prstGeom>
            <a:grpFill/>
            <a:ln>
              <a:solidFill>
                <a:schemeClr val="tx1"/>
              </a:solidFill>
            </a:ln>
          </p:spPr>
          <p:txBody>
            <a:bodyPr wrap="none">
              <a:spAutoFit/>
            </a:bodyPr>
            <a:lstStyle/>
            <a:p>
              <a:pPr fontAlgn="auto">
                <a:spcBef>
                  <a:spcPts val="0"/>
                </a:spcBef>
                <a:spcAft>
                  <a:spcPts val="0"/>
                </a:spcAft>
                <a:defRPr/>
              </a:pPr>
              <a:r>
                <a:rPr lang="cs-CZ" dirty="0">
                  <a:latin typeface="+mn-lt"/>
                  <a:cs typeface="+mn-cs"/>
                </a:rPr>
                <a:t>                        </a:t>
              </a:r>
            </a:p>
            <a:p>
              <a:pPr fontAlgn="auto">
                <a:spcBef>
                  <a:spcPts val="0"/>
                </a:spcBef>
                <a:spcAft>
                  <a:spcPts val="0"/>
                </a:spcAft>
                <a:defRPr/>
              </a:pPr>
              <a:endParaRPr lang="cs-CZ" dirty="0">
                <a:latin typeface="+mn-lt"/>
                <a:cs typeface="+mn-cs"/>
              </a:endParaRPr>
            </a:p>
          </p:txBody>
        </p:sp>
        <p:sp>
          <p:nvSpPr>
            <p:cNvPr id="41" name="Šipka doprava 40"/>
            <p:cNvSpPr/>
            <p:nvPr/>
          </p:nvSpPr>
          <p:spPr>
            <a:xfrm>
              <a:off x="285720" y="3714752"/>
              <a:ext cx="1500198" cy="57150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dirty="0"/>
            </a:p>
          </p:txBody>
        </p:sp>
        <p:sp>
          <p:nvSpPr>
            <p:cNvPr id="42" name="Šipka doprava 41"/>
            <p:cNvSpPr/>
            <p:nvPr/>
          </p:nvSpPr>
          <p:spPr>
            <a:xfrm rot="19444326">
              <a:off x="2563815" y="2996430"/>
              <a:ext cx="829979" cy="485601"/>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43" name="Šipka doprava 42"/>
            <p:cNvSpPr/>
            <p:nvPr/>
          </p:nvSpPr>
          <p:spPr>
            <a:xfrm rot="2261563">
              <a:off x="4945465" y="3171579"/>
              <a:ext cx="1189646" cy="475406"/>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44" name="Šipka doprava 43"/>
            <p:cNvSpPr/>
            <p:nvPr/>
          </p:nvSpPr>
          <p:spPr>
            <a:xfrm rot="10800000">
              <a:off x="4357686" y="5500702"/>
              <a:ext cx="785818" cy="500066"/>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45" name="Šipka doprava 44"/>
            <p:cNvSpPr/>
            <p:nvPr/>
          </p:nvSpPr>
          <p:spPr>
            <a:xfrm>
              <a:off x="7429520" y="3857628"/>
              <a:ext cx="1428760" cy="642942"/>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dirty="0"/>
            </a:p>
          </p:txBody>
        </p:sp>
        <p:cxnSp>
          <p:nvCxnSpPr>
            <p:cNvPr id="46" name="Pravoúhlá spojovací čára 45"/>
            <p:cNvCxnSpPr/>
            <p:nvPr/>
          </p:nvCxnSpPr>
          <p:spPr>
            <a:xfrm rot="10800000" flipV="1">
              <a:off x="4929190" y="4143380"/>
              <a:ext cx="571504" cy="285752"/>
            </a:xfrm>
            <a:prstGeom prst="bentConnector3">
              <a:avLst>
                <a:gd name="adj1" fmla="val 33729"/>
              </a:avLst>
            </a:prstGeom>
            <a:grpFill/>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7" name="Pravoúhlá spojovací čára 46"/>
            <p:cNvCxnSpPr/>
            <p:nvPr/>
          </p:nvCxnSpPr>
          <p:spPr>
            <a:xfrm rot="10800000" flipV="1">
              <a:off x="4929190" y="4357694"/>
              <a:ext cx="2928958" cy="357190"/>
            </a:xfrm>
            <a:prstGeom prst="bentConnector3">
              <a:avLst>
                <a:gd name="adj1" fmla="val -268"/>
              </a:avLst>
            </a:prstGeom>
            <a:grpFill/>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9" name="Šipka doprava 48"/>
            <p:cNvSpPr/>
            <p:nvPr/>
          </p:nvSpPr>
          <p:spPr>
            <a:xfrm rot="6942522">
              <a:off x="5555471" y="4619106"/>
              <a:ext cx="1017925" cy="444118"/>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cxnSp>
          <p:nvCxnSpPr>
            <p:cNvPr id="50" name="Pravoúhlá spojovací čára 49"/>
            <p:cNvCxnSpPr/>
            <p:nvPr/>
          </p:nvCxnSpPr>
          <p:spPr>
            <a:xfrm>
              <a:off x="785786" y="4214818"/>
              <a:ext cx="2643206" cy="500066"/>
            </a:xfrm>
            <a:prstGeom prst="bentConnector3">
              <a:avLst>
                <a:gd name="adj1" fmla="val -426"/>
              </a:avLst>
            </a:prstGeom>
            <a:grpFill/>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1" name="Šipka doprava 50"/>
            <p:cNvSpPr/>
            <p:nvPr/>
          </p:nvSpPr>
          <p:spPr>
            <a:xfrm rot="14131850">
              <a:off x="2326768" y="4529397"/>
              <a:ext cx="1061440" cy="484452"/>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cxnSp>
          <p:nvCxnSpPr>
            <p:cNvPr id="52" name="Pravoúhlá spojovací čára 51"/>
            <p:cNvCxnSpPr/>
            <p:nvPr/>
          </p:nvCxnSpPr>
          <p:spPr>
            <a:xfrm rot="10800000">
              <a:off x="4429124" y="4857760"/>
              <a:ext cx="809458" cy="571504"/>
            </a:xfrm>
            <a:prstGeom prst="bentConnector3">
              <a:avLst>
                <a:gd name="adj1" fmla="val 99781"/>
              </a:avLst>
            </a:prstGeom>
            <a:grpFill/>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3" name="Šipka dolů 52"/>
            <p:cNvSpPr/>
            <p:nvPr/>
          </p:nvSpPr>
          <p:spPr>
            <a:xfrm>
              <a:off x="3643306" y="4929198"/>
              <a:ext cx="357190" cy="428628"/>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54" name="Šipka dolů 53"/>
            <p:cNvSpPr/>
            <p:nvPr/>
          </p:nvSpPr>
          <p:spPr>
            <a:xfrm rot="12357405">
              <a:off x="6433498" y="4318867"/>
              <a:ext cx="218875" cy="968467"/>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55" name="Šipka dolů 54"/>
            <p:cNvSpPr/>
            <p:nvPr/>
          </p:nvSpPr>
          <p:spPr>
            <a:xfrm rot="7763345">
              <a:off x="3115156" y="3815297"/>
              <a:ext cx="277902" cy="428455"/>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57" name="Šipka dolů 56"/>
            <p:cNvSpPr/>
            <p:nvPr/>
          </p:nvSpPr>
          <p:spPr>
            <a:xfrm rot="18615006">
              <a:off x="4883209" y="4860467"/>
              <a:ext cx="269563" cy="566091"/>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grpSp>
      <p:sp>
        <p:nvSpPr>
          <p:cNvPr id="90" name="Elipsa 89"/>
          <p:cNvSpPr/>
          <p:nvPr/>
        </p:nvSpPr>
        <p:spPr>
          <a:xfrm rot="20395462">
            <a:off x="3633788" y="3314700"/>
            <a:ext cx="5465762" cy="19891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95" name="Šipka dolů 94"/>
          <p:cNvSpPr/>
          <p:nvPr/>
        </p:nvSpPr>
        <p:spPr>
          <a:xfrm>
            <a:off x="6357938" y="2214563"/>
            <a:ext cx="142875" cy="857250"/>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96" name="Obdélník 95"/>
          <p:cNvSpPr/>
          <p:nvPr/>
        </p:nvSpPr>
        <p:spPr>
          <a:xfrm>
            <a:off x="5715000" y="3786188"/>
            <a:ext cx="1428750" cy="285750"/>
          </a:xfrm>
          <a:prstGeom prst="rect">
            <a:avLst/>
          </a:prstGeom>
          <a:solidFill>
            <a:srgbClr val="FF0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cs-CZ" b="1" dirty="0">
                <a:solidFill>
                  <a:schemeClr val="tx1"/>
                </a:solidFill>
              </a:rPr>
              <a:t>(B)</a:t>
            </a:r>
          </a:p>
        </p:txBody>
      </p:sp>
      <p:sp>
        <p:nvSpPr>
          <p:cNvPr id="97" name="Obdélník 96"/>
          <p:cNvSpPr/>
          <p:nvPr/>
        </p:nvSpPr>
        <p:spPr>
          <a:xfrm rot="5400000">
            <a:off x="4214810" y="4071942"/>
            <a:ext cx="1714512" cy="428628"/>
          </a:xfrm>
          <a:prstGeom prst="rect">
            <a:avLst/>
          </a:prstGeom>
          <a:solidFill>
            <a:srgbClr val="FF0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cs-CZ" b="1" dirty="0">
                <a:solidFill>
                  <a:schemeClr val="tx1"/>
                </a:solidFill>
              </a:rPr>
              <a:t>(A)</a:t>
            </a:r>
          </a:p>
        </p:txBody>
      </p:sp>
      <p:sp>
        <p:nvSpPr>
          <p:cNvPr id="99" name="TextovéPole 98"/>
          <p:cNvSpPr txBox="1">
            <a:spLocks noChangeArrowheads="1"/>
          </p:cNvSpPr>
          <p:nvPr/>
        </p:nvSpPr>
        <p:spPr bwMode="auto">
          <a:xfrm>
            <a:off x="0" y="1195388"/>
            <a:ext cx="4643438" cy="2892425"/>
          </a:xfrm>
          <a:prstGeom prst="rect">
            <a:avLst/>
          </a:prstGeom>
          <a:noFill/>
          <a:ln w="9525">
            <a:noFill/>
            <a:miter lim="800000"/>
            <a:headEnd/>
            <a:tailEnd/>
          </a:ln>
        </p:spPr>
        <p:txBody>
          <a:bodyPr>
            <a:spAutoFit/>
          </a:bodyPr>
          <a:lstStyle/>
          <a:p>
            <a:r>
              <a:rPr lang="cs-CZ" sz="2800" b="1">
                <a:latin typeface="Calibri" pitchFamily="34" charset="0"/>
              </a:rPr>
              <a:t>„FILTRY“</a:t>
            </a:r>
          </a:p>
          <a:p>
            <a:pPr>
              <a:buFontTx/>
              <a:buChar char="-"/>
            </a:pPr>
            <a:r>
              <a:rPr lang="cs-CZ" sz="2200" b="1">
                <a:latin typeface="Calibri" pitchFamily="34" charset="0"/>
              </a:rPr>
              <a:t>na vstupech (A):</a:t>
            </a:r>
          </a:p>
          <a:p>
            <a:pPr lvl="1">
              <a:buFontTx/>
              <a:buChar char="-"/>
            </a:pPr>
            <a:r>
              <a:rPr lang="cs-CZ" sz="2200" b="1">
                <a:latin typeface="Calibri" pitchFamily="34" charset="0"/>
              </a:rPr>
              <a:t> volby</a:t>
            </a:r>
          </a:p>
          <a:p>
            <a:pPr lvl="1">
              <a:buFontTx/>
              <a:buChar char="-"/>
            </a:pPr>
            <a:r>
              <a:rPr lang="cs-CZ" sz="2200" b="1">
                <a:latin typeface="Calibri" pitchFamily="34" charset="0"/>
              </a:rPr>
              <a:t> aktivní /pasivní složky společnosti</a:t>
            </a:r>
          </a:p>
          <a:p>
            <a:pPr lvl="1">
              <a:buFontTx/>
              <a:buChar char="-"/>
            </a:pPr>
            <a:r>
              <a:rPr lang="cs-CZ" sz="2200" b="1">
                <a:latin typeface="Calibri" pitchFamily="34" charset="0"/>
              </a:rPr>
              <a:t> ovlivnění preferencí (média,…)</a:t>
            </a:r>
          </a:p>
          <a:p>
            <a:pPr lvl="1">
              <a:buFontTx/>
              <a:buChar char="-"/>
            </a:pPr>
            <a:r>
              <a:rPr lang="cs-CZ" sz="2200" b="1">
                <a:latin typeface="Calibri" pitchFamily="34" charset="0"/>
              </a:rPr>
              <a:t> móda</a:t>
            </a:r>
          </a:p>
          <a:p>
            <a:pPr lvl="1">
              <a:buFontTx/>
              <a:buChar char="-"/>
            </a:pPr>
            <a:r>
              <a:rPr lang="cs-CZ" sz="2200" b="1">
                <a:latin typeface="Calibri" pitchFamily="34" charset="0"/>
              </a:rPr>
              <a:t> atd.  </a:t>
            </a:r>
            <a:endParaRPr lang="cs-CZ" sz="2800" b="1">
              <a:latin typeface="Calibri" pitchFamily="34" charset="0"/>
            </a:endParaRPr>
          </a:p>
        </p:txBody>
      </p:sp>
      <p:sp>
        <p:nvSpPr>
          <p:cNvPr id="100" name="Šipka dolů 99"/>
          <p:cNvSpPr/>
          <p:nvPr/>
        </p:nvSpPr>
        <p:spPr>
          <a:xfrm rot="10800000">
            <a:off x="5572125" y="4929188"/>
            <a:ext cx="571500" cy="1428750"/>
          </a:xfrm>
          <a:prstGeom prst="down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dirty="0">
              <a:solidFill>
                <a:schemeClr val="tx1"/>
              </a:solidFill>
            </a:endParaRPr>
          </a:p>
        </p:txBody>
      </p:sp>
      <p:sp>
        <p:nvSpPr>
          <p:cNvPr id="101" name="Šipka dolů 100"/>
          <p:cNvSpPr/>
          <p:nvPr/>
        </p:nvSpPr>
        <p:spPr>
          <a:xfrm rot="17508961">
            <a:off x="5864225" y="2395538"/>
            <a:ext cx="571500" cy="1631950"/>
          </a:xfrm>
          <a:prstGeom prst="down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dirty="0">
              <a:solidFill>
                <a:schemeClr val="tx1"/>
              </a:solidFill>
            </a:endParaRPr>
          </a:p>
        </p:txBody>
      </p:sp>
      <p:sp>
        <p:nvSpPr>
          <p:cNvPr id="102" name="Šipka dolů 101"/>
          <p:cNvSpPr/>
          <p:nvPr/>
        </p:nvSpPr>
        <p:spPr>
          <a:xfrm rot="10800000">
            <a:off x="4214813" y="4786313"/>
            <a:ext cx="357187" cy="1000125"/>
          </a:xfrm>
          <a:prstGeom prst="down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dirty="0">
              <a:solidFill>
                <a:schemeClr val="tx1"/>
              </a:solidFill>
            </a:endParaRPr>
          </a:p>
        </p:txBody>
      </p:sp>
      <p:sp>
        <p:nvSpPr>
          <p:cNvPr id="103" name="Šipka dolů 102"/>
          <p:cNvSpPr/>
          <p:nvPr/>
        </p:nvSpPr>
        <p:spPr>
          <a:xfrm rot="8608356">
            <a:off x="6524625" y="4862513"/>
            <a:ext cx="312738" cy="901700"/>
          </a:xfrm>
          <a:prstGeom prst="down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dirty="0">
              <a:solidFill>
                <a:schemeClr val="tx1"/>
              </a:solidFill>
            </a:endParaRPr>
          </a:p>
        </p:txBody>
      </p:sp>
      <p:sp>
        <p:nvSpPr>
          <p:cNvPr id="104" name="Šipka dolů 103"/>
          <p:cNvSpPr/>
          <p:nvPr/>
        </p:nvSpPr>
        <p:spPr>
          <a:xfrm rot="8128560">
            <a:off x="7008813" y="4392613"/>
            <a:ext cx="241300" cy="528637"/>
          </a:xfrm>
          <a:prstGeom prst="down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dirty="0">
              <a:solidFill>
                <a:schemeClr val="tx1"/>
              </a:solidFill>
            </a:endParaRPr>
          </a:p>
        </p:txBody>
      </p:sp>
      <p:sp>
        <p:nvSpPr>
          <p:cNvPr id="106" name="TextovéPole 105"/>
          <p:cNvSpPr txBox="1">
            <a:spLocks noChangeArrowheads="1"/>
          </p:cNvSpPr>
          <p:nvPr/>
        </p:nvSpPr>
        <p:spPr bwMode="auto">
          <a:xfrm>
            <a:off x="0" y="6143625"/>
            <a:ext cx="4572000" cy="523875"/>
          </a:xfrm>
          <a:prstGeom prst="rect">
            <a:avLst/>
          </a:prstGeom>
          <a:noFill/>
          <a:ln w="9525">
            <a:noFill/>
            <a:miter lim="800000"/>
            <a:headEnd/>
            <a:tailEnd/>
          </a:ln>
        </p:spPr>
        <p:txBody>
          <a:bodyPr>
            <a:spAutoFit/>
          </a:bodyPr>
          <a:lstStyle/>
          <a:p>
            <a:r>
              <a:rPr lang="cs-CZ" sz="2800" b="1">
                <a:latin typeface="Calibri" pitchFamily="34" charset="0"/>
              </a:rPr>
              <a:t>LOBBING (+manipulace)</a:t>
            </a:r>
          </a:p>
        </p:txBody>
      </p:sp>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9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96" grpId="0" animBg="1"/>
      <p:bldP spid="99" grpId="0"/>
      <p:bldP spid="99" grpId="1"/>
      <p:bldP spid="100" grpId="0" animBg="1"/>
      <p:bldP spid="101" grpId="0" animBg="1"/>
      <p:bldP spid="102" grpId="0" animBg="1"/>
      <p:bldP spid="103" grpId="0" animBg="1"/>
      <p:bldP spid="104" grpId="0" animBg="1"/>
      <p:bldP spid="106" grpId="0"/>
    </p:bld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898</TotalTime>
  <Words>5202</Words>
  <Application>Microsoft Office PowerPoint</Application>
  <PresentationFormat>Předvádění na obrazovce (4:3)</PresentationFormat>
  <Paragraphs>839</Paragraphs>
  <Slides>75</Slides>
  <Notes>42</Notes>
  <HiddenSlides>0</HiddenSlides>
  <MMClips>0</MMClips>
  <ScaleCrop>false</ScaleCrop>
  <HeadingPairs>
    <vt:vector size="4" baseType="variant">
      <vt:variant>
        <vt:lpstr>Motiv</vt:lpstr>
      </vt:variant>
      <vt:variant>
        <vt:i4>1</vt:i4>
      </vt:variant>
      <vt:variant>
        <vt:lpstr>Nadpisy snímků</vt:lpstr>
      </vt:variant>
      <vt:variant>
        <vt:i4>75</vt:i4>
      </vt:variant>
    </vt:vector>
  </HeadingPairs>
  <TitlesOfParts>
    <vt:vector size="76" baseType="lpstr">
      <vt:lpstr>Motiv sady Office</vt:lpstr>
      <vt:lpstr>Vybrané aspekty (evropské) environmentální politiky s důrazem na ochranu přírody (+ teorie a praxe rozhodování)</vt:lpstr>
      <vt:lpstr>Obsah</vt:lpstr>
      <vt:lpstr>Environmentální politika – základy (1)</vt:lpstr>
      <vt:lpstr>Environmentální politika – základy (2)</vt:lpstr>
      <vt:lpstr>Environmentální politika – základy (3)</vt:lpstr>
      <vt:lpstr>Environmentální politika – základy (4)</vt:lpstr>
      <vt:lpstr>Environmentální politika – základy (5)</vt:lpstr>
      <vt:lpstr>Environmentální politika – základy (6)</vt:lpstr>
      <vt:lpstr>Environmentální politika – základy (7)</vt:lpstr>
      <vt:lpstr>Environmentální politika – základy (8)</vt:lpstr>
      <vt:lpstr>Environmentální politika – základy (9)</vt:lpstr>
      <vt:lpstr>Environmentální politika – základy (10)</vt:lpstr>
      <vt:lpstr>Environmentální politika – základy (11)</vt:lpstr>
      <vt:lpstr>Otázky? Komentáře?  </vt:lpstr>
      <vt:lpstr>Díky za pozornost!  Konec části 1.</vt:lpstr>
      <vt:lpstr>Jak prosadit něco pozitivního/potřebného  pro životní prostředí?</vt:lpstr>
      <vt:lpstr>Jak prosadit něco pozitivního/potřebného  pro životní prostředí?          (2)</vt:lpstr>
      <vt:lpstr>Jak získat podporu veřejnosti?</vt:lpstr>
      <vt:lpstr>Jak získat podporu veřejnosti?        (2)</vt:lpstr>
      <vt:lpstr>Jak přesvědčit politiky?         </vt:lpstr>
      <vt:lpstr>Jak přesvědčit politiky?                (2)       </vt:lpstr>
      <vt:lpstr>Jak přesvědčit politiky?                (3)       </vt:lpstr>
      <vt:lpstr>Jak přesvědčit politiky?                (4)       </vt:lpstr>
      <vt:lpstr>Jak přesvědčit politiky?                (5)       </vt:lpstr>
      <vt:lpstr>Otázky? Komentáře?  </vt:lpstr>
      <vt:lpstr>Jak je to s tím Bruselem?  (…nedá se nic dělat, Brusel nám nařídil…)         (1)</vt:lpstr>
      <vt:lpstr>Jak je to s tím Bruselem?  (…nedá se nic dělat, Brusel nám nařídil…)         (2)</vt:lpstr>
      <vt:lpstr>Jak je to s tím Bruselem?  (…nedá se nic dělat, Brusel nám nařídil…)         (3)</vt:lpstr>
      <vt:lpstr>Jak je to s tím Bruselem?  (…nedá se nic dělat, Brusel nám nařídil…)         (4)</vt:lpstr>
      <vt:lpstr>Jak je to s tím Bruselem?  (…nedá se nic dělat, Brusel nám nařídil…)         (5)</vt:lpstr>
      <vt:lpstr>Jak je to s tím Bruselem?  (…nedá se nic dělat, Brusel nám nařídil…)         (6)</vt:lpstr>
      <vt:lpstr>Jak je to s tím Bruselem?  (…nedá se nic dělat, Brusel nám nařídil…)         (7)</vt:lpstr>
      <vt:lpstr>Jak je to s tím Bruselem?  (…nedá se nic dělat, Brusel nám nařídil…)         (8)</vt:lpstr>
      <vt:lpstr>Jak je to s tím Bruselem?  (…nedá se nic dělat, Brusel nám nařídil…)         (7)</vt:lpstr>
      <vt:lpstr>Otázky? Komentáře?  </vt:lpstr>
      <vt:lpstr>Konec 2. části Díky za pozornost!</vt:lpstr>
      <vt:lpstr>EVROPSKÁ  POLITIKA OCHRANY Biodiversity  www.biodiversity.europa.eu ec.europa.eu./environment/nature/biodiversity/policy/index.htm  </vt:lpstr>
      <vt:lpstr>Historie strategií ochrany biodiverzity na úrovni EU</vt:lpstr>
      <vt:lpstr>Historie strategií ochrany biodiverzity na úrovni EU</vt:lpstr>
      <vt:lpstr>VĚDA, EKONOMIE A POLITIKA: zpoždění</vt:lpstr>
      <vt:lpstr>OD VĚDY K POLITIKÁM: komplexní proces</vt:lpstr>
      <vt:lpstr>Informační báze a vědecká podpora</vt:lpstr>
      <vt:lpstr>Snímek 43</vt:lpstr>
      <vt:lpstr>Informační systém: Biodiversity Information System for Europe (BISE)</vt:lpstr>
      <vt:lpstr>Zdroje informací pro biodiversity baseline:  „10 messages for 2010“</vt:lpstr>
      <vt:lpstr>EU 2010 biodiversity baseline</vt:lpstr>
      <vt:lpstr>Snímek 47</vt:lpstr>
      <vt:lpstr>EU 2010 biodiversity baseline</vt:lpstr>
      <vt:lpstr>Stav ekosystémů:  pokles biodiverzity často snižuje jejich produktivitu.</vt:lpstr>
      <vt:lpstr>Ekonomie ekosystémů a biodiverzity: TEEB</vt:lpstr>
      <vt:lpstr>Ekonomie ekosystémů a biodiverzity: TEEB</vt:lpstr>
      <vt:lpstr>Politiky, přírodní kapitál a ekosystémové služby – vztah k ekonomii</vt:lpstr>
      <vt:lpstr>Politiky, přírodní kapitál a ekosystémové služby – vztah k ekonomii</vt:lpstr>
      <vt:lpstr>CHRÁNĚNÁ ÚZEMÍ, OBNOVA      A PRACOVNÍ MÍSTA</vt:lpstr>
      <vt:lpstr>Snímek 55</vt:lpstr>
      <vt:lpstr>Základní princípy environmentální politiky</vt:lpstr>
      <vt:lpstr>Evropský mandát:</vt:lpstr>
      <vt:lpstr>Globální mandát:</vt:lpstr>
      <vt:lpstr>Cena za nečinnost</vt:lpstr>
      <vt:lpstr>Snímek 60</vt:lpstr>
      <vt:lpstr>Struktura nové strategie pro biodiverzitu</vt:lpstr>
      <vt:lpstr>Snímek 62</vt:lpstr>
      <vt:lpstr>Snímek 63</vt:lpstr>
      <vt:lpstr>3A. Udržitelné zemědělství</vt:lpstr>
      <vt:lpstr>3B. Udržitelné lesnictví</vt:lpstr>
      <vt:lpstr>Snímek 66</vt:lpstr>
      <vt:lpstr>Snímek 67</vt:lpstr>
      <vt:lpstr>Snímek 68</vt:lpstr>
      <vt:lpstr>Snímek 69</vt:lpstr>
      <vt:lpstr>Snímek 70</vt:lpstr>
      <vt:lpstr> Wilderness in EU policy </vt:lpstr>
      <vt:lpstr>Should we care? And why?</vt:lpstr>
      <vt:lpstr>Wilderness concept</vt:lpstr>
      <vt:lpstr>Room for restoration</vt:lpstr>
      <vt:lpstr>Why to restore wild areas?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Vybrané aspekty evropské environmentální politiky s důrazem na ochranu přírody (+ teorie a praxe rozhodování)</dc:title>
  <dc:creator>Ladislav MIKO</dc:creator>
  <cp:lastModifiedBy>Laco</cp:lastModifiedBy>
  <cp:revision>123</cp:revision>
  <dcterms:created xsi:type="dcterms:W3CDTF">2010-01-05T15:18:45Z</dcterms:created>
  <dcterms:modified xsi:type="dcterms:W3CDTF">2015-01-05T00:31:15Z</dcterms:modified>
</cp:coreProperties>
</file>