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4" r:id="rId7"/>
    <p:sldId id="275" r:id="rId8"/>
    <p:sldId id="276" r:id="rId9"/>
    <p:sldId id="277" r:id="rId10"/>
    <p:sldId id="278" r:id="rId11"/>
    <p:sldId id="257" r:id="rId12"/>
    <p:sldId id="258" r:id="rId13"/>
    <p:sldId id="265" r:id="rId14"/>
    <p:sldId id="263" r:id="rId15"/>
    <p:sldId id="264" r:id="rId16"/>
    <p:sldId id="272" r:id="rId17"/>
    <p:sldId id="273" r:id="rId18"/>
    <p:sldId id="259" r:id="rId19"/>
    <p:sldId id="266" r:id="rId20"/>
    <p:sldId id="280" r:id="rId21"/>
    <p:sldId id="279" r:id="rId22"/>
    <p:sldId id="267" r:id="rId23"/>
    <p:sldId id="281" r:id="rId24"/>
    <p:sldId id="282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C14"/>
    <a:srgbClr val="CCCC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60"/>
  </p:normalViewPr>
  <p:slideViewPr>
    <p:cSldViewPr>
      <p:cViewPr varScale="1">
        <p:scale>
          <a:sx n="93" d="100"/>
          <a:sy n="93" d="100"/>
        </p:scale>
        <p:origin x="-19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4BAB-CFBB-464F-95CB-8863C47DC5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401F3-FC62-4412-9101-575F7ED49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6907C-F243-4B36-8EDA-5F2B6C523F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2FBA-8CE5-4D83-B203-6FC3901E44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528D9-F49E-4EBE-AB03-2BC7E23C71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6851-8F63-45BE-A736-0E65D6F99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25F5-0A4A-4E09-9603-04E0BD0939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F155E-9803-43F9-B9D3-C1BA372C25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49D41-23E0-4E10-B4ED-8BFF78B5F4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22491-FD6D-4749-A50D-F8AF96D610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48463-BD5C-4CC6-B495-A4D6CDF21F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67B4-CFDB-42A3-A7BE-D4F5D37D44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6D7203F-B63F-44C1-B3AB-4DB7C386A4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765175"/>
            <a:ext cx="8713788" cy="2332038"/>
          </a:xfrm>
        </p:spPr>
        <p:txBody>
          <a:bodyPr/>
          <a:lstStyle/>
          <a:p>
            <a:pPr eaLnBrk="1" hangingPunct="1"/>
            <a:r>
              <a:rPr lang="en-GB" sz="6000" smtClean="0"/>
              <a:t>Green infrastructure:</a:t>
            </a:r>
            <a:r>
              <a:rPr lang="en-GB" smtClean="0"/>
              <a:t/>
            </a:r>
            <a:br>
              <a:rPr lang="en-GB" smtClean="0"/>
            </a:br>
            <a:r>
              <a:rPr lang="en-GB" sz="3600" smtClean="0"/>
              <a:t>adressing problems by </a:t>
            </a:r>
            <a:br>
              <a:rPr lang="en-GB" sz="3600" smtClean="0"/>
            </a:br>
            <a:r>
              <a:rPr lang="en-GB" sz="3600" smtClean="0"/>
              <a:t>smart use of natural processes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886200"/>
            <a:ext cx="76327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Ladislav Miko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European Commission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DG Environment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Directorate B: Nature, Biodiversity and Land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Green infrastructure – approach (2)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European Green Infrastructure policy – high added value:</a:t>
            </a:r>
          </a:p>
          <a:p>
            <a:pPr lvl="1" eaLnBrk="1" hangingPunct="1">
              <a:lnSpc>
                <a:spcPct val="90000"/>
              </a:lnSpc>
            </a:pPr>
            <a:r>
              <a:rPr lang="en-GB" u="sng" smtClean="0"/>
              <a:t>Territorial complexity</a:t>
            </a:r>
            <a:r>
              <a:rPr lang="en-GB" smtClean="0"/>
              <a:t>: toolbox to promote international, cross-border initiatives, delivering functions at higher hierarchical levels (regional, continental)</a:t>
            </a:r>
          </a:p>
          <a:p>
            <a:pPr lvl="1" eaLnBrk="1" hangingPunct="1">
              <a:lnSpc>
                <a:spcPct val="90000"/>
              </a:lnSpc>
            </a:pPr>
            <a:r>
              <a:rPr lang="en-GB" u="sng" smtClean="0"/>
              <a:t>Cross-policy complexity</a:t>
            </a:r>
            <a:r>
              <a:rPr lang="en-GB" smtClean="0"/>
              <a:t>: integration of many sectors   involved – agriculture, forestry, water framework, carbon, coastal and marine,fisheies, urban and peri-urban (regional development)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1143000"/>
          </a:xfrm>
        </p:spPr>
        <p:txBody>
          <a:bodyPr/>
          <a:lstStyle/>
          <a:p>
            <a:pPr algn="l" eaLnBrk="1" hangingPunct="1"/>
            <a:r>
              <a:rPr lang="en-GB" sz="3600" smtClean="0"/>
              <a:t>Possible (non-biodiversity focused) deliveries of Green Infrastructure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569325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600" smtClean="0"/>
              <a:t>Many examples, used already but often unconsciously or not integrated</a:t>
            </a:r>
            <a:r>
              <a:rPr lang="en-GB" sz="24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100" smtClean="0"/>
              <a:t>Flood prevention and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100" smtClean="0"/>
              <a:t>Coastal protection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100" smtClean="0"/>
              <a:t>Fish-stock restoration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100" smtClean="0"/>
              <a:t>Water retention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100" smtClean="0"/>
              <a:t>Water purification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100" smtClean="0"/>
              <a:t>Carbon storage (living biomass)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100" smtClean="0"/>
              <a:t>Soil protection (erosion, land slides)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100" smtClean="0"/>
              <a:t>Soil regeneration (C storage – dead organic matter, prevention of nutrient loss &amp; eutrophication)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100" smtClean="0"/>
              <a:t>Microclimate management &amp; energy saving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100" smtClean="0"/>
              <a:t>Air filtering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100" smtClean="0"/>
              <a:t>Waste absorbing capacity – waste degradation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“Nihil novi sub sole”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 eaLnBrk="1" hangingPunct="1"/>
            <a:r>
              <a:rPr lang="en-GB" sz="2800" smtClean="0"/>
              <a:t>Idea not new, used for centuries, but often without detailed knowledge of principle </a:t>
            </a:r>
          </a:p>
          <a:p>
            <a:pPr eaLnBrk="1" hangingPunct="1"/>
            <a:r>
              <a:rPr lang="en-GB" sz="2800" smtClean="0"/>
              <a:t>Examples:</a:t>
            </a:r>
          </a:p>
          <a:p>
            <a:pPr lvl="1" eaLnBrk="1" hangingPunct="1"/>
            <a:r>
              <a:rPr lang="en-GB" sz="2400" smtClean="0"/>
              <a:t>Use of parks and plants to mitigate microclimate (alleys, yards shaded by plants)</a:t>
            </a:r>
          </a:p>
          <a:p>
            <a:pPr lvl="1" eaLnBrk="1" hangingPunct="1"/>
            <a:r>
              <a:rPr lang="en-GB" sz="2400" smtClean="0"/>
              <a:t>Natural water purification, worked for centuries (often non-conscious use)</a:t>
            </a:r>
          </a:p>
          <a:p>
            <a:pPr lvl="1" eaLnBrk="1" hangingPunct="1"/>
            <a:r>
              <a:rPr lang="en-GB" sz="2400" smtClean="0"/>
              <a:t>Soil regeneration: use of fallow, manure fertilizing</a:t>
            </a:r>
          </a:p>
          <a:p>
            <a:pPr lvl="1" eaLnBrk="1" hangingPunct="1"/>
            <a:r>
              <a:rPr lang="en-GB" sz="2400" smtClean="0"/>
              <a:t>Intentional use of fire (fire-driven ecosystems) to prevent wild fires</a:t>
            </a:r>
          </a:p>
          <a:p>
            <a:pPr lvl="1" eaLnBrk="1" hangingPunct="1"/>
            <a:endParaRPr lang="en-GB" sz="2400" smtClean="0"/>
          </a:p>
          <a:p>
            <a:pPr lvl="1" eaLnBrk="1" hangingPunct="1"/>
            <a:endParaRPr lang="en-GB" sz="2400" smtClean="0"/>
          </a:p>
          <a:p>
            <a:pPr lvl="1" eaLnBrk="1" hangingPunct="1"/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Microclimate management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600" smtClean="0"/>
              <a:t>Parks, green roofs, green walls: cooling effect of vegetation in urban areas (evapotranspiration)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/>
              <a:t>Energy savings (air conditioning)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/>
              <a:t>Similar effects possible in non-urban landscape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/>
              <a:t>Support of small water cycle (link to water availability)</a:t>
            </a:r>
          </a:p>
        </p:txBody>
      </p:sp>
      <p:pic>
        <p:nvPicPr>
          <p:cNvPr id="15364" name="Picture 6" descr="wtaerparadigm04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933825"/>
            <a:ext cx="43751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waterparadigm02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209675"/>
            <a:ext cx="4392612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Soil protection (erosion, land slides) 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86238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Protection of fertile soil for agriculture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Prevention of nutrient loss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Prevention and minimisation of human health/lives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Prevention and minimisation of material damages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No or very little efficient substitutes to ecosystem function, all very expensive</a:t>
            </a:r>
          </a:p>
        </p:txBody>
      </p:sp>
      <p:pic>
        <p:nvPicPr>
          <p:cNvPr id="16388" name="Picture 6" descr="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975"/>
            <a:ext cx="4191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91"/>
          <p:cNvSpPr>
            <a:spLocks noChangeArrowheads="1"/>
          </p:cNvSpPr>
          <p:nvPr/>
        </p:nvSpPr>
        <p:spPr bwMode="auto">
          <a:xfrm>
            <a:off x="7308850" y="1196975"/>
            <a:ext cx="1295400" cy="2305050"/>
          </a:xfrm>
          <a:prstGeom prst="upArrowCallout">
            <a:avLst>
              <a:gd name="adj1" fmla="val 25000"/>
              <a:gd name="adj2" fmla="val 25000"/>
              <a:gd name="adj3" fmla="val 29657"/>
              <a:gd name="adj4" fmla="val 66667"/>
            </a:avLst>
          </a:prstGeom>
          <a:solidFill>
            <a:srgbClr val="FF00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GB"/>
              <a:t>Harvest</a:t>
            </a:r>
          </a:p>
          <a:p>
            <a:pPr algn="r"/>
            <a:endParaRPr lang="en-GB"/>
          </a:p>
          <a:p>
            <a:pPr algn="r"/>
            <a:endParaRPr lang="en-GB"/>
          </a:p>
          <a:p>
            <a:pPr algn="r"/>
            <a:endParaRPr lang="en-GB"/>
          </a:p>
          <a:p>
            <a:pPr algn="r"/>
            <a:endParaRPr lang="en-GB"/>
          </a:p>
        </p:txBody>
      </p:sp>
      <p:sp>
        <p:nvSpPr>
          <p:cNvPr id="17411" name="AutoShape 90"/>
          <p:cNvSpPr>
            <a:spLocks noChangeArrowheads="1"/>
          </p:cNvSpPr>
          <p:nvPr/>
        </p:nvSpPr>
        <p:spPr bwMode="auto">
          <a:xfrm rot="13024559" flipV="1">
            <a:off x="6588125" y="3789363"/>
            <a:ext cx="1441450" cy="1450975"/>
          </a:xfrm>
          <a:custGeom>
            <a:avLst/>
            <a:gdLst>
              <a:gd name="T0" fmla="*/ 916589 w 21600"/>
              <a:gd name="T1" fmla="*/ 1423635 h 21600"/>
              <a:gd name="T2" fmla="*/ 1086426 w 21600"/>
              <a:gd name="T3" fmla="*/ 179088 h 21600"/>
              <a:gd name="T4" fmla="*/ 880619 w 21600"/>
              <a:gd name="T5" fmla="*/ 1295398 h 21600"/>
              <a:gd name="T6" fmla="*/ -99233 w 21600"/>
              <a:gd name="T7" fmla="*/ 349645 h 21600"/>
              <a:gd name="T8" fmla="*/ 227095 w 21600"/>
              <a:gd name="T9" fmla="*/ 226715 h 21600"/>
              <a:gd name="T10" fmla="*/ 349218 w 21600"/>
              <a:gd name="T11" fmla="*/ 5552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776" y="7146"/>
                </a:moveTo>
                <a:cubicBezTo>
                  <a:pt x="2254" y="8293"/>
                  <a:pt x="1984" y="9539"/>
                  <a:pt x="1984" y="10799"/>
                </a:cubicBezTo>
                <a:cubicBezTo>
                  <a:pt x="1984" y="15668"/>
                  <a:pt x="5931" y="19616"/>
                  <a:pt x="10800" y="19616"/>
                </a:cubicBezTo>
                <a:cubicBezTo>
                  <a:pt x="15668" y="19616"/>
                  <a:pt x="19616" y="15668"/>
                  <a:pt x="19616" y="10800"/>
                </a:cubicBezTo>
                <a:cubicBezTo>
                  <a:pt x="19616" y="7867"/>
                  <a:pt x="18158" y="5127"/>
                  <a:pt x="15726" y="3488"/>
                </a:cubicBezTo>
                <a:lnTo>
                  <a:pt x="16834" y="1843"/>
                </a:lnTo>
                <a:cubicBezTo>
                  <a:pt x="19813" y="3850"/>
                  <a:pt x="21600" y="7207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-1" y="9255"/>
                  <a:pt x="331" y="7729"/>
                  <a:pt x="971" y="6324"/>
                </a:cubicBezTo>
                <a:lnTo>
                  <a:pt x="-1487" y="5205"/>
                </a:lnTo>
                <a:lnTo>
                  <a:pt x="3403" y="3375"/>
                </a:lnTo>
                <a:lnTo>
                  <a:pt x="5233" y="8265"/>
                </a:lnTo>
                <a:lnTo>
                  <a:pt x="2776" y="7146"/>
                </a:lnTo>
                <a:close/>
              </a:path>
            </a:pathLst>
          </a:cu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12" name="AutoShape 89"/>
          <p:cNvSpPr>
            <a:spLocks noChangeArrowheads="1"/>
          </p:cNvSpPr>
          <p:nvPr/>
        </p:nvSpPr>
        <p:spPr bwMode="auto">
          <a:xfrm rot="7873403">
            <a:off x="1120775" y="3279776"/>
            <a:ext cx="2181225" cy="2336800"/>
          </a:xfrm>
          <a:custGeom>
            <a:avLst/>
            <a:gdLst>
              <a:gd name="T0" fmla="*/ 1131308 w 21600"/>
              <a:gd name="T1" fmla="*/ 757 h 21600"/>
              <a:gd name="T2" fmla="*/ 340513 w 21600"/>
              <a:gd name="T3" fmla="*/ 1523464 h 21600"/>
              <a:gd name="T4" fmla="*/ 1111112 w 21600"/>
              <a:gd name="T5" fmla="*/ 580197 h 21600"/>
              <a:gd name="T6" fmla="*/ 2292811 w 21600"/>
              <a:gd name="T7" fmla="*/ 1856891 h 21600"/>
              <a:gd name="T8" fmla="*/ 1557455 w 21600"/>
              <a:gd name="T9" fmla="*/ 2095763 h 21600"/>
              <a:gd name="T10" fmla="*/ 1334586 w 21600"/>
              <a:gd name="T11" fmla="*/ 130806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597" y="13364"/>
                </a:moveTo>
                <a:cubicBezTo>
                  <a:pt x="16019" y="12575"/>
                  <a:pt x="16240" y="11694"/>
                  <a:pt x="16240" y="10800"/>
                </a:cubicBezTo>
                <a:cubicBezTo>
                  <a:pt x="16240" y="7795"/>
                  <a:pt x="13804" y="5360"/>
                  <a:pt x="10800" y="5360"/>
                </a:cubicBezTo>
                <a:cubicBezTo>
                  <a:pt x="7795" y="5360"/>
                  <a:pt x="5360" y="7795"/>
                  <a:pt x="5360" y="10800"/>
                </a:cubicBezTo>
                <a:cubicBezTo>
                  <a:pt x="5359" y="11557"/>
                  <a:pt x="5518" y="12306"/>
                  <a:pt x="5824" y="12998"/>
                </a:cubicBezTo>
                <a:lnTo>
                  <a:pt x="921" y="15165"/>
                </a:lnTo>
                <a:cubicBezTo>
                  <a:pt x="313" y="13790"/>
                  <a:pt x="0" y="12303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576"/>
                  <a:pt x="21161" y="14325"/>
                  <a:pt x="20324" y="15891"/>
                </a:cubicBezTo>
                <a:lnTo>
                  <a:pt x="22705" y="17164"/>
                </a:lnTo>
                <a:lnTo>
                  <a:pt x="15423" y="19372"/>
                </a:lnTo>
                <a:lnTo>
                  <a:pt x="13216" y="12091"/>
                </a:lnTo>
                <a:lnTo>
                  <a:pt x="15597" y="13364"/>
                </a:lnTo>
                <a:close/>
              </a:path>
            </a:pathLst>
          </a:cu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74638"/>
            <a:ext cx="8569325" cy="922337"/>
          </a:xfrm>
        </p:spPr>
        <p:txBody>
          <a:bodyPr/>
          <a:lstStyle/>
          <a:p>
            <a:pPr algn="l" eaLnBrk="1" hangingPunct="1"/>
            <a:r>
              <a:rPr lang="en-GB" sz="4000" smtClean="0"/>
              <a:t>Soil regeneration: problem of food</a:t>
            </a: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684213" y="3644900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5" name="Freeform 6"/>
          <p:cNvSpPr>
            <a:spLocks/>
          </p:cNvSpPr>
          <p:nvPr/>
        </p:nvSpPr>
        <p:spPr bwMode="auto">
          <a:xfrm>
            <a:off x="1166813" y="3697288"/>
            <a:ext cx="298450" cy="419100"/>
          </a:xfrm>
          <a:custGeom>
            <a:avLst/>
            <a:gdLst>
              <a:gd name="T0" fmla="*/ 188 w 188"/>
              <a:gd name="T1" fmla="*/ 0 h 264"/>
              <a:gd name="T2" fmla="*/ 137 w 188"/>
              <a:gd name="T3" fmla="*/ 43 h 264"/>
              <a:gd name="T4" fmla="*/ 78 w 188"/>
              <a:gd name="T5" fmla="*/ 119 h 264"/>
              <a:gd name="T6" fmla="*/ 10 w 188"/>
              <a:gd name="T7" fmla="*/ 229 h 264"/>
              <a:gd name="T8" fmla="*/ 2 w 188"/>
              <a:gd name="T9" fmla="*/ 238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8"/>
              <a:gd name="T16" fmla="*/ 0 h 264"/>
              <a:gd name="T17" fmla="*/ 188 w 188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8" h="264">
                <a:moveTo>
                  <a:pt x="188" y="0"/>
                </a:moveTo>
                <a:cubicBezTo>
                  <a:pt x="171" y="12"/>
                  <a:pt x="149" y="25"/>
                  <a:pt x="137" y="43"/>
                </a:cubicBezTo>
                <a:cubicBezTo>
                  <a:pt x="87" y="123"/>
                  <a:pt x="133" y="102"/>
                  <a:pt x="78" y="119"/>
                </a:cubicBezTo>
                <a:cubicBezTo>
                  <a:pt x="64" y="164"/>
                  <a:pt x="44" y="197"/>
                  <a:pt x="10" y="229"/>
                </a:cubicBezTo>
                <a:cubicBezTo>
                  <a:pt x="0" y="260"/>
                  <a:pt x="2" y="264"/>
                  <a:pt x="2" y="2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6" name="Freeform 7"/>
          <p:cNvSpPr>
            <a:spLocks/>
          </p:cNvSpPr>
          <p:nvPr/>
        </p:nvSpPr>
        <p:spPr bwMode="auto">
          <a:xfrm>
            <a:off x="1457325" y="3676650"/>
            <a:ext cx="100013" cy="385763"/>
          </a:xfrm>
          <a:custGeom>
            <a:avLst/>
            <a:gdLst>
              <a:gd name="T0" fmla="*/ 0 w 63"/>
              <a:gd name="T1" fmla="*/ 0 h 243"/>
              <a:gd name="T2" fmla="*/ 18 w 63"/>
              <a:gd name="T3" fmla="*/ 72 h 243"/>
              <a:gd name="T4" fmla="*/ 57 w 63"/>
              <a:gd name="T5" fmla="*/ 189 h 243"/>
              <a:gd name="T6" fmla="*/ 57 w 63"/>
              <a:gd name="T7" fmla="*/ 243 h 243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243"/>
              <a:gd name="T14" fmla="*/ 63 w 63"/>
              <a:gd name="T15" fmla="*/ 243 h 2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243">
                <a:moveTo>
                  <a:pt x="0" y="0"/>
                </a:moveTo>
                <a:cubicBezTo>
                  <a:pt x="3" y="26"/>
                  <a:pt x="10" y="47"/>
                  <a:pt x="18" y="72"/>
                </a:cubicBezTo>
                <a:cubicBezTo>
                  <a:pt x="22" y="115"/>
                  <a:pt x="43" y="148"/>
                  <a:pt x="57" y="189"/>
                </a:cubicBezTo>
                <a:cubicBezTo>
                  <a:pt x="63" y="206"/>
                  <a:pt x="57" y="225"/>
                  <a:pt x="57" y="2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7" name="Freeform 8"/>
          <p:cNvSpPr>
            <a:spLocks/>
          </p:cNvSpPr>
          <p:nvPr/>
        </p:nvSpPr>
        <p:spPr bwMode="auto">
          <a:xfrm>
            <a:off x="1462088" y="3700463"/>
            <a:ext cx="209550" cy="581025"/>
          </a:xfrm>
          <a:custGeom>
            <a:avLst/>
            <a:gdLst>
              <a:gd name="T0" fmla="*/ 0 w 132"/>
              <a:gd name="T1" fmla="*/ 0 h 366"/>
              <a:gd name="T2" fmla="*/ 36 w 132"/>
              <a:gd name="T3" fmla="*/ 15 h 366"/>
              <a:gd name="T4" fmla="*/ 87 w 132"/>
              <a:gd name="T5" fmla="*/ 78 h 366"/>
              <a:gd name="T6" fmla="*/ 120 w 132"/>
              <a:gd name="T7" fmla="*/ 150 h 366"/>
              <a:gd name="T8" fmla="*/ 123 w 132"/>
              <a:gd name="T9" fmla="*/ 228 h 366"/>
              <a:gd name="T10" fmla="*/ 126 w 132"/>
              <a:gd name="T11" fmla="*/ 279 h 366"/>
              <a:gd name="T12" fmla="*/ 129 w 132"/>
              <a:gd name="T13" fmla="*/ 351 h 366"/>
              <a:gd name="T14" fmla="*/ 132 w 132"/>
              <a:gd name="T15" fmla="*/ 366 h 3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2"/>
              <a:gd name="T25" fmla="*/ 0 h 366"/>
              <a:gd name="T26" fmla="*/ 132 w 132"/>
              <a:gd name="T27" fmla="*/ 366 h 3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2" h="366">
                <a:moveTo>
                  <a:pt x="0" y="0"/>
                </a:moveTo>
                <a:cubicBezTo>
                  <a:pt x="18" y="3"/>
                  <a:pt x="24" y="3"/>
                  <a:pt x="36" y="15"/>
                </a:cubicBezTo>
                <a:cubicBezTo>
                  <a:pt x="44" y="40"/>
                  <a:pt x="72" y="56"/>
                  <a:pt x="87" y="78"/>
                </a:cubicBezTo>
                <a:cubicBezTo>
                  <a:pt x="93" y="104"/>
                  <a:pt x="112" y="125"/>
                  <a:pt x="120" y="150"/>
                </a:cubicBezTo>
                <a:cubicBezTo>
                  <a:pt x="121" y="176"/>
                  <a:pt x="122" y="202"/>
                  <a:pt x="123" y="228"/>
                </a:cubicBezTo>
                <a:cubicBezTo>
                  <a:pt x="124" y="245"/>
                  <a:pt x="125" y="262"/>
                  <a:pt x="126" y="279"/>
                </a:cubicBezTo>
                <a:cubicBezTo>
                  <a:pt x="127" y="303"/>
                  <a:pt x="127" y="327"/>
                  <a:pt x="129" y="351"/>
                </a:cubicBezTo>
                <a:cubicBezTo>
                  <a:pt x="129" y="356"/>
                  <a:pt x="132" y="366"/>
                  <a:pt x="132" y="3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8" name="Freeform 9"/>
          <p:cNvSpPr>
            <a:spLocks/>
          </p:cNvSpPr>
          <p:nvPr/>
        </p:nvSpPr>
        <p:spPr bwMode="auto">
          <a:xfrm>
            <a:off x="1390650" y="3695700"/>
            <a:ext cx="80963" cy="619125"/>
          </a:xfrm>
          <a:custGeom>
            <a:avLst/>
            <a:gdLst>
              <a:gd name="T0" fmla="*/ 51 w 51"/>
              <a:gd name="T1" fmla="*/ 0 h 390"/>
              <a:gd name="T2" fmla="*/ 18 w 51"/>
              <a:gd name="T3" fmla="*/ 96 h 390"/>
              <a:gd name="T4" fmla="*/ 9 w 51"/>
              <a:gd name="T5" fmla="*/ 156 h 390"/>
              <a:gd name="T6" fmla="*/ 3 w 51"/>
              <a:gd name="T7" fmla="*/ 180 h 390"/>
              <a:gd name="T8" fmla="*/ 6 w 51"/>
              <a:gd name="T9" fmla="*/ 363 h 390"/>
              <a:gd name="T10" fmla="*/ 0 w 51"/>
              <a:gd name="T11" fmla="*/ 387 h 390"/>
              <a:gd name="T12" fmla="*/ 0 w 51"/>
              <a:gd name="T13" fmla="*/ 390 h 3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"/>
              <a:gd name="T22" fmla="*/ 0 h 390"/>
              <a:gd name="T23" fmla="*/ 51 w 51"/>
              <a:gd name="T24" fmla="*/ 390 h 3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" h="390">
                <a:moveTo>
                  <a:pt x="51" y="0"/>
                </a:moveTo>
                <a:cubicBezTo>
                  <a:pt x="32" y="26"/>
                  <a:pt x="28" y="66"/>
                  <a:pt x="18" y="96"/>
                </a:cubicBezTo>
                <a:cubicBezTo>
                  <a:pt x="15" y="116"/>
                  <a:pt x="14" y="136"/>
                  <a:pt x="9" y="156"/>
                </a:cubicBezTo>
                <a:cubicBezTo>
                  <a:pt x="7" y="164"/>
                  <a:pt x="3" y="180"/>
                  <a:pt x="3" y="180"/>
                </a:cubicBezTo>
                <a:cubicBezTo>
                  <a:pt x="9" y="258"/>
                  <a:pt x="12" y="251"/>
                  <a:pt x="6" y="363"/>
                </a:cubicBezTo>
                <a:cubicBezTo>
                  <a:pt x="6" y="371"/>
                  <a:pt x="0" y="379"/>
                  <a:pt x="0" y="387"/>
                </a:cubicBezTo>
                <a:cubicBezTo>
                  <a:pt x="0" y="388"/>
                  <a:pt x="0" y="389"/>
                  <a:pt x="0" y="3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9" name="Freeform 10"/>
          <p:cNvSpPr>
            <a:spLocks/>
          </p:cNvSpPr>
          <p:nvPr/>
        </p:nvSpPr>
        <p:spPr bwMode="auto">
          <a:xfrm>
            <a:off x="1376363" y="2062163"/>
            <a:ext cx="85725" cy="1619250"/>
          </a:xfrm>
          <a:custGeom>
            <a:avLst/>
            <a:gdLst>
              <a:gd name="T0" fmla="*/ 54 w 54"/>
              <a:gd name="T1" fmla="*/ 1020 h 1020"/>
              <a:gd name="T2" fmla="*/ 48 w 54"/>
              <a:gd name="T3" fmla="*/ 960 h 1020"/>
              <a:gd name="T4" fmla="*/ 27 w 54"/>
              <a:gd name="T5" fmla="*/ 921 h 1020"/>
              <a:gd name="T6" fmla="*/ 12 w 54"/>
              <a:gd name="T7" fmla="*/ 879 h 1020"/>
              <a:gd name="T8" fmla="*/ 27 w 54"/>
              <a:gd name="T9" fmla="*/ 801 h 1020"/>
              <a:gd name="T10" fmla="*/ 39 w 54"/>
              <a:gd name="T11" fmla="*/ 726 h 1020"/>
              <a:gd name="T12" fmla="*/ 51 w 54"/>
              <a:gd name="T13" fmla="*/ 684 h 1020"/>
              <a:gd name="T14" fmla="*/ 27 w 54"/>
              <a:gd name="T15" fmla="*/ 570 h 1020"/>
              <a:gd name="T16" fmla="*/ 9 w 54"/>
              <a:gd name="T17" fmla="*/ 489 h 1020"/>
              <a:gd name="T18" fmla="*/ 18 w 54"/>
              <a:gd name="T19" fmla="*/ 402 h 1020"/>
              <a:gd name="T20" fmla="*/ 30 w 54"/>
              <a:gd name="T21" fmla="*/ 192 h 1020"/>
              <a:gd name="T22" fmla="*/ 21 w 54"/>
              <a:gd name="T23" fmla="*/ 69 h 1020"/>
              <a:gd name="T24" fmla="*/ 0 w 54"/>
              <a:gd name="T25" fmla="*/ 0 h 10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1020"/>
              <a:gd name="T41" fmla="*/ 54 w 54"/>
              <a:gd name="T42" fmla="*/ 1020 h 10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1020">
                <a:moveTo>
                  <a:pt x="54" y="1020"/>
                </a:moveTo>
                <a:cubicBezTo>
                  <a:pt x="52" y="1000"/>
                  <a:pt x="50" y="980"/>
                  <a:pt x="48" y="960"/>
                </a:cubicBezTo>
                <a:cubicBezTo>
                  <a:pt x="47" y="949"/>
                  <a:pt x="32" y="928"/>
                  <a:pt x="27" y="921"/>
                </a:cubicBezTo>
                <a:cubicBezTo>
                  <a:pt x="19" y="909"/>
                  <a:pt x="16" y="892"/>
                  <a:pt x="12" y="879"/>
                </a:cubicBezTo>
                <a:cubicBezTo>
                  <a:pt x="14" y="853"/>
                  <a:pt x="12" y="824"/>
                  <a:pt x="27" y="801"/>
                </a:cubicBezTo>
                <a:cubicBezTo>
                  <a:pt x="32" y="776"/>
                  <a:pt x="33" y="750"/>
                  <a:pt x="39" y="726"/>
                </a:cubicBezTo>
                <a:cubicBezTo>
                  <a:pt x="43" y="712"/>
                  <a:pt x="51" y="684"/>
                  <a:pt x="51" y="684"/>
                </a:cubicBezTo>
                <a:cubicBezTo>
                  <a:pt x="49" y="632"/>
                  <a:pt x="52" y="608"/>
                  <a:pt x="27" y="570"/>
                </a:cubicBezTo>
                <a:cubicBezTo>
                  <a:pt x="20" y="543"/>
                  <a:pt x="16" y="516"/>
                  <a:pt x="9" y="489"/>
                </a:cubicBezTo>
                <a:cubicBezTo>
                  <a:pt x="11" y="450"/>
                  <a:pt x="8" y="433"/>
                  <a:pt x="18" y="402"/>
                </a:cubicBezTo>
                <a:cubicBezTo>
                  <a:pt x="13" y="331"/>
                  <a:pt x="8" y="259"/>
                  <a:pt x="30" y="192"/>
                </a:cubicBezTo>
                <a:cubicBezTo>
                  <a:pt x="17" y="153"/>
                  <a:pt x="37" y="110"/>
                  <a:pt x="21" y="69"/>
                </a:cubicBezTo>
                <a:cubicBezTo>
                  <a:pt x="16" y="36"/>
                  <a:pt x="0" y="39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0" name="Freeform 11"/>
          <p:cNvSpPr>
            <a:spLocks/>
          </p:cNvSpPr>
          <p:nvPr/>
        </p:nvSpPr>
        <p:spPr bwMode="auto">
          <a:xfrm>
            <a:off x="1457325" y="2452688"/>
            <a:ext cx="447675" cy="623887"/>
          </a:xfrm>
          <a:custGeom>
            <a:avLst/>
            <a:gdLst>
              <a:gd name="T0" fmla="*/ 0 w 282"/>
              <a:gd name="T1" fmla="*/ 393 h 393"/>
              <a:gd name="T2" fmla="*/ 30 w 282"/>
              <a:gd name="T3" fmla="*/ 342 h 393"/>
              <a:gd name="T4" fmla="*/ 93 w 282"/>
              <a:gd name="T5" fmla="*/ 201 h 393"/>
              <a:gd name="T6" fmla="*/ 120 w 282"/>
              <a:gd name="T7" fmla="*/ 144 h 393"/>
              <a:gd name="T8" fmla="*/ 156 w 282"/>
              <a:gd name="T9" fmla="*/ 120 h 393"/>
              <a:gd name="T10" fmla="*/ 225 w 282"/>
              <a:gd name="T11" fmla="*/ 60 h 393"/>
              <a:gd name="T12" fmla="*/ 258 w 282"/>
              <a:gd name="T13" fmla="*/ 24 h 393"/>
              <a:gd name="T14" fmla="*/ 276 w 282"/>
              <a:gd name="T15" fmla="*/ 12 h 393"/>
              <a:gd name="T16" fmla="*/ 282 w 282"/>
              <a:gd name="T17" fmla="*/ 0 h 3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2"/>
              <a:gd name="T28" fmla="*/ 0 h 393"/>
              <a:gd name="T29" fmla="*/ 282 w 282"/>
              <a:gd name="T30" fmla="*/ 393 h 3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2" h="393">
                <a:moveTo>
                  <a:pt x="0" y="393"/>
                </a:moveTo>
                <a:cubicBezTo>
                  <a:pt x="8" y="374"/>
                  <a:pt x="23" y="361"/>
                  <a:pt x="30" y="342"/>
                </a:cubicBezTo>
                <a:cubicBezTo>
                  <a:pt x="48" y="294"/>
                  <a:pt x="70" y="247"/>
                  <a:pt x="93" y="201"/>
                </a:cubicBezTo>
                <a:cubicBezTo>
                  <a:pt x="103" y="181"/>
                  <a:pt x="100" y="158"/>
                  <a:pt x="120" y="144"/>
                </a:cubicBezTo>
                <a:cubicBezTo>
                  <a:pt x="128" y="132"/>
                  <a:pt x="142" y="125"/>
                  <a:pt x="156" y="120"/>
                </a:cubicBezTo>
                <a:cubicBezTo>
                  <a:pt x="172" y="96"/>
                  <a:pt x="199" y="73"/>
                  <a:pt x="225" y="60"/>
                </a:cubicBezTo>
                <a:cubicBezTo>
                  <a:pt x="234" y="47"/>
                  <a:pt x="245" y="33"/>
                  <a:pt x="258" y="24"/>
                </a:cubicBezTo>
                <a:cubicBezTo>
                  <a:pt x="264" y="20"/>
                  <a:pt x="276" y="12"/>
                  <a:pt x="276" y="12"/>
                </a:cubicBezTo>
                <a:cubicBezTo>
                  <a:pt x="279" y="2"/>
                  <a:pt x="277" y="5"/>
                  <a:pt x="28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1" name="Freeform 12"/>
          <p:cNvSpPr>
            <a:spLocks/>
          </p:cNvSpPr>
          <p:nvPr/>
        </p:nvSpPr>
        <p:spPr bwMode="auto">
          <a:xfrm>
            <a:off x="1062038" y="2471738"/>
            <a:ext cx="323850" cy="328612"/>
          </a:xfrm>
          <a:custGeom>
            <a:avLst/>
            <a:gdLst>
              <a:gd name="T0" fmla="*/ 204 w 204"/>
              <a:gd name="T1" fmla="*/ 207 h 207"/>
              <a:gd name="T2" fmla="*/ 153 w 204"/>
              <a:gd name="T3" fmla="*/ 183 h 207"/>
              <a:gd name="T4" fmla="*/ 111 w 204"/>
              <a:gd name="T5" fmla="*/ 138 h 207"/>
              <a:gd name="T6" fmla="*/ 87 w 204"/>
              <a:gd name="T7" fmla="*/ 108 h 207"/>
              <a:gd name="T8" fmla="*/ 33 w 204"/>
              <a:gd name="T9" fmla="*/ 60 h 207"/>
              <a:gd name="T10" fmla="*/ 0 w 204"/>
              <a:gd name="T11" fmla="*/ 0 h 2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4"/>
              <a:gd name="T19" fmla="*/ 0 h 207"/>
              <a:gd name="T20" fmla="*/ 204 w 204"/>
              <a:gd name="T21" fmla="*/ 207 h 2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4" h="207">
                <a:moveTo>
                  <a:pt x="204" y="207"/>
                </a:moveTo>
                <a:cubicBezTo>
                  <a:pt x="185" y="202"/>
                  <a:pt x="169" y="194"/>
                  <a:pt x="153" y="183"/>
                </a:cubicBezTo>
                <a:cubicBezTo>
                  <a:pt x="142" y="167"/>
                  <a:pt x="125" y="152"/>
                  <a:pt x="111" y="138"/>
                </a:cubicBezTo>
                <a:cubicBezTo>
                  <a:pt x="103" y="130"/>
                  <a:pt x="96" y="115"/>
                  <a:pt x="87" y="108"/>
                </a:cubicBezTo>
                <a:cubicBezTo>
                  <a:pt x="59" y="88"/>
                  <a:pt x="54" y="92"/>
                  <a:pt x="33" y="60"/>
                </a:cubicBezTo>
                <a:cubicBezTo>
                  <a:pt x="23" y="45"/>
                  <a:pt x="0" y="2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2" name="Freeform 13"/>
          <p:cNvSpPr>
            <a:spLocks/>
          </p:cNvSpPr>
          <p:nvPr/>
        </p:nvSpPr>
        <p:spPr bwMode="auto">
          <a:xfrm>
            <a:off x="1395413" y="2143125"/>
            <a:ext cx="214312" cy="333375"/>
          </a:xfrm>
          <a:custGeom>
            <a:avLst/>
            <a:gdLst>
              <a:gd name="T0" fmla="*/ 0 w 135"/>
              <a:gd name="T1" fmla="*/ 210 h 210"/>
              <a:gd name="T2" fmla="*/ 135 w 135"/>
              <a:gd name="T3" fmla="*/ 0 h 210"/>
              <a:gd name="T4" fmla="*/ 0 60000 65536"/>
              <a:gd name="T5" fmla="*/ 0 60000 65536"/>
              <a:gd name="T6" fmla="*/ 0 w 135"/>
              <a:gd name="T7" fmla="*/ 0 h 210"/>
              <a:gd name="T8" fmla="*/ 135 w 135"/>
              <a:gd name="T9" fmla="*/ 210 h 2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5" h="210">
                <a:moveTo>
                  <a:pt x="0" y="210"/>
                </a:moveTo>
                <a:cubicBezTo>
                  <a:pt x="21" y="124"/>
                  <a:pt x="135" y="98"/>
                  <a:pt x="13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3" name="Freeform 14"/>
          <p:cNvSpPr>
            <a:spLocks/>
          </p:cNvSpPr>
          <p:nvPr/>
        </p:nvSpPr>
        <p:spPr bwMode="auto">
          <a:xfrm>
            <a:off x="1576388" y="2771775"/>
            <a:ext cx="333375" cy="107950"/>
          </a:xfrm>
          <a:custGeom>
            <a:avLst/>
            <a:gdLst>
              <a:gd name="T0" fmla="*/ 0 w 210"/>
              <a:gd name="T1" fmla="*/ 42 h 68"/>
              <a:gd name="T2" fmla="*/ 99 w 210"/>
              <a:gd name="T3" fmla="*/ 18 h 68"/>
              <a:gd name="T4" fmla="*/ 126 w 210"/>
              <a:gd name="T5" fmla="*/ 6 h 68"/>
              <a:gd name="T6" fmla="*/ 162 w 210"/>
              <a:gd name="T7" fmla="*/ 0 h 68"/>
              <a:gd name="T8" fmla="*/ 189 w 210"/>
              <a:gd name="T9" fmla="*/ 30 h 68"/>
              <a:gd name="T10" fmla="*/ 171 w 210"/>
              <a:gd name="T11" fmla="*/ 36 h 68"/>
              <a:gd name="T12" fmla="*/ 126 w 210"/>
              <a:gd name="T13" fmla="*/ 57 h 68"/>
              <a:gd name="T14" fmla="*/ 0 w 210"/>
              <a:gd name="T15" fmla="*/ 42 h 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0"/>
              <a:gd name="T25" fmla="*/ 0 h 68"/>
              <a:gd name="T26" fmla="*/ 210 w 210"/>
              <a:gd name="T27" fmla="*/ 68 h 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0" h="68">
                <a:moveTo>
                  <a:pt x="0" y="42"/>
                </a:moveTo>
                <a:cubicBezTo>
                  <a:pt x="32" y="18"/>
                  <a:pt x="58" y="20"/>
                  <a:pt x="99" y="18"/>
                </a:cubicBezTo>
                <a:cubicBezTo>
                  <a:pt x="113" y="8"/>
                  <a:pt x="105" y="13"/>
                  <a:pt x="126" y="6"/>
                </a:cubicBezTo>
                <a:cubicBezTo>
                  <a:pt x="138" y="2"/>
                  <a:pt x="162" y="0"/>
                  <a:pt x="162" y="0"/>
                </a:cubicBezTo>
                <a:cubicBezTo>
                  <a:pt x="175" y="2"/>
                  <a:pt x="210" y="4"/>
                  <a:pt x="189" y="30"/>
                </a:cubicBezTo>
                <a:cubicBezTo>
                  <a:pt x="185" y="35"/>
                  <a:pt x="177" y="34"/>
                  <a:pt x="171" y="36"/>
                </a:cubicBezTo>
                <a:cubicBezTo>
                  <a:pt x="156" y="41"/>
                  <a:pt x="141" y="52"/>
                  <a:pt x="126" y="57"/>
                </a:cubicBezTo>
                <a:cubicBezTo>
                  <a:pt x="121" y="57"/>
                  <a:pt x="26" y="68"/>
                  <a:pt x="0" y="42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4" name="Freeform 15"/>
          <p:cNvSpPr>
            <a:spLocks/>
          </p:cNvSpPr>
          <p:nvPr/>
        </p:nvSpPr>
        <p:spPr bwMode="auto">
          <a:xfrm>
            <a:off x="1819275" y="2393950"/>
            <a:ext cx="268288" cy="149225"/>
          </a:xfrm>
          <a:custGeom>
            <a:avLst/>
            <a:gdLst>
              <a:gd name="T0" fmla="*/ 0 w 169"/>
              <a:gd name="T1" fmla="*/ 88 h 94"/>
              <a:gd name="T2" fmla="*/ 48 w 169"/>
              <a:gd name="T3" fmla="*/ 55 h 94"/>
              <a:gd name="T4" fmla="*/ 111 w 169"/>
              <a:gd name="T5" fmla="*/ 16 h 94"/>
              <a:gd name="T6" fmla="*/ 138 w 169"/>
              <a:gd name="T7" fmla="*/ 1 h 94"/>
              <a:gd name="T8" fmla="*/ 165 w 169"/>
              <a:gd name="T9" fmla="*/ 4 h 94"/>
              <a:gd name="T10" fmla="*/ 153 w 169"/>
              <a:gd name="T11" fmla="*/ 22 h 94"/>
              <a:gd name="T12" fmla="*/ 114 w 169"/>
              <a:gd name="T13" fmla="*/ 40 h 94"/>
              <a:gd name="T14" fmla="*/ 87 w 169"/>
              <a:gd name="T15" fmla="*/ 58 h 94"/>
              <a:gd name="T16" fmla="*/ 51 w 169"/>
              <a:gd name="T17" fmla="*/ 88 h 94"/>
              <a:gd name="T18" fmla="*/ 33 w 169"/>
              <a:gd name="T19" fmla="*/ 94 h 94"/>
              <a:gd name="T20" fmla="*/ 0 w 169"/>
              <a:gd name="T21" fmla="*/ 88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9"/>
              <a:gd name="T34" fmla="*/ 0 h 94"/>
              <a:gd name="T35" fmla="*/ 169 w 169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9" h="94">
                <a:moveTo>
                  <a:pt x="0" y="88"/>
                </a:moveTo>
                <a:cubicBezTo>
                  <a:pt x="37" y="83"/>
                  <a:pt x="24" y="71"/>
                  <a:pt x="48" y="55"/>
                </a:cubicBezTo>
                <a:cubicBezTo>
                  <a:pt x="64" y="30"/>
                  <a:pt x="84" y="25"/>
                  <a:pt x="111" y="16"/>
                </a:cubicBezTo>
                <a:cubicBezTo>
                  <a:pt x="121" y="13"/>
                  <a:pt x="138" y="1"/>
                  <a:pt x="138" y="1"/>
                </a:cubicBezTo>
                <a:cubicBezTo>
                  <a:pt x="147" y="2"/>
                  <a:pt x="157" y="0"/>
                  <a:pt x="165" y="4"/>
                </a:cubicBezTo>
                <a:cubicBezTo>
                  <a:pt x="169" y="6"/>
                  <a:pt x="161" y="15"/>
                  <a:pt x="153" y="22"/>
                </a:cubicBezTo>
                <a:cubicBezTo>
                  <a:pt x="142" y="31"/>
                  <a:pt x="127" y="34"/>
                  <a:pt x="114" y="40"/>
                </a:cubicBezTo>
                <a:cubicBezTo>
                  <a:pt x="106" y="51"/>
                  <a:pt x="99" y="52"/>
                  <a:pt x="87" y="58"/>
                </a:cubicBezTo>
                <a:cubicBezTo>
                  <a:pt x="79" y="70"/>
                  <a:pt x="64" y="82"/>
                  <a:pt x="51" y="88"/>
                </a:cubicBezTo>
                <a:cubicBezTo>
                  <a:pt x="45" y="91"/>
                  <a:pt x="33" y="94"/>
                  <a:pt x="33" y="94"/>
                </a:cubicBezTo>
                <a:cubicBezTo>
                  <a:pt x="10" y="86"/>
                  <a:pt x="21" y="88"/>
                  <a:pt x="0" y="88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5" name="Freeform 16"/>
          <p:cNvSpPr>
            <a:spLocks/>
          </p:cNvSpPr>
          <p:nvPr/>
        </p:nvSpPr>
        <p:spPr bwMode="auto">
          <a:xfrm>
            <a:off x="1628775" y="2336800"/>
            <a:ext cx="122238" cy="344488"/>
          </a:xfrm>
          <a:custGeom>
            <a:avLst/>
            <a:gdLst>
              <a:gd name="T0" fmla="*/ 15 w 77"/>
              <a:gd name="T1" fmla="*/ 202 h 217"/>
              <a:gd name="T2" fmla="*/ 6 w 77"/>
              <a:gd name="T3" fmla="*/ 196 h 217"/>
              <a:gd name="T4" fmla="*/ 0 w 77"/>
              <a:gd name="T5" fmla="*/ 178 h 217"/>
              <a:gd name="T6" fmla="*/ 63 w 77"/>
              <a:gd name="T7" fmla="*/ 40 h 217"/>
              <a:gd name="T8" fmla="*/ 69 w 77"/>
              <a:gd name="T9" fmla="*/ 46 h 217"/>
              <a:gd name="T10" fmla="*/ 48 w 77"/>
              <a:gd name="T11" fmla="*/ 97 h 217"/>
              <a:gd name="T12" fmla="*/ 24 w 77"/>
              <a:gd name="T13" fmla="*/ 172 h 217"/>
              <a:gd name="T14" fmla="*/ 15 w 77"/>
              <a:gd name="T15" fmla="*/ 202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"/>
              <a:gd name="T25" fmla="*/ 0 h 217"/>
              <a:gd name="T26" fmla="*/ 77 w 77"/>
              <a:gd name="T27" fmla="*/ 217 h 2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" h="217">
                <a:moveTo>
                  <a:pt x="15" y="202"/>
                </a:moveTo>
                <a:cubicBezTo>
                  <a:pt x="12" y="200"/>
                  <a:pt x="8" y="199"/>
                  <a:pt x="6" y="196"/>
                </a:cubicBezTo>
                <a:cubicBezTo>
                  <a:pt x="3" y="191"/>
                  <a:pt x="0" y="178"/>
                  <a:pt x="0" y="178"/>
                </a:cubicBezTo>
                <a:cubicBezTo>
                  <a:pt x="7" y="129"/>
                  <a:pt x="19" y="69"/>
                  <a:pt x="63" y="40"/>
                </a:cubicBezTo>
                <a:cubicBezTo>
                  <a:pt x="67" y="27"/>
                  <a:pt x="77" y="0"/>
                  <a:pt x="69" y="46"/>
                </a:cubicBezTo>
                <a:cubicBezTo>
                  <a:pt x="66" y="64"/>
                  <a:pt x="54" y="80"/>
                  <a:pt x="48" y="97"/>
                </a:cubicBezTo>
                <a:cubicBezTo>
                  <a:pt x="45" y="139"/>
                  <a:pt x="43" y="143"/>
                  <a:pt x="24" y="172"/>
                </a:cubicBezTo>
                <a:cubicBezTo>
                  <a:pt x="21" y="211"/>
                  <a:pt x="30" y="217"/>
                  <a:pt x="15" y="202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6" name="Freeform 17"/>
          <p:cNvSpPr>
            <a:spLocks/>
          </p:cNvSpPr>
          <p:nvPr/>
        </p:nvSpPr>
        <p:spPr bwMode="auto">
          <a:xfrm>
            <a:off x="1057275" y="2733675"/>
            <a:ext cx="209550" cy="150813"/>
          </a:xfrm>
          <a:custGeom>
            <a:avLst/>
            <a:gdLst>
              <a:gd name="T0" fmla="*/ 132 w 132"/>
              <a:gd name="T1" fmla="*/ 0 h 95"/>
              <a:gd name="T2" fmla="*/ 75 w 132"/>
              <a:gd name="T3" fmla="*/ 21 h 95"/>
              <a:gd name="T4" fmla="*/ 48 w 132"/>
              <a:gd name="T5" fmla="*/ 39 h 95"/>
              <a:gd name="T6" fmla="*/ 15 w 132"/>
              <a:gd name="T7" fmla="*/ 75 h 95"/>
              <a:gd name="T8" fmla="*/ 6 w 132"/>
              <a:gd name="T9" fmla="*/ 93 h 95"/>
              <a:gd name="T10" fmla="*/ 21 w 132"/>
              <a:gd name="T11" fmla="*/ 90 h 95"/>
              <a:gd name="T12" fmla="*/ 42 w 132"/>
              <a:gd name="T13" fmla="*/ 66 h 95"/>
              <a:gd name="T14" fmla="*/ 90 w 132"/>
              <a:gd name="T15" fmla="*/ 51 h 95"/>
              <a:gd name="T16" fmla="*/ 96 w 132"/>
              <a:gd name="T17" fmla="*/ 42 h 95"/>
              <a:gd name="T18" fmla="*/ 105 w 132"/>
              <a:gd name="T19" fmla="*/ 36 h 95"/>
              <a:gd name="T20" fmla="*/ 132 w 132"/>
              <a:gd name="T21" fmla="*/ 0 h 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2"/>
              <a:gd name="T34" fmla="*/ 0 h 95"/>
              <a:gd name="T35" fmla="*/ 132 w 132"/>
              <a:gd name="T36" fmla="*/ 95 h 9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2" h="95">
                <a:moveTo>
                  <a:pt x="132" y="0"/>
                </a:moveTo>
                <a:cubicBezTo>
                  <a:pt x="112" y="3"/>
                  <a:pt x="91" y="8"/>
                  <a:pt x="75" y="21"/>
                </a:cubicBezTo>
                <a:cubicBezTo>
                  <a:pt x="65" y="29"/>
                  <a:pt x="60" y="35"/>
                  <a:pt x="48" y="39"/>
                </a:cubicBezTo>
                <a:cubicBezTo>
                  <a:pt x="35" y="52"/>
                  <a:pt x="26" y="59"/>
                  <a:pt x="15" y="75"/>
                </a:cubicBezTo>
                <a:cubicBezTo>
                  <a:pt x="11" y="81"/>
                  <a:pt x="0" y="90"/>
                  <a:pt x="6" y="93"/>
                </a:cubicBezTo>
                <a:cubicBezTo>
                  <a:pt x="11" y="95"/>
                  <a:pt x="16" y="91"/>
                  <a:pt x="21" y="90"/>
                </a:cubicBezTo>
                <a:cubicBezTo>
                  <a:pt x="30" y="84"/>
                  <a:pt x="33" y="72"/>
                  <a:pt x="42" y="66"/>
                </a:cubicBezTo>
                <a:cubicBezTo>
                  <a:pt x="58" y="55"/>
                  <a:pt x="72" y="54"/>
                  <a:pt x="90" y="51"/>
                </a:cubicBezTo>
                <a:cubicBezTo>
                  <a:pt x="92" y="48"/>
                  <a:pt x="93" y="45"/>
                  <a:pt x="96" y="42"/>
                </a:cubicBezTo>
                <a:cubicBezTo>
                  <a:pt x="99" y="39"/>
                  <a:pt x="103" y="39"/>
                  <a:pt x="105" y="36"/>
                </a:cubicBezTo>
                <a:cubicBezTo>
                  <a:pt x="115" y="23"/>
                  <a:pt x="118" y="11"/>
                  <a:pt x="132" y="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7" name="Freeform 19"/>
          <p:cNvSpPr>
            <a:spLocks/>
          </p:cNvSpPr>
          <p:nvPr/>
        </p:nvSpPr>
        <p:spPr bwMode="auto">
          <a:xfrm>
            <a:off x="836613" y="2371725"/>
            <a:ext cx="249237" cy="166688"/>
          </a:xfrm>
          <a:custGeom>
            <a:avLst/>
            <a:gdLst>
              <a:gd name="T0" fmla="*/ 157 w 157"/>
              <a:gd name="T1" fmla="*/ 105 h 105"/>
              <a:gd name="T2" fmla="*/ 109 w 157"/>
              <a:gd name="T3" fmla="*/ 102 h 105"/>
              <a:gd name="T4" fmla="*/ 82 w 157"/>
              <a:gd name="T5" fmla="*/ 81 h 105"/>
              <a:gd name="T6" fmla="*/ 49 w 157"/>
              <a:gd name="T7" fmla="*/ 72 h 105"/>
              <a:gd name="T8" fmla="*/ 43 w 157"/>
              <a:gd name="T9" fmla="*/ 63 h 105"/>
              <a:gd name="T10" fmla="*/ 34 w 157"/>
              <a:gd name="T11" fmla="*/ 57 h 105"/>
              <a:gd name="T12" fmla="*/ 4 w 157"/>
              <a:gd name="T13" fmla="*/ 21 h 105"/>
              <a:gd name="T14" fmla="*/ 13 w 157"/>
              <a:gd name="T15" fmla="*/ 0 h 105"/>
              <a:gd name="T16" fmla="*/ 55 w 157"/>
              <a:gd name="T17" fmla="*/ 6 h 105"/>
              <a:gd name="T18" fmla="*/ 58 w 157"/>
              <a:gd name="T19" fmla="*/ 15 h 105"/>
              <a:gd name="T20" fmla="*/ 67 w 157"/>
              <a:gd name="T21" fmla="*/ 21 h 105"/>
              <a:gd name="T22" fmla="*/ 88 w 157"/>
              <a:gd name="T23" fmla="*/ 54 h 105"/>
              <a:gd name="T24" fmla="*/ 124 w 157"/>
              <a:gd name="T25" fmla="*/ 69 h 105"/>
              <a:gd name="T26" fmla="*/ 130 w 157"/>
              <a:gd name="T27" fmla="*/ 87 h 105"/>
              <a:gd name="T28" fmla="*/ 157 w 157"/>
              <a:gd name="T29" fmla="*/ 105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7"/>
              <a:gd name="T46" fmla="*/ 0 h 105"/>
              <a:gd name="T47" fmla="*/ 157 w 157"/>
              <a:gd name="T48" fmla="*/ 105 h 1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7" h="105">
                <a:moveTo>
                  <a:pt x="157" y="105"/>
                </a:moveTo>
                <a:cubicBezTo>
                  <a:pt x="141" y="104"/>
                  <a:pt x="125" y="105"/>
                  <a:pt x="109" y="102"/>
                </a:cubicBezTo>
                <a:cubicBezTo>
                  <a:pt x="99" y="100"/>
                  <a:pt x="91" y="86"/>
                  <a:pt x="82" y="81"/>
                </a:cubicBezTo>
                <a:cubicBezTo>
                  <a:pt x="72" y="76"/>
                  <a:pt x="60" y="76"/>
                  <a:pt x="49" y="72"/>
                </a:cubicBezTo>
                <a:cubicBezTo>
                  <a:pt x="47" y="69"/>
                  <a:pt x="46" y="66"/>
                  <a:pt x="43" y="63"/>
                </a:cubicBezTo>
                <a:cubicBezTo>
                  <a:pt x="40" y="60"/>
                  <a:pt x="36" y="60"/>
                  <a:pt x="34" y="57"/>
                </a:cubicBezTo>
                <a:cubicBezTo>
                  <a:pt x="24" y="45"/>
                  <a:pt x="19" y="31"/>
                  <a:pt x="4" y="21"/>
                </a:cubicBezTo>
                <a:cubicBezTo>
                  <a:pt x="0" y="9"/>
                  <a:pt x="0" y="4"/>
                  <a:pt x="13" y="0"/>
                </a:cubicBezTo>
                <a:cubicBezTo>
                  <a:pt x="27" y="3"/>
                  <a:pt x="42" y="1"/>
                  <a:pt x="55" y="6"/>
                </a:cubicBezTo>
                <a:cubicBezTo>
                  <a:pt x="58" y="7"/>
                  <a:pt x="56" y="13"/>
                  <a:pt x="58" y="15"/>
                </a:cubicBezTo>
                <a:cubicBezTo>
                  <a:pt x="60" y="18"/>
                  <a:pt x="64" y="19"/>
                  <a:pt x="67" y="21"/>
                </a:cubicBezTo>
                <a:cubicBezTo>
                  <a:pt x="71" y="34"/>
                  <a:pt x="77" y="47"/>
                  <a:pt x="88" y="54"/>
                </a:cubicBezTo>
                <a:cubicBezTo>
                  <a:pt x="93" y="70"/>
                  <a:pt x="108" y="67"/>
                  <a:pt x="124" y="69"/>
                </a:cubicBezTo>
                <a:cubicBezTo>
                  <a:pt x="126" y="75"/>
                  <a:pt x="124" y="86"/>
                  <a:pt x="130" y="87"/>
                </a:cubicBezTo>
                <a:cubicBezTo>
                  <a:pt x="156" y="91"/>
                  <a:pt x="148" y="83"/>
                  <a:pt x="157" y="105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8" name="Freeform 20"/>
          <p:cNvSpPr>
            <a:spLocks/>
          </p:cNvSpPr>
          <p:nvPr/>
        </p:nvSpPr>
        <p:spPr bwMode="auto">
          <a:xfrm>
            <a:off x="1133475" y="2365375"/>
            <a:ext cx="61913" cy="303213"/>
          </a:xfrm>
          <a:custGeom>
            <a:avLst/>
            <a:gdLst>
              <a:gd name="T0" fmla="*/ 27 w 39"/>
              <a:gd name="T1" fmla="*/ 160 h 191"/>
              <a:gd name="T2" fmla="*/ 12 w 39"/>
              <a:gd name="T3" fmla="*/ 106 h 191"/>
              <a:gd name="T4" fmla="*/ 0 w 39"/>
              <a:gd name="T5" fmla="*/ 76 h 191"/>
              <a:gd name="T6" fmla="*/ 3 w 39"/>
              <a:gd name="T7" fmla="*/ 4 h 191"/>
              <a:gd name="T8" fmla="*/ 9 w 39"/>
              <a:gd name="T9" fmla="*/ 13 h 191"/>
              <a:gd name="T10" fmla="*/ 12 w 39"/>
              <a:gd name="T11" fmla="*/ 40 h 191"/>
              <a:gd name="T12" fmla="*/ 36 w 39"/>
              <a:gd name="T13" fmla="*/ 124 h 191"/>
              <a:gd name="T14" fmla="*/ 27 w 39"/>
              <a:gd name="T15" fmla="*/ 160 h 1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"/>
              <a:gd name="T25" fmla="*/ 0 h 191"/>
              <a:gd name="T26" fmla="*/ 39 w 39"/>
              <a:gd name="T27" fmla="*/ 191 h 1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" h="191">
                <a:moveTo>
                  <a:pt x="27" y="160"/>
                </a:moveTo>
                <a:cubicBezTo>
                  <a:pt x="23" y="143"/>
                  <a:pt x="19" y="122"/>
                  <a:pt x="12" y="106"/>
                </a:cubicBezTo>
                <a:cubicBezTo>
                  <a:pt x="8" y="96"/>
                  <a:pt x="0" y="76"/>
                  <a:pt x="0" y="76"/>
                </a:cubicBezTo>
                <a:cubicBezTo>
                  <a:pt x="1" y="52"/>
                  <a:pt x="0" y="28"/>
                  <a:pt x="3" y="4"/>
                </a:cubicBezTo>
                <a:cubicBezTo>
                  <a:pt x="4" y="0"/>
                  <a:pt x="8" y="10"/>
                  <a:pt x="9" y="13"/>
                </a:cubicBezTo>
                <a:cubicBezTo>
                  <a:pt x="11" y="22"/>
                  <a:pt x="10" y="31"/>
                  <a:pt x="12" y="40"/>
                </a:cubicBezTo>
                <a:cubicBezTo>
                  <a:pt x="18" y="68"/>
                  <a:pt x="29" y="96"/>
                  <a:pt x="36" y="124"/>
                </a:cubicBezTo>
                <a:cubicBezTo>
                  <a:pt x="33" y="180"/>
                  <a:pt x="39" y="191"/>
                  <a:pt x="27" y="16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9" name="Freeform 21"/>
          <p:cNvSpPr>
            <a:spLocks/>
          </p:cNvSpPr>
          <p:nvPr/>
        </p:nvSpPr>
        <p:spPr bwMode="auto">
          <a:xfrm>
            <a:off x="1163638" y="2062163"/>
            <a:ext cx="241300" cy="149225"/>
          </a:xfrm>
          <a:custGeom>
            <a:avLst/>
            <a:gdLst>
              <a:gd name="T0" fmla="*/ 152 w 152"/>
              <a:gd name="T1" fmla="*/ 78 h 94"/>
              <a:gd name="T2" fmla="*/ 131 w 152"/>
              <a:gd name="T3" fmla="*/ 57 h 94"/>
              <a:gd name="T4" fmla="*/ 86 w 152"/>
              <a:gd name="T5" fmla="*/ 33 h 94"/>
              <a:gd name="T6" fmla="*/ 23 w 152"/>
              <a:gd name="T7" fmla="*/ 0 h 94"/>
              <a:gd name="T8" fmla="*/ 5 w 152"/>
              <a:gd name="T9" fmla="*/ 12 h 94"/>
              <a:gd name="T10" fmla="*/ 44 w 152"/>
              <a:gd name="T11" fmla="*/ 21 h 94"/>
              <a:gd name="T12" fmla="*/ 59 w 152"/>
              <a:gd name="T13" fmla="*/ 51 h 94"/>
              <a:gd name="T14" fmla="*/ 77 w 152"/>
              <a:gd name="T15" fmla="*/ 60 h 94"/>
              <a:gd name="T16" fmla="*/ 152 w 152"/>
              <a:gd name="T17" fmla="*/ 78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2"/>
              <a:gd name="T28" fmla="*/ 0 h 94"/>
              <a:gd name="T29" fmla="*/ 152 w 152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2" h="94">
                <a:moveTo>
                  <a:pt x="152" y="78"/>
                </a:moveTo>
                <a:cubicBezTo>
                  <a:pt x="138" y="57"/>
                  <a:pt x="147" y="62"/>
                  <a:pt x="131" y="57"/>
                </a:cubicBezTo>
                <a:cubicBezTo>
                  <a:pt x="120" y="41"/>
                  <a:pt x="104" y="38"/>
                  <a:pt x="86" y="33"/>
                </a:cubicBezTo>
                <a:cubicBezTo>
                  <a:pt x="68" y="15"/>
                  <a:pt x="44" y="14"/>
                  <a:pt x="23" y="0"/>
                </a:cubicBezTo>
                <a:cubicBezTo>
                  <a:pt x="20" y="1"/>
                  <a:pt x="0" y="0"/>
                  <a:pt x="5" y="12"/>
                </a:cubicBezTo>
                <a:cubicBezTo>
                  <a:pt x="10" y="24"/>
                  <a:pt x="31" y="20"/>
                  <a:pt x="44" y="21"/>
                </a:cubicBezTo>
                <a:cubicBezTo>
                  <a:pt x="60" y="32"/>
                  <a:pt x="50" y="35"/>
                  <a:pt x="59" y="51"/>
                </a:cubicBezTo>
                <a:cubicBezTo>
                  <a:pt x="63" y="58"/>
                  <a:pt x="72" y="57"/>
                  <a:pt x="77" y="60"/>
                </a:cubicBezTo>
                <a:cubicBezTo>
                  <a:pt x="98" y="72"/>
                  <a:pt x="129" y="94"/>
                  <a:pt x="152" y="7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30" name="Freeform 22"/>
          <p:cNvSpPr>
            <a:spLocks/>
          </p:cNvSpPr>
          <p:nvPr/>
        </p:nvSpPr>
        <p:spPr bwMode="auto">
          <a:xfrm>
            <a:off x="1381125" y="1857375"/>
            <a:ext cx="163513" cy="238125"/>
          </a:xfrm>
          <a:custGeom>
            <a:avLst/>
            <a:gdLst>
              <a:gd name="T0" fmla="*/ 0 w 103"/>
              <a:gd name="T1" fmla="*/ 150 h 150"/>
              <a:gd name="T2" fmla="*/ 21 w 103"/>
              <a:gd name="T3" fmla="*/ 72 h 150"/>
              <a:gd name="T4" fmla="*/ 24 w 103"/>
              <a:gd name="T5" fmla="*/ 63 h 150"/>
              <a:gd name="T6" fmla="*/ 36 w 103"/>
              <a:gd name="T7" fmla="*/ 45 h 150"/>
              <a:gd name="T8" fmla="*/ 42 w 103"/>
              <a:gd name="T9" fmla="*/ 36 h 150"/>
              <a:gd name="T10" fmla="*/ 45 w 103"/>
              <a:gd name="T11" fmla="*/ 24 h 150"/>
              <a:gd name="T12" fmla="*/ 93 w 103"/>
              <a:gd name="T13" fmla="*/ 0 h 150"/>
              <a:gd name="T14" fmla="*/ 102 w 103"/>
              <a:gd name="T15" fmla="*/ 3 h 150"/>
              <a:gd name="T16" fmla="*/ 99 w 103"/>
              <a:gd name="T17" fmla="*/ 12 h 150"/>
              <a:gd name="T18" fmla="*/ 93 w 103"/>
              <a:gd name="T19" fmla="*/ 39 h 150"/>
              <a:gd name="T20" fmla="*/ 63 w 103"/>
              <a:gd name="T21" fmla="*/ 81 h 150"/>
              <a:gd name="T22" fmla="*/ 42 w 103"/>
              <a:gd name="T23" fmla="*/ 96 h 150"/>
              <a:gd name="T24" fmla="*/ 15 w 103"/>
              <a:gd name="T25" fmla="*/ 129 h 150"/>
              <a:gd name="T26" fmla="*/ 0 w 103"/>
              <a:gd name="T27" fmla="*/ 150 h 1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3"/>
              <a:gd name="T43" fmla="*/ 0 h 150"/>
              <a:gd name="T44" fmla="*/ 103 w 103"/>
              <a:gd name="T45" fmla="*/ 150 h 1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3" h="150">
                <a:moveTo>
                  <a:pt x="0" y="150"/>
                </a:moveTo>
                <a:cubicBezTo>
                  <a:pt x="4" y="119"/>
                  <a:pt x="8" y="98"/>
                  <a:pt x="21" y="72"/>
                </a:cubicBezTo>
                <a:cubicBezTo>
                  <a:pt x="22" y="69"/>
                  <a:pt x="22" y="66"/>
                  <a:pt x="24" y="63"/>
                </a:cubicBezTo>
                <a:cubicBezTo>
                  <a:pt x="28" y="57"/>
                  <a:pt x="32" y="51"/>
                  <a:pt x="36" y="45"/>
                </a:cubicBezTo>
                <a:cubicBezTo>
                  <a:pt x="38" y="42"/>
                  <a:pt x="42" y="36"/>
                  <a:pt x="42" y="36"/>
                </a:cubicBezTo>
                <a:cubicBezTo>
                  <a:pt x="43" y="32"/>
                  <a:pt x="42" y="27"/>
                  <a:pt x="45" y="24"/>
                </a:cubicBezTo>
                <a:cubicBezTo>
                  <a:pt x="49" y="21"/>
                  <a:pt x="85" y="5"/>
                  <a:pt x="93" y="0"/>
                </a:cubicBezTo>
                <a:cubicBezTo>
                  <a:pt x="96" y="1"/>
                  <a:pt x="101" y="0"/>
                  <a:pt x="102" y="3"/>
                </a:cubicBezTo>
                <a:cubicBezTo>
                  <a:pt x="103" y="6"/>
                  <a:pt x="100" y="9"/>
                  <a:pt x="99" y="12"/>
                </a:cubicBezTo>
                <a:cubicBezTo>
                  <a:pt x="97" y="20"/>
                  <a:pt x="97" y="31"/>
                  <a:pt x="93" y="39"/>
                </a:cubicBezTo>
                <a:cubicBezTo>
                  <a:pt x="87" y="51"/>
                  <a:pt x="73" y="72"/>
                  <a:pt x="63" y="81"/>
                </a:cubicBezTo>
                <a:cubicBezTo>
                  <a:pt x="43" y="98"/>
                  <a:pt x="59" y="75"/>
                  <a:pt x="42" y="96"/>
                </a:cubicBezTo>
                <a:cubicBezTo>
                  <a:pt x="31" y="110"/>
                  <a:pt x="29" y="120"/>
                  <a:pt x="15" y="129"/>
                </a:cubicBezTo>
                <a:cubicBezTo>
                  <a:pt x="6" y="142"/>
                  <a:pt x="11" y="135"/>
                  <a:pt x="0" y="15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31" name="Freeform 23"/>
          <p:cNvSpPr>
            <a:spLocks/>
          </p:cNvSpPr>
          <p:nvPr/>
        </p:nvSpPr>
        <p:spPr bwMode="auto">
          <a:xfrm>
            <a:off x="1590675" y="2095500"/>
            <a:ext cx="255588" cy="144463"/>
          </a:xfrm>
          <a:custGeom>
            <a:avLst/>
            <a:gdLst>
              <a:gd name="T0" fmla="*/ 0 w 161"/>
              <a:gd name="T1" fmla="*/ 87 h 91"/>
              <a:gd name="T2" fmla="*/ 30 w 161"/>
              <a:gd name="T3" fmla="*/ 48 h 91"/>
              <a:gd name="T4" fmla="*/ 147 w 161"/>
              <a:gd name="T5" fmla="*/ 0 h 91"/>
              <a:gd name="T6" fmla="*/ 147 w 161"/>
              <a:gd name="T7" fmla="*/ 27 h 91"/>
              <a:gd name="T8" fmla="*/ 81 w 161"/>
              <a:gd name="T9" fmla="*/ 54 h 91"/>
              <a:gd name="T10" fmla="*/ 0 w 161"/>
              <a:gd name="T11" fmla="*/ 87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1"/>
              <a:gd name="T19" fmla="*/ 0 h 91"/>
              <a:gd name="T20" fmla="*/ 161 w 161"/>
              <a:gd name="T21" fmla="*/ 91 h 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1" h="91">
                <a:moveTo>
                  <a:pt x="0" y="87"/>
                </a:moveTo>
                <a:cubicBezTo>
                  <a:pt x="5" y="69"/>
                  <a:pt x="17" y="60"/>
                  <a:pt x="30" y="48"/>
                </a:cubicBezTo>
                <a:cubicBezTo>
                  <a:pt x="75" y="7"/>
                  <a:pt x="81" y="4"/>
                  <a:pt x="147" y="0"/>
                </a:cubicBezTo>
                <a:cubicBezTo>
                  <a:pt x="161" y="5"/>
                  <a:pt x="158" y="19"/>
                  <a:pt x="147" y="27"/>
                </a:cubicBezTo>
                <a:cubicBezTo>
                  <a:pt x="129" y="41"/>
                  <a:pt x="102" y="44"/>
                  <a:pt x="81" y="54"/>
                </a:cubicBezTo>
                <a:cubicBezTo>
                  <a:pt x="59" y="88"/>
                  <a:pt x="41" y="91"/>
                  <a:pt x="0" y="87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1504950" y="2295525"/>
            <a:ext cx="230188" cy="71438"/>
          </a:xfrm>
          <a:custGeom>
            <a:avLst/>
            <a:gdLst>
              <a:gd name="T0" fmla="*/ 0 w 145"/>
              <a:gd name="T1" fmla="*/ 24 h 45"/>
              <a:gd name="T2" fmla="*/ 117 w 145"/>
              <a:gd name="T3" fmla="*/ 3 h 45"/>
              <a:gd name="T4" fmla="*/ 135 w 145"/>
              <a:gd name="T5" fmla="*/ 15 h 45"/>
              <a:gd name="T6" fmla="*/ 90 w 145"/>
              <a:gd name="T7" fmla="*/ 30 h 45"/>
              <a:gd name="T8" fmla="*/ 12 w 145"/>
              <a:gd name="T9" fmla="*/ 36 h 45"/>
              <a:gd name="T10" fmla="*/ 0 w 145"/>
              <a:gd name="T11" fmla="*/ 24 h 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"/>
              <a:gd name="T19" fmla="*/ 0 h 45"/>
              <a:gd name="T20" fmla="*/ 145 w 145"/>
              <a:gd name="T21" fmla="*/ 45 h 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" h="45">
                <a:moveTo>
                  <a:pt x="0" y="24"/>
                </a:moveTo>
                <a:cubicBezTo>
                  <a:pt x="33" y="2"/>
                  <a:pt x="81" y="5"/>
                  <a:pt x="117" y="3"/>
                </a:cubicBezTo>
                <a:cubicBezTo>
                  <a:pt x="130" y="5"/>
                  <a:pt x="145" y="0"/>
                  <a:pt x="135" y="15"/>
                </a:cubicBezTo>
                <a:cubicBezTo>
                  <a:pt x="126" y="28"/>
                  <a:pt x="90" y="30"/>
                  <a:pt x="90" y="30"/>
                </a:cubicBezTo>
                <a:cubicBezTo>
                  <a:pt x="67" y="45"/>
                  <a:pt x="38" y="38"/>
                  <a:pt x="12" y="36"/>
                </a:cubicBezTo>
                <a:cubicBezTo>
                  <a:pt x="1" y="29"/>
                  <a:pt x="5" y="33"/>
                  <a:pt x="0" y="24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33" name="Freeform 25"/>
          <p:cNvSpPr>
            <a:spLocks/>
          </p:cNvSpPr>
          <p:nvPr/>
        </p:nvSpPr>
        <p:spPr bwMode="auto">
          <a:xfrm>
            <a:off x="1247775" y="2447925"/>
            <a:ext cx="157163" cy="138113"/>
          </a:xfrm>
          <a:custGeom>
            <a:avLst/>
            <a:gdLst>
              <a:gd name="T0" fmla="*/ 99 w 99"/>
              <a:gd name="T1" fmla="*/ 87 h 87"/>
              <a:gd name="T2" fmla="*/ 72 w 99"/>
              <a:gd name="T3" fmla="*/ 54 h 87"/>
              <a:gd name="T4" fmla="*/ 45 w 99"/>
              <a:gd name="T5" fmla="*/ 33 h 87"/>
              <a:gd name="T6" fmla="*/ 30 w 99"/>
              <a:gd name="T7" fmla="*/ 12 h 87"/>
              <a:gd name="T8" fmla="*/ 12 w 99"/>
              <a:gd name="T9" fmla="*/ 0 h 87"/>
              <a:gd name="T10" fmla="*/ 9 w 99"/>
              <a:gd name="T11" fmla="*/ 36 h 87"/>
              <a:gd name="T12" fmla="*/ 18 w 99"/>
              <a:gd name="T13" fmla="*/ 39 h 87"/>
              <a:gd name="T14" fmla="*/ 36 w 99"/>
              <a:gd name="T15" fmla="*/ 51 h 87"/>
              <a:gd name="T16" fmla="*/ 54 w 99"/>
              <a:gd name="T17" fmla="*/ 57 h 87"/>
              <a:gd name="T18" fmla="*/ 99 w 99"/>
              <a:gd name="T19" fmla="*/ 87 h 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9"/>
              <a:gd name="T31" fmla="*/ 0 h 87"/>
              <a:gd name="T32" fmla="*/ 99 w 99"/>
              <a:gd name="T33" fmla="*/ 87 h 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9" h="87">
                <a:moveTo>
                  <a:pt x="99" y="87"/>
                </a:moveTo>
                <a:cubicBezTo>
                  <a:pt x="80" y="75"/>
                  <a:pt x="84" y="64"/>
                  <a:pt x="72" y="54"/>
                </a:cubicBezTo>
                <a:cubicBezTo>
                  <a:pt x="49" y="34"/>
                  <a:pt x="60" y="51"/>
                  <a:pt x="45" y="33"/>
                </a:cubicBezTo>
                <a:cubicBezTo>
                  <a:pt x="39" y="26"/>
                  <a:pt x="36" y="18"/>
                  <a:pt x="30" y="12"/>
                </a:cubicBezTo>
                <a:cubicBezTo>
                  <a:pt x="25" y="7"/>
                  <a:pt x="12" y="0"/>
                  <a:pt x="12" y="0"/>
                </a:cubicBezTo>
                <a:cubicBezTo>
                  <a:pt x="3" y="13"/>
                  <a:pt x="0" y="14"/>
                  <a:pt x="9" y="36"/>
                </a:cubicBezTo>
                <a:cubicBezTo>
                  <a:pt x="10" y="39"/>
                  <a:pt x="15" y="37"/>
                  <a:pt x="18" y="39"/>
                </a:cubicBezTo>
                <a:cubicBezTo>
                  <a:pt x="24" y="43"/>
                  <a:pt x="29" y="49"/>
                  <a:pt x="36" y="51"/>
                </a:cubicBezTo>
                <a:cubicBezTo>
                  <a:pt x="42" y="53"/>
                  <a:pt x="54" y="57"/>
                  <a:pt x="54" y="57"/>
                </a:cubicBezTo>
                <a:cubicBezTo>
                  <a:pt x="71" y="82"/>
                  <a:pt x="68" y="87"/>
                  <a:pt x="99" y="87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34" name="Freeform 26"/>
          <p:cNvSpPr>
            <a:spLocks/>
          </p:cNvSpPr>
          <p:nvPr/>
        </p:nvSpPr>
        <p:spPr bwMode="auto">
          <a:xfrm>
            <a:off x="1395413" y="2652713"/>
            <a:ext cx="125412" cy="200025"/>
          </a:xfrm>
          <a:custGeom>
            <a:avLst/>
            <a:gdLst>
              <a:gd name="T0" fmla="*/ 0 w 79"/>
              <a:gd name="T1" fmla="*/ 126 h 126"/>
              <a:gd name="T2" fmla="*/ 24 w 79"/>
              <a:gd name="T3" fmla="*/ 78 h 126"/>
              <a:gd name="T4" fmla="*/ 51 w 79"/>
              <a:gd name="T5" fmla="*/ 9 h 126"/>
              <a:gd name="T6" fmla="*/ 69 w 79"/>
              <a:gd name="T7" fmla="*/ 0 h 126"/>
              <a:gd name="T8" fmla="*/ 24 w 79"/>
              <a:gd name="T9" fmla="*/ 96 h 126"/>
              <a:gd name="T10" fmla="*/ 0 w 79"/>
              <a:gd name="T11" fmla="*/ 126 h 1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"/>
              <a:gd name="T19" fmla="*/ 0 h 126"/>
              <a:gd name="T20" fmla="*/ 79 w 79"/>
              <a:gd name="T21" fmla="*/ 126 h 1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" h="126">
                <a:moveTo>
                  <a:pt x="0" y="126"/>
                </a:moveTo>
                <a:cubicBezTo>
                  <a:pt x="17" y="85"/>
                  <a:pt x="7" y="100"/>
                  <a:pt x="24" y="78"/>
                </a:cubicBezTo>
                <a:cubicBezTo>
                  <a:pt x="27" y="66"/>
                  <a:pt x="42" y="16"/>
                  <a:pt x="51" y="9"/>
                </a:cubicBezTo>
                <a:cubicBezTo>
                  <a:pt x="56" y="5"/>
                  <a:pt x="63" y="4"/>
                  <a:pt x="69" y="0"/>
                </a:cubicBezTo>
                <a:cubicBezTo>
                  <a:pt x="79" y="30"/>
                  <a:pt x="44" y="76"/>
                  <a:pt x="24" y="96"/>
                </a:cubicBezTo>
                <a:cubicBezTo>
                  <a:pt x="12" y="108"/>
                  <a:pt x="14" y="121"/>
                  <a:pt x="0" y="126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35" name="Freeform 27"/>
          <p:cNvSpPr>
            <a:spLocks/>
          </p:cNvSpPr>
          <p:nvPr/>
        </p:nvSpPr>
        <p:spPr bwMode="auto">
          <a:xfrm>
            <a:off x="2062163" y="3009900"/>
            <a:ext cx="52387" cy="266700"/>
          </a:xfrm>
          <a:custGeom>
            <a:avLst/>
            <a:gdLst>
              <a:gd name="T0" fmla="*/ 9 w 33"/>
              <a:gd name="T1" fmla="*/ 0 h 168"/>
              <a:gd name="T2" fmla="*/ 0 w 33"/>
              <a:gd name="T3" fmla="*/ 57 h 168"/>
              <a:gd name="T4" fmla="*/ 24 w 33"/>
              <a:gd name="T5" fmla="*/ 135 h 168"/>
              <a:gd name="T6" fmla="*/ 33 w 33"/>
              <a:gd name="T7" fmla="*/ 168 h 168"/>
              <a:gd name="T8" fmla="*/ 12 w 33"/>
              <a:gd name="T9" fmla="*/ 21 h 168"/>
              <a:gd name="T10" fmla="*/ 9 w 33"/>
              <a:gd name="T11" fmla="*/ 0 h 1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168"/>
              <a:gd name="T20" fmla="*/ 33 w 33"/>
              <a:gd name="T21" fmla="*/ 168 h 1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168">
                <a:moveTo>
                  <a:pt x="9" y="0"/>
                </a:moveTo>
                <a:cubicBezTo>
                  <a:pt x="7" y="23"/>
                  <a:pt x="7" y="37"/>
                  <a:pt x="0" y="57"/>
                </a:cubicBezTo>
                <a:cubicBezTo>
                  <a:pt x="3" y="99"/>
                  <a:pt x="3" y="107"/>
                  <a:pt x="24" y="135"/>
                </a:cubicBezTo>
                <a:cubicBezTo>
                  <a:pt x="27" y="146"/>
                  <a:pt x="30" y="157"/>
                  <a:pt x="33" y="168"/>
                </a:cubicBezTo>
                <a:cubicBezTo>
                  <a:pt x="32" y="147"/>
                  <a:pt x="33" y="35"/>
                  <a:pt x="12" y="21"/>
                </a:cubicBezTo>
                <a:cubicBezTo>
                  <a:pt x="6" y="2"/>
                  <a:pt x="2" y="7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36" name="Freeform 28"/>
          <p:cNvSpPr>
            <a:spLocks/>
          </p:cNvSpPr>
          <p:nvPr/>
        </p:nvSpPr>
        <p:spPr bwMode="auto">
          <a:xfrm>
            <a:off x="1900238" y="3514725"/>
            <a:ext cx="265112" cy="114300"/>
          </a:xfrm>
          <a:custGeom>
            <a:avLst/>
            <a:gdLst>
              <a:gd name="T0" fmla="*/ 0 w 167"/>
              <a:gd name="T1" fmla="*/ 69 h 72"/>
              <a:gd name="T2" fmla="*/ 72 w 167"/>
              <a:gd name="T3" fmla="*/ 24 h 72"/>
              <a:gd name="T4" fmla="*/ 156 w 167"/>
              <a:gd name="T5" fmla="*/ 0 h 72"/>
              <a:gd name="T6" fmla="*/ 63 w 167"/>
              <a:gd name="T7" fmla="*/ 51 h 72"/>
              <a:gd name="T8" fmla="*/ 0 w 167"/>
              <a:gd name="T9" fmla="*/ 69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"/>
              <a:gd name="T16" fmla="*/ 0 h 72"/>
              <a:gd name="T17" fmla="*/ 167 w 167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" h="72">
                <a:moveTo>
                  <a:pt x="0" y="69"/>
                </a:moveTo>
                <a:cubicBezTo>
                  <a:pt x="15" y="24"/>
                  <a:pt x="27" y="33"/>
                  <a:pt x="72" y="24"/>
                </a:cubicBezTo>
                <a:cubicBezTo>
                  <a:pt x="96" y="8"/>
                  <a:pt x="130" y="17"/>
                  <a:pt x="156" y="0"/>
                </a:cubicBezTo>
                <a:cubicBezTo>
                  <a:pt x="167" y="34"/>
                  <a:pt x="85" y="49"/>
                  <a:pt x="63" y="51"/>
                </a:cubicBezTo>
                <a:cubicBezTo>
                  <a:pt x="32" y="72"/>
                  <a:pt x="42" y="69"/>
                  <a:pt x="0" y="69"/>
                </a:cubicBezTo>
                <a:close/>
              </a:path>
            </a:pathLst>
          </a:custGeom>
          <a:solidFill>
            <a:srgbClr val="993300">
              <a:alpha val="5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37" name="Freeform 29"/>
          <p:cNvSpPr>
            <a:spLocks/>
          </p:cNvSpPr>
          <p:nvPr/>
        </p:nvSpPr>
        <p:spPr bwMode="auto">
          <a:xfrm>
            <a:off x="2255838" y="3524250"/>
            <a:ext cx="215900" cy="123825"/>
          </a:xfrm>
          <a:custGeom>
            <a:avLst/>
            <a:gdLst>
              <a:gd name="T0" fmla="*/ 1 w 136"/>
              <a:gd name="T1" fmla="*/ 6 h 78"/>
              <a:gd name="T2" fmla="*/ 22 w 136"/>
              <a:gd name="T3" fmla="*/ 36 h 78"/>
              <a:gd name="T4" fmla="*/ 40 w 136"/>
              <a:gd name="T5" fmla="*/ 42 h 78"/>
              <a:gd name="T6" fmla="*/ 103 w 136"/>
              <a:gd name="T7" fmla="*/ 57 h 78"/>
              <a:gd name="T8" fmla="*/ 130 w 136"/>
              <a:gd name="T9" fmla="*/ 12 h 78"/>
              <a:gd name="T10" fmla="*/ 124 w 136"/>
              <a:gd name="T11" fmla="*/ 9 h 78"/>
              <a:gd name="T12" fmla="*/ 103 w 136"/>
              <a:gd name="T13" fmla="*/ 27 h 78"/>
              <a:gd name="T14" fmla="*/ 97 w 136"/>
              <a:gd name="T15" fmla="*/ 36 h 78"/>
              <a:gd name="T16" fmla="*/ 79 w 136"/>
              <a:gd name="T17" fmla="*/ 42 h 78"/>
              <a:gd name="T18" fmla="*/ 1 w 136"/>
              <a:gd name="T19" fmla="*/ 6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6"/>
              <a:gd name="T31" fmla="*/ 0 h 78"/>
              <a:gd name="T32" fmla="*/ 136 w 136"/>
              <a:gd name="T33" fmla="*/ 78 h 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6" h="78">
                <a:moveTo>
                  <a:pt x="1" y="6"/>
                </a:moveTo>
                <a:cubicBezTo>
                  <a:pt x="4" y="24"/>
                  <a:pt x="0" y="29"/>
                  <a:pt x="22" y="36"/>
                </a:cubicBezTo>
                <a:cubicBezTo>
                  <a:pt x="28" y="38"/>
                  <a:pt x="40" y="42"/>
                  <a:pt x="40" y="42"/>
                </a:cubicBezTo>
                <a:cubicBezTo>
                  <a:pt x="52" y="78"/>
                  <a:pt x="40" y="60"/>
                  <a:pt x="103" y="57"/>
                </a:cubicBezTo>
                <a:cubicBezTo>
                  <a:pt x="114" y="40"/>
                  <a:pt x="123" y="32"/>
                  <a:pt x="130" y="12"/>
                </a:cubicBezTo>
                <a:cubicBezTo>
                  <a:pt x="134" y="0"/>
                  <a:pt x="136" y="1"/>
                  <a:pt x="124" y="9"/>
                </a:cubicBezTo>
                <a:cubicBezTo>
                  <a:pt x="120" y="21"/>
                  <a:pt x="115" y="23"/>
                  <a:pt x="103" y="27"/>
                </a:cubicBezTo>
                <a:cubicBezTo>
                  <a:pt x="101" y="30"/>
                  <a:pt x="100" y="34"/>
                  <a:pt x="97" y="36"/>
                </a:cubicBezTo>
                <a:cubicBezTo>
                  <a:pt x="92" y="39"/>
                  <a:pt x="79" y="42"/>
                  <a:pt x="79" y="42"/>
                </a:cubicBezTo>
                <a:cubicBezTo>
                  <a:pt x="52" y="37"/>
                  <a:pt x="24" y="21"/>
                  <a:pt x="1" y="6"/>
                </a:cubicBezTo>
                <a:close/>
              </a:path>
            </a:pathLst>
          </a:custGeom>
          <a:solidFill>
            <a:srgbClr val="993300">
              <a:alpha val="5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38" name="Freeform 30"/>
          <p:cNvSpPr>
            <a:spLocks/>
          </p:cNvSpPr>
          <p:nvPr/>
        </p:nvSpPr>
        <p:spPr bwMode="auto">
          <a:xfrm>
            <a:off x="1624013" y="3543300"/>
            <a:ext cx="223837" cy="96838"/>
          </a:xfrm>
          <a:custGeom>
            <a:avLst/>
            <a:gdLst>
              <a:gd name="T0" fmla="*/ 51 w 141"/>
              <a:gd name="T1" fmla="*/ 0 h 61"/>
              <a:gd name="T2" fmla="*/ 93 w 141"/>
              <a:gd name="T3" fmla="*/ 15 h 61"/>
              <a:gd name="T4" fmla="*/ 123 w 141"/>
              <a:gd name="T5" fmla="*/ 36 h 61"/>
              <a:gd name="T6" fmla="*/ 141 w 141"/>
              <a:gd name="T7" fmla="*/ 48 h 61"/>
              <a:gd name="T8" fmla="*/ 126 w 141"/>
              <a:gd name="T9" fmla="*/ 60 h 61"/>
              <a:gd name="T10" fmla="*/ 108 w 141"/>
              <a:gd name="T11" fmla="*/ 54 h 61"/>
              <a:gd name="T12" fmla="*/ 93 w 141"/>
              <a:gd name="T13" fmla="*/ 36 h 61"/>
              <a:gd name="T14" fmla="*/ 75 w 141"/>
              <a:gd name="T15" fmla="*/ 24 h 61"/>
              <a:gd name="T16" fmla="*/ 27 w 141"/>
              <a:gd name="T17" fmla="*/ 51 h 61"/>
              <a:gd name="T18" fmla="*/ 9 w 141"/>
              <a:gd name="T19" fmla="*/ 45 h 61"/>
              <a:gd name="T20" fmla="*/ 30 w 141"/>
              <a:gd name="T21" fmla="*/ 24 h 61"/>
              <a:gd name="T22" fmla="*/ 51 w 141"/>
              <a:gd name="T23" fmla="*/ 0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1"/>
              <a:gd name="T37" fmla="*/ 0 h 61"/>
              <a:gd name="T38" fmla="*/ 141 w 14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1" h="61">
                <a:moveTo>
                  <a:pt x="51" y="0"/>
                </a:moveTo>
                <a:cubicBezTo>
                  <a:pt x="73" y="3"/>
                  <a:pt x="79" y="1"/>
                  <a:pt x="93" y="15"/>
                </a:cubicBezTo>
                <a:cubicBezTo>
                  <a:pt x="99" y="33"/>
                  <a:pt x="108" y="26"/>
                  <a:pt x="123" y="36"/>
                </a:cubicBezTo>
                <a:cubicBezTo>
                  <a:pt x="129" y="40"/>
                  <a:pt x="141" y="48"/>
                  <a:pt x="141" y="48"/>
                </a:cubicBezTo>
                <a:cubicBezTo>
                  <a:pt x="137" y="54"/>
                  <a:pt x="135" y="61"/>
                  <a:pt x="126" y="60"/>
                </a:cubicBezTo>
                <a:cubicBezTo>
                  <a:pt x="120" y="59"/>
                  <a:pt x="108" y="54"/>
                  <a:pt x="108" y="54"/>
                </a:cubicBezTo>
                <a:cubicBezTo>
                  <a:pt x="103" y="46"/>
                  <a:pt x="101" y="42"/>
                  <a:pt x="93" y="36"/>
                </a:cubicBezTo>
                <a:cubicBezTo>
                  <a:pt x="87" y="32"/>
                  <a:pt x="75" y="24"/>
                  <a:pt x="75" y="24"/>
                </a:cubicBezTo>
                <a:cubicBezTo>
                  <a:pt x="43" y="30"/>
                  <a:pt x="52" y="43"/>
                  <a:pt x="27" y="51"/>
                </a:cubicBezTo>
                <a:cubicBezTo>
                  <a:pt x="21" y="49"/>
                  <a:pt x="15" y="47"/>
                  <a:pt x="9" y="45"/>
                </a:cubicBezTo>
                <a:cubicBezTo>
                  <a:pt x="0" y="42"/>
                  <a:pt x="30" y="24"/>
                  <a:pt x="30" y="24"/>
                </a:cubicBezTo>
                <a:cubicBezTo>
                  <a:pt x="35" y="10"/>
                  <a:pt x="38" y="7"/>
                  <a:pt x="51" y="0"/>
                </a:cubicBezTo>
                <a:close/>
              </a:path>
            </a:pathLst>
          </a:custGeom>
          <a:solidFill>
            <a:srgbClr val="993300">
              <a:alpha val="5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39" name="Freeform 31"/>
          <p:cNvSpPr>
            <a:spLocks/>
          </p:cNvSpPr>
          <p:nvPr/>
        </p:nvSpPr>
        <p:spPr bwMode="auto">
          <a:xfrm>
            <a:off x="2076450" y="3573463"/>
            <a:ext cx="119063" cy="46037"/>
          </a:xfrm>
          <a:custGeom>
            <a:avLst/>
            <a:gdLst>
              <a:gd name="T0" fmla="*/ 0 w 75"/>
              <a:gd name="T1" fmla="*/ 29 h 29"/>
              <a:gd name="T2" fmla="*/ 24 w 75"/>
              <a:gd name="T3" fmla="*/ 14 h 29"/>
              <a:gd name="T4" fmla="*/ 75 w 75"/>
              <a:gd name="T5" fmla="*/ 0 h 29"/>
              <a:gd name="T6" fmla="*/ 0 60000 65536"/>
              <a:gd name="T7" fmla="*/ 0 60000 65536"/>
              <a:gd name="T8" fmla="*/ 0 60000 65536"/>
              <a:gd name="T9" fmla="*/ 0 w 75"/>
              <a:gd name="T10" fmla="*/ 0 h 29"/>
              <a:gd name="T11" fmla="*/ 75 w 75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" h="29">
                <a:moveTo>
                  <a:pt x="0" y="29"/>
                </a:moveTo>
                <a:cubicBezTo>
                  <a:pt x="5" y="15"/>
                  <a:pt x="10" y="14"/>
                  <a:pt x="24" y="14"/>
                </a:cubicBezTo>
                <a:lnTo>
                  <a:pt x="7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7440" name="Group 58"/>
          <p:cNvGrpSpPr>
            <a:grpSpLocks/>
          </p:cNvGrpSpPr>
          <p:nvPr/>
        </p:nvGrpSpPr>
        <p:grpSpPr bwMode="auto">
          <a:xfrm>
            <a:off x="1763713" y="4292600"/>
            <a:ext cx="1584325" cy="1512888"/>
            <a:chOff x="1112" y="2725"/>
            <a:chExt cx="617" cy="599"/>
          </a:xfrm>
        </p:grpSpPr>
        <p:sp>
          <p:nvSpPr>
            <p:cNvPr id="17487" name="Freeform 32"/>
            <p:cNvSpPr>
              <a:spLocks/>
            </p:cNvSpPr>
            <p:nvPr/>
          </p:nvSpPr>
          <p:spPr bwMode="auto">
            <a:xfrm>
              <a:off x="1112" y="2779"/>
              <a:ext cx="544" cy="515"/>
            </a:xfrm>
            <a:custGeom>
              <a:avLst/>
              <a:gdLst>
                <a:gd name="T0" fmla="*/ 352 w 544"/>
                <a:gd name="T1" fmla="*/ 209 h 515"/>
                <a:gd name="T2" fmla="*/ 253 w 544"/>
                <a:gd name="T3" fmla="*/ 131 h 515"/>
                <a:gd name="T4" fmla="*/ 121 w 544"/>
                <a:gd name="T5" fmla="*/ 80 h 515"/>
                <a:gd name="T6" fmla="*/ 13 w 544"/>
                <a:gd name="T7" fmla="*/ 131 h 515"/>
                <a:gd name="T8" fmla="*/ 19 w 544"/>
                <a:gd name="T9" fmla="*/ 143 h 515"/>
                <a:gd name="T10" fmla="*/ 136 w 544"/>
                <a:gd name="T11" fmla="*/ 107 h 515"/>
                <a:gd name="T12" fmla="*/ 169 w 544"/>
                <a:gd name="T13" fmla="*/ 197 h 515"/>
                <a:gd name="T14" fmla="*/ 85 w 544"/>
                <a:gd name="T15" fmla="*/ 182 h 515"/>
                <a:gd name="T16" fmla="*/ 73 w 544"/>
                <a:gd name="T17" fmla="*/ 200 h 515"/>
                <a:gd name="T18" fmla="*/ 142 w 544"/>
                <a:gd name="T19" fmla="*/ 239 h 515"/>
                <a:gd name="T20" fmla="*/ 232 w 544"/>
                <a:gd name="T21" fmla="*/ 242 h 515"/>
                <a:gd name="T22" fmla="*/ 67 w 544"/>
                <a:gd name="T23" fmla="*/ 266 h 515"/>
                <a:gd name="T24" fmla="*/ 112 w 544"/>
                <a:gd name="T25" fmla="*/ 353 h 515"/>
                <a:gd name="T26" fmla="*/ 187 w 544"/>
                <a:gd name="T27" fmla="*/ 410 h 515"/>
                <a:gd name="T28" fmla="*/ 190 w 544"/>
                <a:gd name="T29" fmla="*/ 362 h 515"/>
                <a:gd name="T30" fmla="*/ 244 w 544"/>
                <a:gd name="T31" fmla="*/ 311 h 515"/>
                <a:gd name="T32" fmla="*/ 217 w 544"/>
                <a:gd name="T33" fmla="*/ 347 h 515"/>
                <a:gd name="T34" fmla="*/ 235 w 544"/>
                <a:gd name="T35" fmla="*/ 389 h 515"/>
                <a:gd name="T36" fmla="*/ 277 w 544"/>
                <a:gd name="T37" fmla="*/ 380 h 515"/>
                <a:gd name="T38" fmla="*/ 370 w 544"/>
                <a:gd name="T39" fmla="*/ 365 h 515"/>
                <a:gd name="T40" fmla="*/ 286 w 544"/>
                <a:gd name="T41" fmla="*/ 353 h 515"/>
                <a:gd name="T42" fmla="*/ 307 w 544"/>
                <a:gd name="T43" fmla="*/ 383 h 515"/>
                <a:gd name="T44" fmla="*/ 262 w 544"/>
                <a:gd name="T45" fmla="*/ 275 h 515"/>
                <a:gd name="T46" fmla="*/ 259 w 544"/>
                <a:gd name="T47" fmla="*/ 182 h 515"/>
                <a:gd name="T48" fmla="*/ 328 w 544"/>
                <a:gd name="T49" fmla="*/ 281 h 515"/>
                <a:gd name="T50" fmla="*/ 346 w 544"/>
                <a:gd name="T51" fmla="*/ 329 h 515"/>
                <a:gd name="T52" fmla="*/ 322 w 544"/>
                <a:gd name="T53" fmla="*/ 230 h 515"/>
                <a:gd name="T54" fmla="*/ 391 w 544"/>
                <a:gd name="T55" fmla="*/ 299 h 515"/>
                <a:gd name="T56" fmla="*/ 379 w 544"/>
                <a:gd name="T57" fmla="*/ 467 h 515"/>
                <a:gd name="T58" fmla="*/ 400 w 544"/>
                <a:gd name="T59" fmla="*/ 413 h 515"/>
                <a:gd name="T60" fmla="*/ 403 w 544"/>
                <a:gd name="T61" fmla="*/ 230 h 515"/>
                <a:gd name="T62" fmla="*/ 436 w 544"/>
                <a:gd name="T63" fmla="*/ 257 h 515"/>
                <a:gd name="T64" fmla="*/ 424 w 544"/>
                <a:gd name="T65" fmla="*/ 338 h 515"/>
                <a:gd name="T66" fmla="*/ 448 w 544"/>
                <a:gd name="T67" fmla="*/ 341 h 515"/>
                <a:gd name="T68" fmla="*/ 457 w 544"/>
                <a:gd name="T69" fmla="*/ 320 h 515"/>
                <a:gd name="T70" fmla="*/ 496 w 544"/>
                <a:gd name="T71" fmla="*/ 359 h 515"/>
                <a:gd name="T72" fmla="*/ 514 w 544"/>
                <a:gd name="T73" fmla="*/ 440 h 515"/>
                <a:gd name="T74" fmla="*/ 478 w 544"/>
                <a:gd name="T75" fmla="*/ 284 h 515"/>
                <a:gd name="T76" fmla="*/ 481 w 544"/>
                <a:gd name="T77" fmla="*/ 197 h 515"/>
                <a:gd name="T78" fmla="*/ 520 w 544"/>
                <a:gd name="T79" fmla="*/ 212 h 515"/>
                <a:gd name="T80" fmla="*/ 460 w 544"/>
                <a:gd name="T81" fmla="*/ 182 h 515"/>
                <a:gd name="T82" fmla="*/ 478 w 544"/>
                <a:gd name="T83" fmla="*/ 113 h 515"/>
                <a:gd name="T84" fmla="*/ 373 w 544"/>
                <a:gd name="T85" fmla="*/ 20 h 515"/>
                <a:gd name="T86" fmla="*/ 271 w 544"/>
                <a:gd name="T87" fmla="*/ 23 h 515"/>
                <a:gd name="T88" fmla="*/ 289 w 544"/>
                <a:gd name="T89" fmla="*/ 92 h 515"/>
                <a:gd name="T90" fmla="*/ 226 w 544"/>
                <a:gd name="T91" fmla="*/ 44 h 515"/>
                <a:gd name="T92" fmla="*/ 322 w 544"/>
                <a:gd name="T93" fmla="*/ 107 h 515"/>
                <a:gd name="T94" fmla="*/ 346 w 544"/>
                <a:gd name="T95" fmla="*/ 125 h 515"/>
                <a:gd name="T96" fmla="*/ 373 w 544"/>
                <a:gd name="T97" fmla="*/ 101 h 515"/>
                <a:gd name="T98" fmla="*/ 403 w 544"/>
                <a:gd name="T99" fmla="*/ 98 h 515"/>
                <a:gd name="T100" fmla="*/ 343 w 544"/>
                <a:gd name="T101" fmla="*/ 164 h 515"/>
                <a:gd name="T102" fmla="*/ 376 w 544"/>
                <a:gd name="T103" fmla="*/ 170 h 515"/>
                <a:gd name="T104" fmla="*/ 466 w 544"/>
                <a:gd name="T105" fmla="*/ 134 h 5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4"/>
                <a:gd name="T160" fmla="*/ 0 h 515"/>
                <a:gd name="T161" fmla="*/ 544 w 544"/>
                <a:gd name="T162" fmla="*/ 515 h 5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4" h="515">
                  <a:moveTo>
                    <a:pt x="466" y="134"/>
                  </a:moveTo>
                  <a:cubicBezTo>
                    <a:pt x="426" y="147"/>
                    <a:pt x="423" y="186"/>
                    <a:pt x="379" y="197"/>
                  </a:cubicBezTo>
                  <a:cubicBezTo>
                    <a:pt x="365" y="207"/>
                    <a:pt x="373" y="202"/>
                    <a:pt x="352" y="209"/>
                  </a:cubicBezTo>
                  <a:cubicBezTo>
                    <a:pt x="349" y="210"/>
                    <a:pt x="343" y="212"/>
                    <a:pt x="343" y="212"/>
                  </a:cubicBezTo>
                  <a:cubicBezTo>
                    <a:pt x="312" y="208"/>
                    <a:pt x="299" y="188"/>
                    <a:pt x="280" y="164"/>
                  </a:cubicBezTo>
                  <a:cubicBezTo>
                    <a:pt x="271" y="152"/>
                    <a:pt x="267" y="136"/>
                    <a:pt x="253" y="131"/>
                  </a:cubicBezTo>
                  <a:cubicBezTo>
                    <a:pt x="227" y="105"/>
                    <a:pt x="199" y="99"/>
                    <a:pt x="163" y="95"/>
                  </a:cubicBezTo>
                  <a:cubicBezTo>
                    <a:pt x="154" y="89"/>
                    <a:pt x="156" y="89"/>
                    <a:pt x="145" y="86"/>
                  </a:cubicBezTo>
                  <a:cubicBezTo>
                    <a:pt x="137" y="84"/>
                    <a:pt x="121" y="80"/>
                    <a:pt x="121" y="80"/>
                  </a:cubicBezTo>
                  <a:cubicBezTo>
                    <a:pt x="107" y="81"/>
                    <a:pt x="93" y="81"/>
                    <a:pt x="79" y="83"/>
                  </a:cubicBezTo>
                  <a:cubicBezTo>
                    <a:pt x="73" y="84"/>
                    <a:pt x="61" y="89"/>
                    <a:pt x="61" y="89"/>
                  </a:cubicBezTo>
                  <a:cubicBezTo>
                    <a:pt x="46" y="104"/>
                    <a:pt x="26" y="115"/>
                    <a:pt x="13" y="131"/>
                  </a:cubicBezTo>
                  <a:cubicBezTo>
                    <a:pt x="11" y="133"/>
                    <a:pt x="0" y="150"/>
                    <a:pt x="1" y="152"/>
                  </a:cubicBezTo>
                  <a:cubicBezTo>
                    <a:pt x="3" y="155"/>
                    <a:pt x="7" y="148"/>
                    <a:pt x="10" y="146"/>
                  </a:cubicBezTo>
                  <a:cubicBezTo>
                    <a:pt x="13" y="145"/>
                    <a:pt x="16" y="145"/>
                    <a:pt x="19" y="143"/>
                  </a:cubicBezTo>
                  <a:cubicBezTo>
                    <a:pt x="25" y="139"/>
                    <a:pt x="31" y="135"/>
                    <a:pt x="37" y="131"/>
                  </a:cubicBezTo>
                  <a:cubicBezTo>
                    <a:pt x="51" y="122"/>
                    <a:pt x="68" y="119"/>
                    <a:pt x="82" y="110"/>
                  </a:cubicBezTo>
                  <a:cubicBezTo>
                    <a:pt x="95" y="91"/>
                    <a:pt x="117" y="101"/>
                    <a:pt x="136" y="107"/>
                  </a:cubicBezTo>
                  <a:cubicBezTo>
                    <a:pt x="155" y="126"/>
                    <a:pt x="178" y="128"/>
                    <a:pt x="205" y="131"/>
                  </a:cubicBezTo>
                  <a:cubicBezTo>
                    <a:pt x="212" y="152"/>
                    <a:pt x="213" y="165"/>
                    <a:pt x="193" y="179"/>
                  </a:cubicBezTo>
                  <a:cubicBezTo>
                    <a:pt x="186" y="189"/>
                    <a:pt x="181" y="193"/>
                    <a:pt x="169" y="197"/>
                  </a:cubicBezTo>
                  <a:cubicBezTo>
                    <a:pt x="163" y="206"/>
                    <a:pt x="145" y="218"/>
                    <a:pt x="145" y="218"/>
                  </a:cubicBezTo>
                  <a:cubicBezTo>
                    <a:pt x="138" y="228"/>
                    <a:pt x="124" y="238"/>
                    <a:pt x="112" y="242"/>
                  </a:cubicBezTo>
                  <a:cubicBezTo>
                    <a:pt x="81" y="232"/>
                    <a:pt x="114" y="192"/>
                    <a:pt x="85" y="182"/>
                  </a:cubicBezTo>
                  <a:cubicBezTo>
                    <a:pt x="73" y="170"/>
                    <a:pt x="70" y="165"/>
                    <a:pt x="61" y="182"/>
                  </a:cubicBezTo>
                  <a:cubicBezTo>
                    <a:pt x="62" y="186"/>
                    <a:pt x="62" y="191"/>
                    <a:pt x="64" y="194"/>
                  </a:cubicBezTo>
                  <a:cubicBezTo>
                    <a:pt x="66" y="197"/>
                    <a:pt x="72" y="197"/>
                    <a:pt x="73" y="200"/>
                  </a:cubicBezTo>
                  <a:cubicBezTo>
                    <a:pt x="85" y="233"/>
                    <a:pt x="70" y="238"/>
                    <a:pt x="103" y="260"/>
                  </a:cubicBezTo>
                  <a:cubicBezTo>
                    <a:pt x="110" y="259"/>
                    <a:pt x="118" y="260"/>
                    <a:pt x="124" y="257"/>
                  </a:cubicBezTo>
                  <a:cubicBezTo>
                    <a:pt x="131" y="253"/>
                    <a:pt x="142" y="239"/>
                    <a:pt x="142" y="239"/>
                  </a:cubicBezTo>
                  <a:cubicBezTo>
                    <a:pt x="152" y="210"/>
                    <a:pt x="174" y="203"/>
                    <a:pt x="202" y="200"/>
                  </a:cubicBezTo>
                  <a:cubicBezTo>
                    <a:pt x="210" y="188"/>
                    <a:pt x="212" y="176"/>
                    <a:pt x="220" y="164"/>
                  </a:cubicBezTo>
                  <a:cubicBezTo>
                    <a:pt x="249" y="174"/>
                    <a:pt x="237" y="222"/>
                    <a:pt x="232" y="242"/>
                  </a:cubicBezTo>
                  <a:cubicBezTo>
                    <a:pt x="230" y="249"/>
                    <a:pt x="214" y="254"/>
                    <a:pt x="214" y="254"/>
                  </a:cubicBezTo>
                  <a:cubicBezTo>
                    <a:pt x="196" y="280"/>
                    <a:pt x="158" y="285"/>
                    <a:pt x="130" y="287"/>
                  </a:cubicBezTo>
                  <a:cubicBezTo>
                    <a:pt x="105" y="283"/>
                    <a:pt x="90" y="274"/>
                    <a:pt x="67" y="266"/>
                  </a:cubicBezTo>
                  <a:cubicBezTo>
                    <a:pt x="55" y="270"/>
                    <a:pt x="50" y="272"/>
                    <a:pt x="46" y="284"/>
                  </a:cubicBezTo>
                  <a:cubicBezTo>
                    <a:pt x="69" y="300"/>
                    <a:pt x="107" y="277"/>
                    <a:pt x="130" y="293"/>
                  </a:cubicBezTo>
                  <a:cubicBezTo>
                    <a:pt x="155" y="309"/>
                    <a:pt x="126" y="344"/>
                    <a:pt x="112" y="353"/>
                  </a:cubicBezTo>
                  <a:cubicBezTo>
                    <a:pt x="86" y="393"/>
                    <a:pt x="50" y="386"/>
                    <a:pt x="139" y="377"/>
                  </a:cubicBezTo>
                  <a:cubicBezTo>
                    <a:pt x="141" y="343"/>
                    <a:pt x="124" y="298"/>
                    <a:pt x="163" y="308"/>
                  </a:cubicBezTo>
                  <a:cubicBezTo>
                    <a:pt x="195" y="329"/>
                    <a:pt x="176" y="378"/>
                    <a:pt x="187" y="410"/>
                  </a:cubicBezTo>
                  <a:cubicBezTo>
                    <a:pt x="189" y="438"/>
                    <a:pt x="189" y="503"/>
                    <a:pt x="226" y="515"/>
                  </a:cubicBezTo>
                  <a:cubicBezTo>
                    <a:pt x="244" y="454"/>
                    <a:pt x="224" y="456"/>
                    <a:pt x="205" y="413"/>
                  </a:cubicBezTo>
                  <a:cubicBezTo>
                    <a:pt x="198" y="396"/>
                    <a:pt x="196" y="379"/>
                    <a:pt x="190" y="362"/>
                  </a:cubicBezTo>
                  <a:cubicBezTo>
                    <a:pt x="192" y="334"/>
                    <a:pt x="186" y="314"/>
                    <a:pt x="214" y="305"/>
                  </a:cubicBezTo>
                  <a:cubicBezTo>
                    <a:pt x="221" y="295"/>
                    <a:pt x="223" y="287"/>
                    <a:pt x="232" y="278"/>
                  </a:cubicBezTo>
                  <a:cubicBezTo>
                    <a:pt x="247" y="282"/>
                    <a:pt x="256" y="293"/>
                    <a:pt x="244" y="311"/>
                  </a:cubicBezTo>
                  <a:cubicBezTo>
                    <a:pt x="240" y="317"/>
                    <a:pt x="232" y="319"/>
                    <a:pt x="226" y="323"/>
                  </a:cubicBezTo>
                  <a:cubicBezTo>
                    <a:pt x="223" y="325"/>
                    <a:pt x="217" y="329"/>
                    <a:pt x="217" y="329"/>
                  </a:cubicBezTo>
                  <a:cubicBezTo>
                    <a:pt x="217" y="329"/>
                    <a:pt x="209" y="347"/>
                    <a:pt x="217" y="347"/>
                  </a:cubicBezTo>
                  <a:cubicBezTo>
                    <a:pt x="218" y="347"/>
                    <a:pt x="223" y="330"/>
                    <a:pt x="235" y="326"/>
                  </a:cubicBezTo>
                  <a:cubicBezTo>
                    <a:pt x="256" y="331"/>
                    <a:pt x="245" y="342"/>
                    <a:pt x="262" y="353"/>
                  </a:cubicBezTo>
                  <a:cubicBezTo>
                    <a:pt x="258" y="368"/>
                    <a:pt x="248" y="380"/>
                    <a:pt x="235" y="389"/>
                  </a:cubicBezTo>
                  <a:cubicBezTo>
                    <a:pt x="236" y="397"/>
                    <a:pt x="231" y="410"/>
                    <a:pt x="238" y="413"/>
                  </a:cubicBezTo>
                  <a:cubicBezTo>
                    <a:pt x="245" y="416"/>
                    <a:pt x="244" y="399"/>
                    <a:pt x="250" y="395"/>
                  </a:cubicBezTo>
                  <a:cubicBezTo>
                    <a:pt x="271" y="381"/>
                    <a:pt x="261" y="385"/>
                    <a:pt x="277" y="380"/>
                  </a:cubicBezTo>
                  <a:cubicBezTo>
                    <a:pt x="286" y="407"/>
                    <a:pt x="293" y="424"/>
                    <a:pt x="322" y="434"/>
                  </a:cubicBezTo>
                  <a:cubicBezTo>
                    <a:pt x="375" y="426"/>
                    <a:pt x="349" y="429"/>
                    <a:pt x="379" y="407"/>
                  </a:cubicBezTo>
                  <a:cubicBezTo>
                    <a:pt x="384" y="391"/>
                    <a:pt x="389" y="371"/>
                    <a:pt x="370" y="365"/>
                  </a:cubicBezTo>
                  <a:cubicBezTo>
                    <a:pt x="350" y="379"/>
                    <a:pt x="348" y="402"/>
                    <a:pt x="331" y="419"/>
                  </a:cubicBezTo>
                  <a:cubicBezTo>
                    <a:pt x="308" y="413"/>
                    <a:pt x="307" y="392"/>
                    <a:pt x="292" y="377"/>
                  </a:cubicBezTo>
                  <a:cubicBezTo>
                    <a:pt x="290" y="369"/>
                    <a:pt x="288" y="361"/>
                    <a:pt x="286" y="353"/>
                  </a:cubicBezTo>
                  <a:cubicBezTo>
                    <a:pt x="285" y="349"/>
                    <a:pt x="283" y="341"/>
                    <a:pt x="283" y="341"/>
                  </a:cubicBezTo>
                  <a:cubicBezTo>
                    <a:pt x="287" y="327"/>
                    <a:pt x="289" y="321"/>
                    <a:pt x="304" y="326"/>
                  </a:cubicBezTo>
                  <a:cubicBezTo>
                    <a:pt x="305" y="345"/>
                    <a:pt x="303" y="364"/>
                    <a:pt x="307" y="383"/>
                  </a:cubicBezTo>
                  <a:cubicBezTo>
                    <a:pt x="308" y="389"/>
                    <a:pt x="313" y="365"/>
                    <a:pt x="313" y="365"/>
                  </a:cubicBezTo>
                  <a:cubicBezTo>
                    <a:pt x="310" y="327"/>
                    <a:pt x="310" y="312"/>
                    <a:pt x="274" y="305"/>
                  </a:cubicBezTo>
                  <a:cubicBezTo>
                    <a:pt x="267" y="295"/>
                    <a:pt x="266" y="286"/>
                    <a:pt x="262" y="275"/>
                  </a:cubicBezTo>
                  <a:cubicBezTo>
                    <a:pt x="261" y="263"/>
                    <a:pt x="261" y="251"/>
                    <a:pt x="259" y="239"/>
                  </a:cubicBezTo>
                  <a:cubicBezTo>
                    <a:pt x="257" y="230"/>
                    <a:pt x="250" y="212"/>
                    <a:pt x="250" y="212"/>
                  </a:cubicBezTo>
                  <a:cubicBezTo>
                    <a:pt x="253" y="202"/>
                    <a:pt x="259" y="182"/>
                    <a:pt x="259" y="182"/>
                  </a:cubicBezTo>
                  <a:cubicBezTo>
                    <a:pt x="268" y="208"/>
                    <a:pt x="255" y="168"/>
                    <a:pt x="265" y="230"/>
                  </a:cubicBezTo>
                  <a:cubicBezTo>
                    <a:pt x="271" y="268"/>
                    <a:pt x="284" y="260"/>
                    <a:pt x="322" y="263"/>
                  </a:cubicBezTo>
                  <a:cubicBezTo>
                    <a:pt x="324" y="269"/>
                    <a:pt x="326" y="275"/>
                    <a:pt x="328" y="281"/>
                  </a:cubicBezTo>
                  <a:cubicBezTo>
                    <a:pt x="329" y="284"/>
                    <a:pt x="331" y="290"/>
                    <a:pt x="331" y="290"/>
                  </a:cubicBezTo>
                  <a:cubicBezTo>
                    <a:pt x="332" y="305"/>
                    <a:pt x="329" y="321"/>
                    <a:pt x="334" y="335"/>
                  </a:cubicBezTo>
                  <a:cubicBezTo>
                    <a:pt x="336" y="339"/>
                    <a:pt x="345" y="333"/>
                    <a:pt x="346" y="329"/>
                  </a:cubicBezTo>
                  <a:cubicBezTo>
                    <a:pt x="349" y="313"/>
                    <a:pt x="346" y="297"/>
                    <a:pt x="343" y="281"/>
                  </a:cubicBezTo>
                  <a:cubicBezTo>
                    <a:pt x="339" y="262"/>
                    <a:pt x="306" y="254"/>
                    <a:pt x="292" y="245"/>
                  </a:cubicBezTo>
                  <a:cubicBezTo>
                    <a:pt x="284" y="220"/>
                    <a:pt x="298" y="228"/>
                    <a:pt x="322" y="230"/>
                  </a:cubicBezTo>
                  <a:cubicBezTo>
                    <a:pt x="326" y="241"/>
                    <a:pt x="322" y="256"/>
                    <a:pt x="331" y="263"/>
                  </a:cubicBezTo>
                  <a:cubicBezTo>
                    <a:pt x="336" y="268"/>
                    <a:pt x="372" y="271"/>
                    <a:pt x="379" y="272"/>
                  </a:cubicBezTo>
                  <a:cubicBezTo>
                    <a:pt x="389" y="286"/>
                    <a:pt x="384" y="278"/>
                    <a:pt x="391" y="299"/>
                  </a:cubicBezTo>
                  <a:cubicBezTo>
                    <a:pt x="392" y="302"/>
                    <a:pt x="394" y="308"/>
                    <a:pt x="394" y="308"/>
                  </a:cubicBezTo>
                  <a:cubicBezTo>
                    <a:pt x="395" y="329"/>
                    <a:pt x="404" y="398"/>
                    <a:pt x="397" y="431"/>
                  </a:cubicBezTo>
                  <a:cubicBezTo>
                    <a:pt x="393" y="449"/>
                    <a:pt x="389" y="452"/>
                    <a:pt x="379" y="467"/>
                  </a:cubicBezTo>
                  <a:cubicBezTo>
                    <a:pt x="375" y="472"/>
                    <a:pt x="373" y="485"/>
                    <a:pt x="373" y="485"/>
                  </a:cubicBezTo>
                  <a:cubicBezTo>
                    <a:pt x="387" y="490"/>
                    <a:pt x="392" y="488"/>
                    <a:pt x="400" y="476"/>
                  </a:cubicBezTo>
                  <a:cubicBezTo>
                    <a:pt x="407" y="446"/>
                    <a:pt x="402" y="472"/>
                    <a:pt x="400" y="413"/>
                  </a:cubicBezTo>
                  <a:cubicBezTo>
                    <a:pt x="399" y="381"/>
                    <a:pt x="420" y="302"/>
                    <a:pt x="379" y="275"/>
                  </a:cubicBezTo>
                  <a:cubicBezTo>
                    <a:pt x="371" y="263"/>
                    <a:pt x="366" y="251"/>
                    <a:pt x="358" y="239"/>
                  </a:cubicBezTo>
                  <a:cubicBezTo>
                    <a:pt x="372" y="225"/>
                    <a:pt x="384" y="234"/>
                    <a:pt x="403" y="230"/>
                  </a:cubicBezTo>
                  <a:cubicBezTo>
                    <a:pt x="419" y="219"/>
                    <a:pt x="415" y="200"/>
                    <a:pt x="433" y="194"/>
                  </a:cubicBezTo>
                  <a:cubicBezTo>
                    <a:pt x="457" y="202"/>
                    <a:pt x="438" y="222"/>
                    <a:pt x="427" y="233"/>
                  </a:cubicBezTo>
                  <a:cubicBezTo>
                    <a:pt x="423" y="246"/>
                    <a:pt x="422" y="252"/>
                    <a:pt x="436" y="257"/>
                  </a:cubicBezTo>
                  <a:cubicBezTo>
                    <a:pt x="442" y="248"/>
                    <a:pt x="442" y="231"/>
                    <a:pt x="448" y="248"/>
                  </a:cubicBezTo>
                  <a:cubicBezTo>
                    <a:pt x="436" y="266"/>
                    <a:pt x="431" y="286"/>
                    <a:pt x="415" y="302"/>
                  </a:cubicBezTo>
                  <a:cubicBezTo>
                    <a:pt x="410" y="316"/>
                    <a:pt x="402" y="345"/>
                    <a:pt x="424" y="338"/>
                  </a:cubicBezTo>
                  <a:cubicBezTo>
                    <a:pt x="431" y="317"/>
                    <a:pt x="425" y="324"/>
                    <a:pt x="439" y="314"/>
                  </a:cubicBezTo>
                  <a:cubicBezTo>
                    <a:pt x="441" y="320"/>
                    <a:pt x="443" y="326"/>
                    <a:pt x="445" y="332"/>
                  </a:cubicBezTo>
                  <a:cubicBezTo>
                    <a:pt x="446" y="335"/>
                    <a:pt x="448" y="341"/>
                    <a:pt x="448" y="341"/>
                  </a:cubicBezTo>
                  <a:cubicBezTo>
                    <a:pt x="445" y="359"/>
                    <a:pt x="448" y="367"/>
                    <a:pt x="433" y="377"/>
                  </a:cubicBezTo>
                  <a:cubicBezTo>
                    <a:pt x="436" y="394"/>
                    <a:pt x="434" y="401"/>
                    <a:pt x="448" y="410"/>
                  </a:cubicBezTo>
                  <a:cubicBezTo>
                    <a:pt x="485" y="404"/>
                    <a:pt x="492" y="343"/>
                    <a:pt x="457" y="320"/>
                  </a:cubicBezTo>
                  <a:cubicBezTo>
                    <a:pt x="449" y="296"/>
                    <a:pt x="450" y="308"/>
                    <a:pt x="454" y="284"/>
                  </a:cubicBezTo>
                  <a:cubicBezTo>
                    <a:pt x="476" y="291"/>
                    <a:pt x="455" y="281"/>
                    <a:pt x="466" y="323"/>
                  </a:cubicBezTo>
                  <a:cubicBezTo>
                    <a:pt x="468" y="330"/>
                    <a:pt x="489" y="352"/>
                    <a:pt x="496" y="359"/>
                  </a:cubicBezTo>
                  <a:cubicBezTo>
                    <a:pt x="498" y="365"/>
                    <a:pt x="500" y="371"/>
                    <a:pt x="502" y="377"/>
                  </a:cubicBezTo>
                  <a:cubicBezTo>
                    <a:pt x="503" y="380"/>
                    <a:pt x="505" y="386"/>
                    <a:pt x="505" y="386"/>
                  </a:cubicBezTo>
                  <a:cubicBezTo>
                    <a:pt x="503" y="407"/>
                    <a:pt x="495" y="427"/>
                    <a:pt x="514" y="440"/>
                  </a:cubicBezTo>
                  <a:cubicBezTo>
                    <a:pt x="531" y="437"/>
                    <a:pt x="535" y="433"/>
                    <a:pt x="544" y="419"/>
                  </a:cubicBezTo>
                  <a:cubicBezTo>
                    <a:pt x="540" y="390"/>
                    <a:pt x="529" y="392"/>
                    <a:pt x="517" y="371"/>
                  </a:cubicBezTo>
                  <a:cubicBezTo>
                    <a:pt x="502" y="345"/>
                    <a:pt x="504" y="301"/>
                    <a:pt x="478" y="284"/>
                  </a:cubicBezTo>
                  <a:cubicBezTo>
                    <a:pt x="477" y="274"/>
                    <a:pt x="477" y="264"/>
                    <a:pt x="475" y="254"/>
                  </a:cubicBezTo>
                  <a:cubicBezTo>
                    <a:pt x="474" y="248"/>
                    <a:pt x="469" y="236"/>
                    <a:pt x="469" y="236"/>
                  </a:cubicBezTo>
                  <a:cubicBezTo>
                    <a:pt x="471" y="213"/>
                    <a:pt x="468" y="190"/>
                    <a:pt x="481" y="197"/>
                  </a:cubicBezTo>
                  <a:cubicBezTo>
                    <a:pt x="488" y="201"/>
                    <a:pt x="485" y="213"/>
                    <a:pt x="487" y="221"/>
                  </a:cubicBezTo>
                  <a:cubicBezTo>
                    <a:pt x="490" y="233"/>
                    <a:pt x="495" y="238"/>
                    <a:pt x="505" y="245"/>
                  </a:cubicBezTo>
                  <a:cubicBezTo>
                    <a:pt x="525" y="240"/>
                    <a:pt x="524" y="231"/>
                    <a:pt x="520" y="212"/>
                  </a:cubicBezTo>
                  <a:cubicBezTo>
                    <a:pt x="519" y="208"/>
                    <a:pt x="520" y="203"/>
                    <a:pt x="517" y="200"/>
                  </a:cubicBezTo>
                  <a:cubicBezTo>
                    <a:pt x="513" y="197"/>
                    <a:pt x="507" y="198"/>
                    <a:pt x="502" y="197"/>
                  </a:cubicBezTo>
                  <a:cubicBezTo>
                    <a:pt x="486" y="193"/>
                    <a:pt x="476" y="185"/>
                    <a:pt x="460" y="182"/>
                  </a:cubicBezTo>
                  <a:cubicBezTo>
                    <a:pt x="464" y="167"/>
                    <a:pt x="472" y="169"/>
                    <a:pt x="478" y="155"/>
                  </a:cubicBezTo>
                  <a:cubicBezTo>
                    <a:pt x="481" y="149"/>
                    <a:pt x="484" y="137"/>
                    <a:pt x="484" y="137"/>
                  </a:cubicBezTo>
                  <a:cubicBezTo>
                    <a:pt x="482" y="129"/>
                    <a:pt x="484" y="119"/>
                    <a:pt x="478" y="113"/>
                  </a:cubicBezTo>
                  <a:cubicBezTo>
                    <a:pt x="470" y="105"/>
                    <a:pt x="460" y="101"/>
                    <a:pt x="451" y="95"/>
                  </a:cubicBezTo>
                  <a:cubicBezTo>
                    <a:pt x="441" y="88"/>
                    <a:pt x="437" y="78"/>
                    <a:pt x="427" y="71"/>
                  </a:cubicBezTo>
                  <a:cubicBezTo>
                    <a:pt x="411" y="47"/>
                    <a:pt x="397" y="36"/>
                    <a:pt x="373" y="20"/>
                  </a:cubicBezTo>
                  <a:cubicBezTo>
                    <a:pt x="364" y="14"/>
                    <a:pt x="353" y="14"/>
                    <a:pt x="343" y="11"/>
                  </a:cubicBezTo>
                  <a:cubicBezTo>
                    <a:pt x="340" y="10"/>
                    <a:pt x="334" y="8"/>
                    <a:pt x="334" y="8"/>
                  </a:cubicBezTo>
                  <a:cubicBezTo>
                    <a:pt x="314" y="9"/>
                    <a:pt x="279" y="0"/>
                    <a:pt x="271" y="23"/>
                  </a:cubicBezTo>
                  <a:cubicBezTo>
                    <a:pt x="272" y="29"/>
                    <a:pt x="268" y="38"/>
                    <a:pt x="274" y="41"/>
                  </a:cubicBezTo>
                  <a:cubicBezTo>
                    <a:pt x="284" y="46"/>
                    <a:pt x="319" y="36"/>
                    <a:pt x="331" y="32"/>
                  </a:cubicBezTo>
                  <a:cubicBezTo>
                    <a:pt x="328" y="61"/>
                    <a:pt x="320" y="84"/>
                    <a:pt x="289" y="92"/>
                  </a:cubicBezTo>
                  <a:cubicBezTo>
                    <a:pt x="283" y="90"/>
                    <a:pt x="277" y="88"/>
                    <a:pt x="271" y="86"/>
                  </a:cubicBezTo>
                  <a:cubicBezTo>
                    <a:pt x="268" y="85"/>
                    <a:pt x="262" y="83"/>
                    <a:pt x="262" y="83"/>
                  </a:cubicBezTo>
                  <a:cubicBezTo>
                    <a:pt x="252" y="69"/>
                    <a:pt x="243" y="50"/>
                    <a:pt x="226" y="44"/>
                  </a:cubicBezTo>
                  <a:cubicBezTo>
                    <a:pt x="210" y="68"/>
                    <a:pt x="234" y="68"/>
                    <a:pt x="253" y="71"/>
                  </a:cubicBezTo>
                  <a:cubicBezTo>
                    <a:pt x="274" y="85"/>
                    <a:pt x="256" y="100"/>
                    <a:pt x="286" y="110"/>
                  </a:cubicBezTo>
                  <a:cubicBezTo>
                    <a:pt x="298" y="109"/>
                    <a:pt x="310" y="110"/>
                    <a:pt x="322" y="107"/>
                  </a:cubicBezTo>
                  <a:cubicBezTo>
                    <a:pt x="329" y="105"/>
                    <a:pt x="340" y="95"/>
                    <a:pt x="340" y="95"/>
                  </a:cubicBezTo>
                  <a:cubicBezTo>
                    <a:pt x="345" y="80"/>
                    <a:pt x="342" y="58"/>
                    <a:pt x="358" y="53"/>
                  </a:cubicBezTo>
                  <a:cubicBezTo>
                    <a:pt x="392" y="61"/>
                    <a:pt x="373" y="116"/>
                    <a:pt x="346" y="125"/>
                  </a:cubicBezTo>
                  <a:cubicBezTo>
                    <a:pt x="349" y="126"/>
                    <a:pt x="352" y="129"/>
                    <a:pt x="355" y="128"/>
                  </a:cubicBezTo>
                  <a:cubicBezTo>
                    <a:pt x="358" y="127"/>
                    <a:pt x="356" y="122"/>
                    <a:pt x="358" y="119"/>
                  </a:cubicBezTo>
                  <a:cubicBezTo>
                    <a:pt x="362" y="113"/>
                    <a:pt x="369" y="107"/>
                    <a:pt x="373" y="101"/>
                  </a:cubicBezTo>
                  <a:cubicBezTo>
                    <a:pt x="375" y="84"/>
                    <a:pt x="375" y="68"/>
                    <a:pt x="394" y="80"/>
                  </a:cubicBezTo>
                  <a:cubicBezTo>
                    <a:pt x="395" y="83"/>
                    <a:pt x="396" y="86"/>
                    <a:pt x="397" y="89"/>
                  </a:cubicBezTo>
                  <a:cubicBezTo>
                    <a:pt x="399" y="92"/>
                    <a:pt x="402" y="95"/>
                    <a:pt x="403" y="98"/>
                  </a:cubicBezTo>
                  <a:cubicBezTo>
                    <a:pt x="406" y="104"/>
                    <a:pt x="409" y="116"/>
                    <a:pt x="409" y="116"/>
                  </a:cubicBezTo>
                  <a:cubicBezTo>
                    <a:pt x="406" y="142"/>
                    <a:pt x="401" y="159"/>
                    <a:pt x="376" y="167"/>
                  </a:cubicBezTo>
                  <a:cubicBezTo>
                    <a:pt x="365" y="166"/>
                    <a:pt x="354" y="167"/>
                    <a:pt x="343" y="164"/>
                  </a:cubicBezTo>
                  <a:cubicBezTo>
                    <a:pt x="336" y="162"/>
                    <a:pt x="325" y="152"/>
                    <a:pt x="325" y="152"/>
                  </a:cubicBezTo>
                  <a:cubicBezTo>
                    <a:pt x="317" y="140"/>
                    <a:pt x="312" y="141"/>
                    <a:pt x="307" y="155"/>
                  </a:cubicBezTo>
                  <a:cubicBezTo>
                    <a:pt x="316" y="183"/>
                    <a:pt x="352" y="162"/>
                    <a:pt x="376" y="170"/>
                  </a:cubicBezTo>
                  <a:cubicBezTo>
                    <a:pt x="396" y="167"/>
                    <a:pt x="408" y="159"/>
                    <a:pt x="421" y="143"/>
                  </a:cubicBezTo>
                  <a:cubicBezTo>
                    <a:pt x="425" y="137"/>
                    <a:pt x="433" y="125"/>
                    <a:pt x="433" y="125"/>
                  </a:cubicBezTo>
                  <a:cubicBezTo>
                    <a:pt x="455" y="131"/>
                    <a:pt x="446" y="154"/>
                    <a:pt x="466" y="134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88" name="Freeform 33"/>
            <p:cNvSpPr>
              <a:spLocks/>
            </p:cNvSpPr>
            <p:nvPr/>
          </p:nvSpPr>
          <p:spPr bwMode="auto">
            <a:xfrm>
              <a:off x="1221" y="2725"/>
              <a:ext cx="117" cy="152"/>
            </a:xfrm>
            <a:custGeom>
              <a:avLst/>
              <a:gdLst>
                <a:gd name="T0" fmla="*/ 6 w 117"/>
                <a:gd name="T1" fmla="*/ 29 h 152"/>
                <a:gd name="T2" fmla="*/ 24 w 117"/>
                <a:gd name="T3" fmla="*/ 38 h 152"/>
                <a:gd name="T4" fmla="*/ 0 w 117"/>
                <a:gd name="T5" fmla="*/ 65 h 152"/>
                <a:gd name="T6" fmla="*/ 9 w 117"/>
                <a:gd name="T7" fmla="*/ 89 h 152"/>
                <a:gd name="T8" fmla="*/ 27 w 117"/>
                <a:gd name="T9" fmla="*/ 101 h 152"/>
                <a:gd name="T10" fmla="*/ 36 w 117"/>
                <a:gd name="T11" fmla="*/ 107 h 152"/>
                <a:gd name="T12" fmla="*/ 51 w 117"/>
                <a:gd name="T13" fmla="*/ 122 h 152"/>
                <a:gd name="T14" fmla="*/ 69 w 117"/>
                <a:gd name="T15" fmla="*/ 152 h 152"/>
                <a:gd name="T16" fmla="*/ 108 w 117"/>
                <a:gd name="T17" fmla="*/ 110 h 152"/>
                <a:gd name="T18" fmla="*/ 117 w 117"/>
                <a:gd name="T19" fmla="*/ 80 h 152"/>
                <a:gd name="T20" fmla="*/ 108 w 117"/>
                <a:gd name="T21" fmla="*/ 32 h 152"/>
                <a:gd name="T22" fmla="*/ 75 w 117"/>
                <a:gd name="T23" fmla="*/ 20 h 152"/>
                <a:gd name="T24" fmla="*/ 48 w 117"/>
                <a:gd name="T25" fmla="*/ 8 h 152"/>
                <a:gd name="T26" fmla="*/ 6 w 117"/>
                <a:gd name="T27" fmla="*/ 29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"/>
                <a:gd name="T43" fmla="*/ 0 h 152"/>
                <a:gd name="T44" fmla="*/ 117 w 117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" h="152">
                  <a:moveTo>
                    <a:pt x="6" y="29"/>
                  </a:moveTo>
                  <a:cubicBezTo>
                    <a:pt x="12" y="31"/>
                    <a:pt x="24" y="38"/>
                    <a:pt x="24" y="38"/>
                  </a:cubicBezTo>
                  <a:cubicBezTo>
                    <a:pt x="30" y="0"/>
                    <a:pt x="5" y="50"/>
                    <a:pt x="0" y="65"/>
                  </a:cubicBezTo>
                  <a:cubicBezTo>
                    <a:pt x="2" y="74"/>
                    <a:pt x="2" y="82"/>
                    <a:pt x="9" y="89"/>
                  </a:cubicBezTo>
                  <a:cubicBezTo>
                    <a:pt x="14" y="94"/>
                    <a:pt x="21" y="97"/>
                    <a:pt x="27" y="101"/>
                  </a:cubicBezTo>
                  <a:cubicBezTo>
                    <a:pt x="30" y="103"/>
                    <a:pt x="36" y="107"/>
                    <a:pt x="36" y="107"/>
                  </a:cubicBezTo>
                  <a:cubicBezTo>
                    <a:pt x="40" y="113"/>
                    <a:pt x="47" y="116"/>
                    <a:pt x="51" y="122"/>
                  </a:cubicBezTo>
                  <a:cubicBezTo>
                    <a:pt x="61" y="138"/>
                    <a:pt x="52" y="146"/>
                    <a:pt x="69" y="152"/>
                  </a:cubicBezTo>
                  <a:cubicBezTo>
                    <a:pt x="111" y="147"/>
                    <a:pt x="98" y="145"/>
                    <a:pt x="108" y="110"/>
                  </a:cubicBezTo>
                  <a:cubicBezTo>
                    <a:pt x="111" y="100"/>
                    <a:pt x="117" y="80"/>
                    <a:pt x="117" y="80"/>
                  </a:cubicBezTo>
                  <a:cubicBezTo>
                    <a:pt x="112" y="65"/>
                    <a:pt x="113" y="47"/>
                    <a:pt x="108" y="32"/>
                  </a:cubicBezTo>
                  <a:cubicBezTo>
                    <a:pt x="104" y="21"/>
                    <a:pt x="75" y="20"/>
                    <a:pt x="75" y="20"/>
                  </a:cubicBezTo>
                  <a:cubicBezTo>
                    <a:pt x="67" y="15"/>
                    <a:pt x="48" y="8"/>
                    <a:pt x="48" y="8"/>
                  </a:cubicBezTo>
                  <a:cubicBezTo>
                    <a:pt x="28" y="15"/>
                    <a:pt x="29" y="35"/>
                    <a:pt x="6" y="2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89" name="Freeform 34"/>
            <p:cNvSpPr>
              <a:spLocks/>
            </p:cNvSpPr>
            <p:nvPr/>
          </p:nvSpPr>
          <p:spPr bwMode="auto">
            <a:xfrm>
              <a:off x="1209" y="2927"/>
              <a:ext cx="65" cy="74"/>
            </a:xfrm>
            <a:custGeom>
              <a:avLst/>
              <a:gdLst>
                <a:gd name="T0" fmla="*/ 45 w 65"/>
                <a:gd name="T1" fmla="*/ 19 h 74"/>
                <a:gd name="T2" fmla="*/ 0 w 65"/>
                <a:gd name="T3" fmla="*/ 52 h 74"/>
                <a:gd name="T4" fmla="*/ 36 w 65"/>
                <a:gd name="T5" fmla="*/ 61 h 74"/>
                <a:gd name="T6" fmla="*/ 54 w 65"/>
                <a:gd name="T7" fmla="*/ 55 h 74"/>
                <a:gd name="T8" fmla="*/ 48 w 65"/>
                <a:gd name="T9" fmla="*/ 7 h 74"/>
                <a:gd name="T10" fmla="*/ 45 w 65"/>
                <a:gd name="T11" fmla="*/ 19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74"/>
                <a:gd name="T20" fmla="*/ 65 w 65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74">
                  <a:moveTo>
                    <a:pt x="45" y="19"/>
                  </a:moveTo>
                  <a:cubicBezTo>
                    <a:pt x="16" y="0"/>
                    <a:pt x="6" y="28"/>
                    <a:pt x="0" y="52"/>
                  </a:cubicBezTo>
                  <a:cubicBezTo>
                    <a:pt x="5" y="74"/>
                    <a:pt x="0" y="67"/>
                    <a:pt x="36" y="61"/>
                  </a:cubicBezTo>
                  <a:cubicBezTo>
                    <a:pt x="42" y="60"/>
                    <a:pt x="54" y="55"/>
                    <a:pt x="54" y="55"/>
                  </a:cubicBezTo>
                  <a:cubicBezTo>
                    <a:pt x="65" y="39"/>
                    <a:pt x="65" y="19"/>
                    <a:pt x="48" y="7"/>
                  </a:cubicBezTo>
                  <a:cubicBezTo>
                    <a:pt x="37" y="15"/>
                    <a:pt x="36" y="10"/>
                    <a:pt x="45" y="1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90" name="Freeform 35"/>
            <p:cNvSpPr>
              <a:spLocks/>
            </p:cNvSpPr>
            <p:nvPr/>
          </p:nvSpPr>
          <p:spPr bwMode="auto">
            <a:xfrm>
              <a:off x="1177" y="3147"/>
              <a:ext cx="123" cy="159"/>
            </a:xfrm>
            <a:custGeom>
              <a:avLst/>
              <a:gdLst>
                <a:gd name="T0" fmla="*/ 107 w 123"/>
                <a:gd name="T1" fmla="*/ 108 h 159"/>
                <a:gd name="T2" fmla="*/ 113 w 123"/>
                <a:gd name="T3" fmla="*/ 45 h 159"/>
                <a:gd name="T4" fmla="*/ 95 w 123"/>
                <a:gd name="T5" fmla="*/ 39 h 159"/>
                <a:gd name="T6" fmla="*/ 68 w 123"/>
                <a:gd name="T7" fmla="*/ 24 h 159"/>
                <a:gd name="T8" fmla="*/ 8 w 123"/>
                <a:gd name="T9" fmla="*/ 72 h 159"/>
                <a:gd name="T10" fmla="*/ 89 w 123"/>
                <a:gd name="T11" fmla="*/ 138 h 159"/>
                <a:gd name="T12" fmla="*/ 107 w 123"/>
                <a:gd name="T13" fmla="*/ 108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59"/>
                <a:gd name="T23" fmla="*/ 123 w 12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59">
                  <a:moveTo>
                    <a:pt x="107" y="108"/>
                  </a:moveTo>
                  <a:cubicBezTo>
                    <a:pt x="110" y="95"/>
                    <a:pt x="123" y="59"/>
                    <a:pt x="113" y="45"/>
                  </a:cubicBezTo>
                  <a:cubicBezTo>
                    <a:pt x="109" y="40"/>
                    <a:pt x="95" y="39"/>
                    <a:pt x="95" y="39"/>
                  </a:cubicBezTo>
                  <a:cubicBezTo>
                    <a:pt x="87" y="27"/>
                    <a:pt x="81" y="28"/>
                    <a:pt x="68" y="24"/>
                  </a:cubicBezTo>
                  <a:cubicBezTo>
                    <a:pt x="44" y="0"/>
                    <a:pt x="15" y="50"/>
                    <a:pt x="8" y="72"/>
                  </a:cubicBezTo>
                  <a:cubicBezTo>
                    <a:pt x="12" y="159"/>
                    <a:pt x="0" y="142"/>
                    <a:pt x="89" y="138"/>
                  </a:cubicBezTo>
                  <a:cubicBezTo>
                    <a:pt x="96" y="128"/>
                    <a:pt x="114" y="121"/>
                    <a:pt x="107" y="1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91" name="Freeform 36"/>
            <p:cNvSpPr>
              <a:spLocks/>
            </p:cNvSpPr>
            <p:nvPr/>
          </p:nvSpPr>
          <p:spPr bwMode="auto">
            <a:xfrm>
              <a:off x="1415" y="3087"/>
              <a:ext cx="87" cy="66"/>
            </a:xfrm>
            <a:custGeom>
              <a:avLst/>
              <a:gdLst>
                <a:gd name="T0" fmla="*/ 73 w 87"/>
                <a:gd name="T1" fmla="*/ 12 h 66"/>
                <a:gd name="T2" fmla="*/ 46 w 87"/>
                <a:gd name="T3" fmla="*/ 6 h 66"/>
                <a:gd name="T4" fmla="*/ 28 w 87"/>
                <a:gd name="T5" fmla="*/ 18 h 66"/>
                <a:gd name="T6" fmla="*/ 40 w 87"/>
                <a:gd name="T7" fmla="*/ 66 h 66"/>
                <a:gd name="T8" fmla="*/ 73 w 87"/>
                <a:gd name="T9" fmla="*/ 1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66"/>
                <a:gd name="T17" fmla="*/ 87 w 87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66">
                  <a:moveTo>
                    <a:pt x="73" y="12"/>
                  </a:moveTo>
                  <a:cubicBezTo>
                    <a:pt x="63" y="9"/>
                    <a:pt x="57" y="0"/>
                    <a:pt x="46" y="6"/>
                  </a:cubicBezTo>
                  <a:cubicBezTo>
                    <a:pt x="40" y="10"/>
                    <a:pt x="28" y="18"/>
                    <a:pt x="28" y="18"/>
                  </a:cubicBezTo>
                  <a:cubicBezTo>
                    <a:pt x="10" y="45"/>
                    <a:pt x="0" y="58"/>
                    <a:pt x="40" y="66"/>
                  </a:cubicBezTo>
                  <a:cubicBezTo>
                    <a:pt x="87" y="62"/>
                    <a:pt x="77" y="60"/>
                    <a:pt x="73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92" name="Freeform 37"/>
            <p:cNvSpPr>
              <a:spLocks/>
            </p:cNvSpPr>
            <p:nvPr/>
          </p:nvSpPr>
          <p:spPr bwMode="auto">
            <a:xfrm>
              <a:off x="1516" y="3192"/>
              <a:ext cx="149" cy="132"/>
            </a:xfrm>
            <a:custGeom>
              <a:avLst/>
              <a:gdLst>
                <a:gd name="T0" fmla="*/ 149 w 149"/>
                <a:gd name="T1" fmla="*/ 48 h 132"/>
                <a:gd name="T2" fmla="*/ 71 w 149"/>
                <a:gd name="T3" fmla="*/ 9 h 132"/>
                <a:gd name="T4" fmla="*/ 8 w 149"/>
                <a:gd name="T5" fmla="*/ 24 h 132"/>
                <a:gd name="T6" fmla="*/ 23 w 149"/>
                <a:gd name="T7" fmla="*/ 114 h 132"/>
                <a:gd name="T8" fmla="*/ 50 w 149"/>
                <a:gd name="T9" fmla="*/ 132 h 132"/>
                <a:gd name="T10" fmla="*/ 140 w 149"/>
                <a:gd name="T11" fmla="*/ 117 h 132"/>
                <a:gd name="T12" fmla="*/ 149 w 149"/>
                <a:gd name="T13" fmla="*/ 48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"/>
                <a:gd name="T22" fmla="*/ 0 h 132"/>
                <a:gd name="T23" fmla="*/ 149 w 149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" h="132">
                  <a:moveTo>
                    <a:pt x="149" y="48"/>
                  </a:moveTo>
                  <a:cubicBezTo>
                    <a:pt x="117" y="16"/>
                    <a:pt x="122" y="13"/>
                    <a:pt x="71" y="9"/>
                  </a:cubicBezTo>
                  <a:cubicBezTo>
                    <a:pt x="45" y="0"/>
                    <a:pt x="26" y="6"/>
                    <a:pt x="8" y="24"/>
                  </a:cubicBezTo>
                  <a:cubicBezTo>
                    <a:pt x="0" y="48"/>
                    <a:pt x="0" y="95"/>
                    <a:pt x="23" y="114"/>
                  </a:cubicBezTo>
                  <a:cubicBezTo>
                    <a:pt x="32" y="121"/>
                    <a:pt x="41" y="123"/>
                    <a:pt x="50" y="132"/>
                  </a:cubicBezTo>
                  <a:cubicBezTo>
                    <a:pt x="84" y="129"/>
                    <a:pt x="105" y="120"/>
                    <a:pt x="140" y="117"/>
                  </a:cubicBezTo>
                  <a:cubicBezTo>
                    <a:pt x="147" y="95"/>
                    <a:pt x="143" y="71"/>
                    <a:pt x="149" y="4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93" name="Freeform 38"/>
            <p:cNvSpPr>
              <a:spLocks/>
            </p:cNvSpPr>
            <p:nvPr/>
          </p:nvSpPr>
          <p:spPr bwMode="auto">
            <a:xfrm>
              <a:off x="1557" y="2818"/>
              <a:ext cx="172" cy="144"/>
            </a:xfrm>
            <a:custGeom>
              <a:avLst/>
              <a:gdLst>
                <a:gd name="T0" fmla="*/ 93 w 172"/>
                <a:gd name="T1" fmla="*/ 59 h 144"/>
                <a:gd name="T2" fmla="*/ 0 w 172"/>
                <a:gd name="T3" fmla="*/ 53 h 144"/>
                <a:gd name="T4" fmla="*/ 24 w 172"/>
                <a:gd name="T5" fmla="*/ 95 h 144"/>
                <a:gd name="T6" fmla="*/ 72 w 172"/>
                <a:gd name="T7" fmla="*/ 137 h 144"/>
                <a:gd name="T8" fmla="*/ 144 w 172"/>
                <a:gd name="T9" fmla="*/ 113 h 144"/>
                <a:gd name="T10" fmla="*/ 165 w 172"/>
                <a:gd name="T11" fmla="*/ 83 h 144"/>
                <a:gd name="T12" fmla="*/ 144 w 172"/>
                <a:gd name="T13" fmla="*/ 23 h 144"/>
                <a:gd name="T14" fmla="*/ 99 w 172"/>
                <a:gd name="T15" fmla="*/ 38 h 144"/>
                <a:gd name="T16" fmla="*/ 96 w 172"/>
                <a:gd name="T17" fmla="*/ 47 h 144"/>
                <a:gd name="T18" fmla="*/ 87 w 172"/>
                <a:gd name="T19" fmla="*/ 53 h 144"/>
                <a:gd name="T20" fmla="*/ 93 w 172"/>
                <a:gd name="T21" fmla="*/ 59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"/>
                <a:gd name="T34" fmla="*/ 0 h 144"/>
                <a:gd name="T35" fmla="*/ 172 w 172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" h="144">
                  <a:moveTo>
                    <a:pt x="93" y="59"/>
                  </a:moveTo>
                  <a:cubicBezTo>
                    <a:pt x="49" y="44"/>
                    <a:pt x="101" y="49"/>
                    <a:pt x="0" y="53"/>
                  </a:cubicBezTo>
                  <a:cubicBezTo>
                    <a:pt x="3" y="77"/>
                    <a:pt x="1" y="87"/>
                    <a:pt x="24" y="95"/>
                  </a:cubicBezTo>
                  <a:cubicBezTo>
                    <a:pt x="34" y="134"/>
                    <a:pt x="28" y="133"/>
                    <a:pt x="72" y="137"/>
                  </a:cubicBezTo>
                  <a:cubicBezTo>
                    <a:pt x="92" y="144"/>
                    <a:pt x="129" y="128"/>
                    <a:pt x="144" y="113"/>
                  </a:cubicBezTo>
                  <a:cubicBezTo>
                    <a:pt x="153" y="104"/>
                    <a:pt x="165" y="83"/>
                    <a:pt x="165" y="83"/>
                  </a:cubicBezTo>
                  <a:cubicBezTo>
                    <a:pt x="172" y="56"/>
                    <a:pt x="169" y="40"/>
                    <a:pt x="144" y="23"/>
                  </a:cubicBezTo>
                  <a:cubicBezTo>
                    <a:pt x="129" y="0"/>
                    <a:pt x="108" y="20"/>
                    <a:pt x="99" y="38"/>
                  </a:cubicBezTo>
                  <a:cubicBezTo>
                    <a:pt x="98" y="41"/>
                    <a:pt x="98" y="45"/>
                    <a:pt x="96" y="47"/>
                  </a:cubicBezTo>
                  <a:cubicBezTo>
                    <a:pt x="94" y="50"/>
                    <a:pt x="88" y="50"/>
                    <a:pt x="87" y="53"/>
                  </a:cubicBezTo>
                  <a:cubicBezTo>
                    <a:pt x="86" y="56"/>
                    <a:pt x="91" y="57"/>
                    <a:pt x="93" y="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94" name="Freeform 39"/>
            <p:cNvSpPr>
              <a:spLocks/>
            </p:cNvSpPr>
            <p:nvPr/>
          </p:nvSpPr>
          <p:spPr bwMode="auto">
            <a:xfrm>
              <a:off x="1380" y="2882"/>
              <a:ext cx="99" cy="136"/>
            </a:xfrm>
            <a:custGeom>
              <a:avLst/>
              <a:gdLst>
                <a:gd name="T0" fmla="*/ 81 w 99"/>
                <a:gd name="T1" fmla="*/ 1 h 136"/>
                <a:gd name="T2" fmla="*/ 45 w 99"/>
                <a:gd name="T3" fmla="*/ 7 h 136"/>
                <a:gd name="T4" fmla="*/ 0 w 99"/>
                <a:gd name="T5" fmla="*/ 73 h 136"/>
                <a:gd name="T6" fmla="*/ 24 w 99"/>
                <a:gd name="T7" fmla="*/ 121 h 136"/>
                <a:gd name="T8" fmla="*/ 27 w 99"/>
                <a:gd name="T9" fmla="*/ 130 h 136"/>
                <a:gd name="T10" fmla="*/ 45 w 99"/>
                <a:gd name="T11" fmla="*/ 136 h 136"/>
                <a:gd name="T12" fmla="*/ 78 w 99"/>
                <a:gd name="T13" fmla="*/ 121 h 136"/>
                <a:gd name="T14" fmla="*/ 90 w 99"/>
                <a:gd name="T15" fmla="*/ 94 h 136"/>
                <a:gd name="T16" fmla="*/ 93 w 99"/>
                <a:gd name="T17" fmla="*/ 64 h 136"/>
                <a:gd name="T18" fmla="*/ 99 w 99"/>
                <a:gd name="T19" fmla="*/ 46 h 136"/>
                <a:gd name="T20" fmla="*/ 84 w 99"/>
                <a:gd name="T21" fmla="*/ 28 h 136"/>
                <a:gd name="T22" fmla="*/ 81 w 99"/>
                <a:gd name="T23" fmla="*/ 1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36"/>
                <a:gd name="T38" fmla="*/ 99 w 99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36">
                  <a:moveTo>
                    <a:pt x="81" y="1"/>
                  </a:moveTo>
                  <a:cubicBezTo>
                    <a:pt x="69" y="2"/>
                    <a:pt x="55" y="0"/>
                    <a:pt x="45" y="7"/>
                  </a:cubicBezTo>
                  <a:cubicBezTo>
                    <a:pt x="25" y="20"/>
                    <a:pt x="8" y="50"/>
                    <a:pt x="0" y="73"/>
                  </a:cubicBezTo>
                  <a:cubicBezTo>
                    <a:pt x="4" y="90"/>
                    <a:pt x="16" y="105"/>
                    <a:pt x="24" y="121"/>
                  </a:cubicBezTo>
                  <a:cubicBezTo>
                    <a:pt x="25" y="124"/>
                    <a:pt x="24" y="128"/>
                    <a:pt x="27" y="130"/>
                  </a:cubicBezTo>
                  <a:cubicBezTo>
                    <a:pt x="32" y="134"/>
                    <a:pt x="45" y="136"/>
                    <a:pt x="45" y="136"/>
                  </a:cubicBezTo>
                  <a:cubicBezTo>
                    <a:pt x="58" y="133"/>
                    <a:pt x="68" y="131"/>
                    <a:pt x="78" y="121"/>
                  </a:cubicBezTo>
                  <a:cubicBezTo>
                    <a:pt x="85" y="114"/>
                    <a:pt x="90" y="94"/>
                    <a:pt x="90" y="94"/>
                  </a:cubicBezTo>
                  <a:cubicBezTo>
                    <a:pt x="91" y="84"/>
                    <a:pt x="91" y="74"/>
                    <a:pt x="93" y="64"/>
                  </a:cubicBezTo>
                  <a:cubicBezTo>
                    <a:pt x="94" y="58"/>
                    <a:pt x="99" y="46"/>
                    <a:pt x="99" y="46"/>
                  </a:cubicBezTo>
                  <a:cubicBezTo>
                    <a:pt x="95" y="35"/>
                    <a:pt x="91" y="35"/>
                    <a:pt x="84" y="28"/>
                  </a:cubicBezTo>
                  <a:cubicBezTo>
                    <a:pt x="83" y="19"/>
                    <a:pt x="81" y="1"/>
                    <a:pt x="81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7441" name="Group 57"/>
          <p:cNvGrpSpPr>
            <a:grpSpLocks/>
          </p:cNvGrpSpPr>
          <p:nvPr/>
        </p:nvGrpSpPr>
        <p:grpSpPr bwMode="auto">
          <a:xfrm>
            <a:off x="5795963" y="4292600"/>
            <a:ext cx="1441450" cy="1512888"/>
            <a:chOff x="2442" y="2742"/>
            <a:chExt cx="547" cy="542"/>
          </a:xfrm>
        </p:grpSpPr>
        <p:sp>
          <p:nvSpPr>
            <p:cNvPr id="17473" name="Freeform 40"/>
            <p:cNvSpPr>
              <a:spLocks/>
            </p:cNvSpPr>
            <p:nvPr/>
          </p:nvSpPr>
          <p:spPr bwMode="auto">
            <a:xfrm>
              <a:off x="2532" y="2840"/>
              <a:ext cx="349" cy="313"/>
            </a:xfrm>
            <a:custGeom>
              <a:avLst/>
              <a:gdLst>
                <a:gd name="T0" fmla="*/ 51 w 349"/>
                <a:gd name="T1" fmla="*/ 43 h 313"/>
                <a:gd name="T2" fmla="*/ 30 w 349"/>
                <a:gd name="T3" fmla="*/ 16 h 313"/>
                <a:gd name="T4" fmla="*/ 6 w 349"/>
                <a:gd name="T5" fmla="*/ 37 h 313"/>
                <a:gd name="T6" fmla="*/ 0 w 349"/>
                <a:gd name="T7" fmla="*/ 55 h 313"/>
                <a:gd name="T8" fmla="*/ 48 w 349"/>
                <a:gd name="T9" fmla="*/ 73 h 313"/>
                <a:gd name="T10" fmla="*/ 81 w 349"/>
                <a:gd name="T11" fmla="*/ 79 h 313"/>
                <a:gd name="T12" fmla="*/ 102 w 349"/>
                <a:gd name="T13" fmla="*/ 109 h 313"/>
                <a:gd name="T14" fmla="*/ 132 w 349"/>
                <a:gd name="T15" fmla="*/ 118 h 313"/>
                <a:gd name="T16" fmla="*/ 150 w 349"/>
                <a:gd name="T17" fmla="*/ 124 h 313"/>
                <a:gd name="T18" fmla="*/ 159 w 349"/>
                <a:gd name="T19" fmla="*/ 127 h 313"/>
                <a:gd name="T20" fmla="*/ 192 w 349"/>
                <a:gd name="T21" fmla="*/ 190 h 313"/>
                <a:gd name="T22" fmla="*/ 165 w 349"/>
                <a:gd name="T23" fmla="*/ 235 h 313"/>
                <a:gd name="T24" fmla="*/ 120 w 349"/>
                <a:gd name="T25" fmla="*/ 298 h 313"/>
                <a:gd name="T26" fmla="*/ 150 w 349"/>
                <a:gd name="T27" fmla="*/ 271 h 313"/>
                <a:gd name="T28" fmla="*/ 183 w 349"/>
                <a:gd name="T29" fmla="*/ 256 h 313"/>
                <a:gd name="T30" fmla="*/ 207 w 349"/>
                <a:gd name="T31" fmla="*/ 193 h 313"/>
                <a:gd name="T32" fmla="*/ 252 w 349"/>
                <a:gd name="T33" fmla="*/ 169 h 313"/>
                <a:gd name="T34" fmla="*/ 279 w 349"/>
                <a:gd name="T35" fmla="*/ 202 h 313"/>
                <a:gd name="T36" fmla="*/ 285 w 349"/>
                <a:gd name="T37" fmla="*/ 220 h 313"/>
                <a:gd name="T38" fmla="*/ 327 w 349"/>
                <a:gd name="T39" fmla="*/ 289 h 313"/>
                <a:gd name="T40" fmla="*/ 342 w 349"/>
                <a:gd name="T41" fmla="*/ 253 h 313"/>
                <a:gd name="T42" fmla="*/ 318 w 349"/>
                <a:gd name="T43" fmla="*/ 232 h 313"/>
                <a:gd name="T44" fmla="*/ 294 w 349"/>
                <a:gd name="T45" fmla="*/ 199 h 313"/>
                <a:gd name="T46" fmla="*/ 267 w 349"/>
                <a:gd name="T47" fmla="*/ 166 h 313"/>
                <a:gd name="T48" fmla="*/ 192 w 349"/>
                <a:gd name="T49" fmla="*/ 142 h 313"/>
                <a:gd name="T50" fmla="*/ 168 w 349"/>
                <a:gd name="T51" fmla="*/ 121 h 313"/>
                <a:gd name="T52" fmla="*/ 132 w 349"/>
                <a:gd name="T53" fmla="*/ 100 h 313"/>
                <a:gd name="T54" fmla="*/ 114 w 349"/>
                <a:gd name="T55" fmla="*/ 94 h 313"/>
                <a:gd name="T56" fmla="*/ 90 w 349"/>
                <a:gd name="T57" fmla="*/ 70 h 313"/>
                <a:gd name="T58" fmla="*/ 27 w 349"/>
                <a:gd name="T59" fmla="*/ 55 h 313"/>
                <a:gd name="T60" fmla="*/ 42 w 349"/>
                <a:gd name="T61" fmla="*/ 34 h 313"/>
                <a:gd name="T62" fmla="*/ 48 w 349"/>
                <a:gd name="T63" fmla="*/ 25 h 313"/>
                <a:gd name="T64" fmla="*/ 30 w 349"/>
                <a:gd name="T65" fmla="*/ 0 h 3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9"/>
                <a:gd name="T100" fmla="*/ 0 h 313"/>
                <a:gd name="T101" fmla="*/ 349 w 349"/>
                <a:gd name="T102" fmla="*/ 313 h 3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9" h="313">
                  <a:moveTo>
                    <a:pt x="51" y="43"/>
                  </a:moveTo>
                  <a:cubicBezTo>
                    <a:pt x="47" y="28"/>
                    <a:pt x="41" y="27"/>
                    <a:pt x="30" y="16"/>
                  </a:cubicBezTo>
                  <a:cubicBezTo>
                    <a:pt x="15" y="20"/>
                    <a:pt x="12" y="18"/>
                    <a:pt x="6" y="37"/>
                  </a:cubicBezTo>
                  <a:cubicBezTo>
                    <a:pt x="4" y="43"/>
                    <a:pt x="0" y="55"/>
                    <a:pt x="0" y="55"/>
                  </a:cubicBezTo>
                  <a:cubicBezTo>
                    <a:pt x="6" y="78"/>
                    <a:pt x="22" y="71"/>
                    <a:pt x="48" y="73"/>
                  </a:cubicBezTo>
                  <a:cubicBezTo>
                    <a:pt x="59" y="77"/>
                    <a:pt x="71" y="74"/>
                    <a:pt x="81" y="79"/>
                  </a:cubicBezTo>
                  <a:cubicBezTo>
                    <a:pt x="92" y="84"/>
                    <a:pt x="92" y="102"/>
                    <a:pt x="102" y="109"/>
                  </a:cubicBezTo>
                  <a:cubicBezTo>
                    <a:pt x="117" y="119"/>
                    <a:pt x="107" y="114"/>
                    <a:pt x="132" y="118"/>
                  </a:cubicBezTo>
                  <a:cubicBezTo>
                    <a:pt x="138" y="120"/>
                    <a:pt x="144" y="122"/>
                    <a:pt x="150" y="124"/>
                  </a:cubicBezTo>
                  <a:cubicBezTo>
                    <a:pt x="153" y="125"/>
                    <a:pt x="159" y="127"/>
                    <a:pt x="159" y="127"/>
                  </a:cubicBezTo>
                  <a:cubicBezTo>
                    <a:pt x="167" y="150"/>
                    <a:pt x="184" y="167"/>
                    <a:pt x="192" y="190"/>
                  </a:cubicBezTo>
                  <a:cubicBezTo>
                    <a:pt x="189" y="209"/>
                    <a:pt x="186" y="228"/>
                    <a:pt x="165" y="235"/>
                  </a:cubicBezTo>
                  <a:cubicBezTo>
                    <a:pt x="149" y="251"/>
                    <a:pt x="127" y="276"/>
                    <a:pt x="120" y="298"/>
                  </a:cubicBezTo>
                  <a:cubicBezTo>
                    <a:pt x="142" y="313"/>
                    <a:pt x="135" y="281"/>
                    <a:pt x="150" y="271"/>
                  </a:cubicBezTo>
                  <a:cubicBezTo>
                    <a:pt x="155" y="255"/>
                    <a:pt x="166" y="258"/>
                    <a:pt x="183" y="256"/>
                  </a:cubicBezTo>
                  <a:cubicBezTo>
                    <a:pt x="200" y="250"/>
                    <a:pt x="193" y="214"/>
                    <a:pt x="207" y="193"/>
                  </a:cubicBezTo>
                  <a:cubicBezTo>
                    <a:pt x="215" y="156"/>
                    <a:pt x="218" y="146"/>
                    <a:pt x="252" y="169"/>
                  </a:cubicBezTo>
                  <a:cubicBezTo>
                    <a:pt x="260" y="182"/>
                    <a:pt x="274" y="186"/>
                    <a:pt x="279" y="202"/>
                  </a:cubicBezTo>
                  <a:cubicBezTo>
                    <a:pt x="281" y="208"/>
                    <a:pt x="285" y="220"/>
                    <a:pt x="285" y="220"/>
                  </a:cubicBezTo>
                  <a:cubicBezTo>
                    <a:pt x="289" y="247"/>
                    <a:pt x="298" y="279"/>
                    <a:pt x="327" y="289"/>
                  </a:cubicBezTo>
                  <a:cubicBezTo>
                    <a:pt x="348" y="282"/>
                    <a:pt x="349" y="280"/>
                    <a:pt x="342" y="253"/>
                  </a:cubicBezTo>
                  <a:cubicBezTo>
                    <a:pt x="339" y="243"/>
                    <a:pt x="318" y="232"/>
                    <a:pt x="318" y="232"/>
                  </a:cubicBezTo>
                  <a:cubicBezTo>
                    <a:pt x="313" y="217"/>
                    <a:pt x="306" y="207"/>
                    <a:pt x="294" y="199"/>
                  </a:cubicBezTo>
                  <a:cubicBezTo>
                    <a:pt x="290" y="186"/>
                    <a:pt x="279" y="174"/>
                    <a:pt x="267" y="166"/>
                  </a:cubicBezTo>
                  <a:cubicBezTo>
                    <a:pt x="249" y="139"/>
                    <a:pt x="228" y="144"/>
                    <a:pt x="192" y="142"/>
                  </a:cubicBezTo>
                  <a:cubicBezTo>
                    <a:pt x="182" y="135"/>
                    <a:pt x="178" y="128"/>
                    <a:pt x="168" y="121"/>
                  </a:cubicBezTo>
                  <a:cubicBezTo>
                    <a:pt x="158" y="106"/>
                    <a:pt x="148" y="105"/>
                    <a:pt x="132" y="100"/>
                  </a:cubicBezTo>
                  <a:cubicBezTo>
                    <a:pt x="126" y="98"/>
                    <a:pt x="114" y="94"/>
                    <a:pt x="114" y="94"/>
                  </a:cubicBezTo>
                  <a:cubicBezTo>
                    <a:pt x="105" y="85"/>
                    <a:pt x="100" y="77"/>
                    <a:pt x="90" y="70"/>
                  </a:cubicBezTo>
                  <a:cubicBezTo>
                    <a:pt x="76" y="48"/>
                    <a:pt x="50" y="63"/>
                    <a:pt x="27" y="55"/>
                  </a:cubicBezTo>
                  <a:cubicBezTo>
                    <a:pt x="22" y="39"/>
                    <a:pt x="25" y="37"/>
                    <a:pt x="42" y="34"/>
                  </a:cubicBezTo>
                  <a:cubicBezTo>
                    <a:pt x="44" y="31"/>
                    <a:pt x="48" y="25"/>
                    <a:pt x="48" y="25"/>
                  </a:cubicBezTo>
                  <a:lnTo>
                    <a:pt x="30" y="0"/>
                  </a:lnTo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74" name="Freeform 41"/>
            <p:cNvSpPr>
              <a:spLocks/>
            </p:cNvSpPr>
            <p:nvPr/>
          </p:nvSpPr>
          <p:spPr bwMode="auto">
            <a:xfrm>
              <a:off x="2472" y="2916"/>
              <a:ext cx="123" cy="129"/>
            </a:xfrm>
            <a:custGeom>
              <a:avLst/>
              <a:gdLst>
                <a:gd name="T0" fmla="*/ 102 w 123"/>
                <a:gd name="T1" fmla="*/ 12 h 129"/>
                <a:gd name="T2" fmla="*/ 72 w 123"/>
                <a:gd name="T3" fmla="*/ 0 h 129"/>
                <a:gd name="T4" fmla="*/ 12 w 123"/>
                <a:gd name="T5" fmla="*/ 12 h 129"/>
                <a:gd name="T6" fmla="*/ 0 w 123"/>
                <a:gd name="T7" fmla="*/ 42 h 129"/>
                <a:gd name="T8" fmla="*/ 45 w 123"/>
                <a:gd name="T9" fmla="*/ 105 h 129"/>
                <a:gd name="T10" fmla="*/ 78 w 123"/>
                <a:gd name="T11" fmla="*/ 129 h 129"/>
                <a:gd name="T12" fmla="*/ 123 w 123"/>
                <a:gd name="T13" fmla="*/ 78 h 129"/>
                <a:gd name="T14" fmla="*/ 120 w 123"/>
                <a:gd name="T15" fmla="*/ 24 h 129"/>
                <a:gd name="T16" fmla="*/ 102 w 123"/>
                <a:gd name="T17" fmla="*/ 12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29"/>
                <a:gd name="T29" fmla="*/ 123 w 123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29">
                  <a:moveTo>
                    <a:pt x="102" y="12"/>
                  </a:moveTo>
                  <a:cubicBezTo>
                    <a:pt x="92" y="5"/>
                    <a:pt x="83" y="4"/>
                    <a:pt x="72" y="0"/>
                  </a:cubicBezTo>
                  <a:cubicBezTo>
                    <a:pt x="29" y="3"/>
                    <a:pt x="39" y="3"/>
                    <a:pt x="12" y="12"/>
                  </a:cubicBezTo>
                  <a:cubicBezTo>
                    <a:pt x="7" y="22"/>
                    <a:pt x="0" y="42"/>
                    <a:pt x="0" y="42"/>
                  </a:cubicBezTo>
                  <a:cubicBezTo>
                    <a:pt x="3" y="75"/>
                    <a:pt x="11" y="94"/>
                    <a:pt x="45" y="105"/>
                  </a:cubicBezTo>
                  <a:cubicBezTo>
                    <a:pt x="53" y="118"/>
                    <a:pt x="64" y="124"/>
                    <a:pt x="78" y="129"/>
                  </a:cubicBezTo>
                  <a:cubicBezTo>
                    <a:pt x="104" y="124"/>
                    <a:pt x="115" y="102"/>
                    <a:pt x="123" y="78"/>
                  </a:cubicBezTo>
                  <a:cubicBezTo>
                    <a:pt x="122" y="60"/>
                    <a:pt x="123" y="42"/>
                    <a:pt x="120" y="24"/>
                  </a:cubicBezTo>
                  <a:cubicBezTo>
                    <a:pt x="119" y="17"/>
                    <a:pt x="108" y="6"/>
                    <a:pt x="102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75" name="Freeform 43"/>
            <p:cNvSpPr>
              <a:spLocks/>
            </p:cNvSpPr>
            <p:nvPr/>
          </p:nvSpPr>
          <p:spPr bwMode="auto">
            <a:xfrm>
              <a:off x="2657" y="2772"/>
              <a:ext cx="103" cy="118"/>
            </a:xfrm>
            <a:custGeom>
              <a:avLst/>
              <a:gdLst>
                <a:gd name="T0" fmla="*/ 34 w 103"/>
                <a:gd name="T1" fmla="*/ 6 h 118"/>
                <a:gd name="T2" fmla="*/ 10 w 103"/>
                <a:gd name="T3" fmla="*/ 33 h 118"/>
                <a:gd name="T4" fmla="*/ 22 w 103"/>
                <a:gd name="T5" fmla="*/ 117 h 118"/>
                <a:gd name="T6" fmla="*/ 88 w 103"/>
                <a:gd name="T7" fmla="*/ 114 h 118"/>
                <a:gd name="T8" fmla="*/ 103 w 103"/>
                <a:gd name="T9" fmla="*/ 72 h 118"/>
                <a:gd name="T10" fmla="*/ 100 w 103"/>
                <a:gd name="T11" fmla="*/ 54 h 118"/>
                <a:gd name="T12" fmla="*/ 43 w 103"/>
                <a:gd name="T13" fmla="*/ 0 h 118"/>
                <a:gd name="T14" fmla="*/ 34 w 103"/>
                <a:gd name="T15" fmla="*/ 6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118"/>
                <a:gd name="T26" fmla="*/ 103 w 10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118">
                  <a:moveTo>
                    <a:pt x="34" y="6"/>
                  </a:moveTo>
                  <a:cubicBezTo>
                    <a:pt x="23" y="13"/>
                    <a:pt x="18" y="22"/>
                    <a:pt x="10" y="33"/>
                  </a:cubicBezTo>
                  <a:cubicBezTo>
                    <a:pt x="0" y="63"/>
                    <a:pt x="4" y="91"/>
                    <a:pt x="22" y="117"/>
                  </a:cubicBezTo>
                  <a:cubicBezTo>
                    <a:pt x="44" y="116"/>
                    <a:pt x="66" y="118"/>
                    <a:pt x="88" y="114"/>
                  </a:cubicBezTo>
                  <a:cubicBezTo>
                    <a:pt x="103" y="111"/>
                    <a:pt x="103" y="72"/>
                    <a:pt x="103" y="72"/>
                  </a:cubicBezTo>
                  <a:cubicBezTo>
                    <a:pt x="102" y="66"/>
                    <a:pt x="103" y="59"/>
                    <a:pt x="100" y="54"/>
                  </a:cubicBezTo>
                  <a:cubicBezTo>
                    <a:pt x="97" y="48"/>
                    <a:pt x="50" y="5"/>
                    <a:pt x="43" y="0"/>
                  </a:cubicBezTo>
                  <a:cubicBezTo>
                    <a:pt x="40" y="2"/>
                    <a:pt x="34" y="6"/>
                    <a:pt x="34" y="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76" name="Freeform 45"/>
            <p:cNvSpPr>
              <a:spLocks/>
            </p:cNvSpPr>
            <p:nvPr/>
          </p:nvSpPr>
          <p:spPr bwMode="auto">
            <a:xfrm>
              <a:off x="2760" y="2885"/>
              <a:ext cx="103" cy="100"/>
            </a:xfrm>
            <a:custGeom>
              <a:avLst/>
              <a:gdLst>
                <a:gd name="T0" fmla="*/ 78 w 103"/>
                <a:gd name="T1" fmla="*/ 13 h 100"/>
                <a:gd name="T2" fmla="*/ 27 w 103"/>
                <a:gd name="T3" fmla="*/ 19 h 100"/>
                <a:gd name="T4" fmla="*/ 27 w 103"/>
                <a:gd name="T5" fmla="*/ 100 h 100"/>
                <a:gd name="T6" fmla="*/ 78 w 103"/>
                <a:gd name="T7" fmla="*/ 97 h 100"/>
                <a:gd name="T8" fmla="*/ 99 w 103"/>
                <a:gd name="T9" fmla="*/ 73 h 100"/>
                <a:gd name="T10" fmla="*/ 84 w 103"/>
                <a:gd name="T11" fmla="*/ 22 h 100"/>
                <a:gd name="T12" fmla="*/ 78 w 103"/>
                <a:gd name="T13" fmla="*/ 13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00"/>
                <a:gd name="T23" fmla="*/ 103 w 103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00">
                  <a:moveTo>
                    <a:pt x="78" y="13"/>
                  </a:moveTo>
                  <a:cubicBezTo>
                    <a:pt x="59" y="0"/>
                    <a:pt x="45" y="13"/>
                    <a:pt x="27" y="19"/>
                  </a:cubicBezTo>
                  <a:cubicBezTo>
                    <a:pt x="7" y="39"/>
                    <a:pt x="0" y="82"/>
                    <a:pt x="27" y="100"/>
                  </a:cubicBezTo>
                  <a:cubicBezTo>
                    <a:pt x="44" y="99"/>
                    <a:pt x="61" y="100"/>
                    <a:pt x="78" y="97"/>
                  </a:cubicBezTo>
                  <a:cubicBezTo>
                    <a:pt x="89" y="95"/>
                    <a:pt x="99" y="73"/>
                    <a:pt x="99" y="73"/>
                  </a:cubicBezTo>
                  <a:cubicBezTo>
                    <a:pt x="97" y="49"/>
                    <a:pt x="103" y="34"/>
                    <a:pt x="84" y="22"/>
                  </a:cubicBezTo>
                  <a:cubicBezTo>
                    <a:pt x="82" y="19"/>
                    <a:pt x="78" y="13"/>
                    <a:pt x="78" y="1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77" name="Freeform 46"/>
            <p:cNvSpPr>
              <a:spLocks/>
            </p:cNvSpPr>
            <p:nvPr/>
          </p:nvSpPr>
          <p:spPr bwMode="auto">
            <a:xfrm>
              <a:off x="2700" y="3084"/>
              <a:ext cx="123" cy="117"/>
            </a:xfrm>
            <a:custGeom>
              <a:avLst/>
              <a:gdLst>
                <a:gd name="T0" fmla="*/ 123 w 123"/>
                <a:gd name="T1" fmla="*/ 60 h 117"/>
                <a:gd name="T2" fmla="*/ 81 w 123"/>
                <a:gd name="T3" fmla="*/ 0 h 117"/>
                <a:gd name="T4" fmla="*/ 39 w 123"/>
                <a:gd name="T5" fmla="*/ 3 h 117"/>
                <a:gd name="T6" fmla="*/ 21 w 123"/>
                <a:gd name="T7" fmla="*/ 9 h 117"/>
                <a:gd name="T8" fmla="*/ 0 w 123"/>
                <a:gd name="T9" fmla="*/ 36 h 117"/>
                <a:gd name="T10" fmla="*/ 39 w 123"/>
                <a:gd name="T11" fmla="*/ 117 h 117"/>
                <a:gd name="T12" fmla="*/ 81 w 123"/>
                <a:gd name="T13" fmla="*/ 114 h 117"/>
                <a:gd name="T14" fmla="*/ 108 w 123"/>
                <a:gd name="T15" fmla="*/ 96 h 117"/>
                <a:gd name="T16" fmla="*/ 123 w 123"/>
                <a:gd name="T17" fmla="*/ 6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17"/>
                <a:gd name="T29" fmla="*/ 123 w 12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17">
                  <a:moveTo>
                    <a:pt x="123" y="60"/>
                  </a:moveTo>
                  <a:cubicBezTo>
                    <a:pt x="119" y="25"/>
                    <a:pt x="115" y="11"/>
                    <a:pt x="81" y="0"/>
                  </a:cubicBezTo>
                  <a:cubicBezTo>
                    <a:pt x="67" y="1"/>
                    <a:pt x="53" y="1"/>
                    <a:pt x="39" y="3"/>
                  </a:cubicBezTo>
                  <a:cubicBezTo>
                    <a:pt x="33" y="4"/>
                    <a:pt x="21" y="9"/>
                    <a:pt x="21" y="9"/>
                  </a:cubicBezTo>
                  <a:cubicBezTo>
                    <a:pt x="1" y="29"/>
                    <a:pt x="6" y="19"/>
                    <a:pt x="0" y="36"/>
                  </a:cubicBezTo>
                  <a:cubicBezTo>
                    <a:pt x="3" y="67"/>
                    <a:pt x="5" y="106"/>
                    <a:pt x="39" y="117"/>
                  </a:cubicBezTo>
                  <a:cubicBezTo>
                    <a:pt x="53" y="116"/>
                    <a:pt x="67" y="117"/>
                    <a:pt x="81" y="114"/>
                  </a:cubicBezTo>
                  <a:cubicBezTo>
                    <a:pt x="91" y="111"/>
                    <a:pt x="108" y="96"/>
                    <a:pt x="108" y="96"/>
                  </a:cubicBezTo>
                  <a:cubicBezTo>
                    <a:pt x="114" y="78"/>
                    <a:pt x="110" y="90"/>
                    <a:pt x="123" y="6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78" name="Freeform 47"/>
            <p:cNvSpPr>
              <a:spLocks/>
            </p:cNvSpPr>
            <p:nvPr/>
          </p:nvSpPr>
          <p:spPr bwMode="auto">
            <a:xfrm>
              <a:off x="2932" y="2988"/>
              <a:ext cx="57" cy="47"/>
            </a:xfrm>
            <a:custGeom>
              <a:avLst/>
              <a:gdLst>
                <a:gd name="T0" fmla="*/ 47 w 57"/>
                <a:gd name="T1" fmla="*/ 3 h 47"/>
                <a:gd name="T2" fmla="*/ 20 w 57"/>
                <a:gd name="T3" fmla="*/ 6 h 47"/>
                <a:gd name="T4" fmla="*/ 20 w 57"/>
                <a:gd name="T5" fmla="*/ 45 h 47"/>
                <a:gd name="T6" fmla="*/ 44 w 57"/>
                <a:gd name="T7" fmla="*/ 42 h 47"/>
                <a:gd name="T8" fmla="*/ 47 w 57"/>
                <a:gd name="T9" fmla="*/ 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7"/>
                <a:gd name="T17" fmla="*/ 57 w 5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7">
                  <a:moveTo>
                    <a:pt x="47" y="3"/>
                  </a:moveTo>
                  <a:cubicBezTo>
                    <a:pt x="38" y="0"/>
                    <a:pt x="20" y="6"/>
                    <a:pt x="20" y="6"/>
                  </a:cubicBezTo>
                  <a:cubicBezTo>
                    <a:pt x="9" y="22"/>
                    <a:pt x="0" y="32"/>
                    <a:pt x="20" y="45"/>
                  </a:cubicBezTo>
                  <a:cubicBezTo>
                    <a:pt x="28" y="44"/>
                    <a:pt x="37" y="47"/>
                    <a:pt x="44" y="42"/>
                  </a:cubicBezTo>
                  <a:cubicBezTo>
                    <a:pt x="57" y="33"/>
                    <a:pt x="52" y="13"/>
                    <a:pt x="47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79" name="Freeform 49"/>
            <p:cNvSpPr>
              <a:spLocks/>
            </p:cNvSpPr>
            <p:nvPr/>
          </p:nvSpPr>
          <p:spPr bwMode="auto">
            <a:xfrm>
              <a:off x="2561" y="3018"/>
              <a:ext cx="99" cy="108"/>
            </a:xfrm>
            <a:custGeom>
              <a:avLst/>
              <a:gdLst>
                <a:gd name="T0" fmla="*/ 82 w 99"/>
                <a:gd name="T1" fmla="*/ 66 h 108"/>
                <a:gd name="T2" fmla="*/ 40 w 99"/>
                <a:gd name="T3" fmla="*/ 0 h 108"/>
                <a:gd name="T4" fmla="*/ 16 w 99"/>
                <a:gd name="T5" fmla="*/ 24 h 108"/>
                <a:gd name="T6" fmla="*/ 37 w 99"/>
                <a:gd name="T7" fmla="*/ 108 h 108"/>
                <a:gd name="T8" fmla="*/ 88 w 99"/>
                <a:gd name="T9" fmla="*/ 96 h 108"/>
                <a:gd name="T10" fmla="*/ 91 w 99"/>
                <a:gd name="T11" fmla="*/ 69 h 108"/>
                <a:gd name="T12" fmla="*/ 82 w 99"/>
                <a:gd name="T13" fmla="*/ 66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08"/>
                <a:gd name="T23" fmla="*/ 99 w 99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08">
                  <a:moveTo>
                    <a:pt x="82" y="66"/>
                  </a:moveTo>
                  <a:cubicBezTo>
                    <a:pt x="77" y="28"/>
                    <a:pt x="76" y="12"/>
                    <a:pt x="40" y="0"/>
                  </a:cubicBezTo>
                  <a:cubicBezTo>
                    <a:pt x="30" y="7"/>
                    <a:pt x="25" y="15"/>
                    <a:pt x="16" y="24"/>
                  </a:cubicBezTo>
                  <a:cubicBezTo>
                    <a:pt x="6" y="55"/>
                    <a:pt x="0" y="96"/>
                    <a:pt x="37" y="108"/>
                  </a:cubicBezTo>
                  <a:cubicBezTo>
                    <a:pt x="68" y="105"/>
                    <a:pt x="65" y="104"/>
                    <a:pt x="88" y="96"/>
                  </a:cubicBezTo>
                  <a:cubicBezTo>
                    <a:pt x="95" y="86"/>
                    <a:pt x="99" y="84"/>
                    <a:pt x="91" y="69"/>
                  </a:cubicBezTo>
                  <a:cubicBezTo>
                    <a:pt x="81" y="49"/>
                    <a:pt x="82" y="63"/>
                    <a:pt x="82" y="6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80" name="Freeform 50"/>
            <p:cNvSpPr>
              <a:spLocks/>
            </p:cNvSpPr>
            <p:nvPr/>
          </p:nvSpPr>
          <p:spPr bwMode="auto">
            <a:xfrm>
              <a:off x="2442" y="3063"/>
              <a:ext cx="123" cy="125"/>
            </a:xfrm>
            <a:custGeom>
              <a:avLst/>
              <a:gdLst>
                <a:gd name="T0" fmla="*/ 105 w 123"/>
                <a:gd name="T1" fmla="*/ 96 h 125"/>
                <a:gd name="T2" fmla="*/ 84 w 123"/>
                <a:gd name="T3" fmla="*/ 36 h 125"/>
                <a:gd name="T4" fmla="*/ 78 w 123"/>
                <a:gd name="T5" fmla="*/ 18 h 125"/>
                <a:gd name="T6" fmla="*/ 60 w 123"/>
                <a:gd name="T7" fmla="*/ 0 h 125"/>
                <a:gd name="T8" fmla="*/ 15 w 123"/>
                <a:gd name="T9" fmla="*/ 33 h 125"/>
                <a:gd name="T10" fmla="*/ 42 w 123"/>
                <a:gd name="T11" fmla="*/ 120 h 125"/>
                <a:gd name="T12" fmla="*/ 99 w 123"/>
                <a:gd name="T13" fmla="*/ 114 h 125"/>
                <a:gd name="T14" fmla="*/ 105 w 123"/>
                <a:gd name="T15" fmla="*/ 96 h 1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"/>
                <a:gd name="T25" fmla="*/ 0 h 125"/>
                <a:gd name="T26" fmla="*/ 123 w 123"/>
                <a:gd name="T27" fmla="*/ 125 h 1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" h="125">
                  <a:moveTo>
                    <a:pt x="105" y="96"/>
                  </a:moveTo>
                  <a:cubicBezTo>
                    <a:pt x="116" y="63"/>
                    <a:pt x="93" y="62"/>
                    <a:pt x="84" y="36"/>
                  </a:cubicBezTo>
                  <a:cubicBezTo>
                    <a:pt x="82" y="30"/>
                    <a:pt x="82" y="22"/>
                    <a:pt x="78" y="18"/>
                  </a:cubicBezTo>
                  <a:cubicBezTo>
                    <a:pt x="72" y="12"/>
                    <a:pt x="60" y="0"/>
                    <a:pt x="60" y="0"/>
                  </a:cubicBezTo>
                  <a:cubicBezTo>
                    <a:pt x="33" y="4"/>
                    <a:pt x="30" y="12"/>
                    <a:pt x="15" y="33"/>
                  </a:cubicBezTo>
                  <a:cubicBezTo>
                    <a:pt x="1" y="75"/>
                    <a:pt x="0" y="106"/>
                    <a:pt x="42" y="120"/>
                  </a:cubicBezTo>
                  <a:cubicBezTo>
                    <a:pt x="61" y="119"/>
                    <a:pt x="83" y="125"/>
                    <a:pt x="99" y="114"/>
                  </a:cubicBezTo>
                  <a:cubicBezTo>
                    <a:pt x="107" y="109"/>
                    <a:pt x="123" y="96"/>
                    <a:pt x="105" y="9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81" name="Freeform 51"/>
            <p:cNvSpPr>
              <a:spLocks/>
            </p:cNvSpPr>
            <p:nvPr/>
          </p:nvSpPr>
          <p:spPr bwMode="auto">
            <a:xfrm>
              <a:off x="2625" y="2976"/>
              <a:ext cx="69" cy="72"/>
            </a:xfrm>
            <a:custGeom>
              <a:avLst/>
              <a:gdLst>
                <a:gd name="T0" fmla="*/ 36 w 69"/>
                <a:gd name="T1" fmla="*/ 0 h 72"/>
                <a:gd name="T2" fmla="*/ 9 w 69"/>
                <a:gd name="T3" fmla="*/ 15 h 72"/>
                <a:gd name="T4" fmla="*/ 36 w 69"/>
                <a:gd name="T5" fmla="*/ 72 h 72"/>
                <a:gd name="T6" fmla="*/ 66 w 69"/>
                <a:gd name="T7" fmla="*/ 27 h 72"/>
                <a:gd name="T8" fmla="*/ 63 w 69"/>
                <a:gd name="T9" fmla="*/ 12 h 72"/>
                <a:gd name="T10" fmla="*/ 45 w 69"/>
                <a:gd name="T11" fmla="*/ 0 h 72"/>
                <a:gd name="T12" fmla="*/ 36 w 6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72"/>
                <a:gd name="T23" fmla="*/ 69 w 69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72">
                  <a:moveTo>
                    <a:pt x="36" y="0"/>
                  </a:moveTo>
                  <a:cubicBezTo>
                    <a:pt x="14" y="7"/>
                    <a:pt x="22" y="2"/>
                    <a:pt x="9" y="15"/>
                  </a:cubicBezTo>
                  <a:cubicBezTo>
                    <a:pt x="0" y="41"/>
                    <a:pt x="8" y="63"/>
                    <a:pt x="36" y="72"/>
                  </a:cubicBezTo>
                  <a:cubicBezTo>
                    <a:pt x="69" y="66"/>
                    <a:pt x="63" y="66"/>
                    <a:pt x="66" y="27"/>
                  </a:cubicBezTo>
                  <a:cubicBezTo>
                    <a:pt x="65" y="22"/>
                    <a:pt x="66" y="16"/>
                    <a:pt x="63" y="12"/>
                  </a:cubicBezTo>
                  <a:cubicBezTo>
                    <a:pt x="59" y="6"/>
                    <a:pt x="45" y="0"/>
                    <a:pt x="45" y="0"/>
                  </a:cubicBezTo>
                  <a:cubicBezTo>
                    <a:pt x="32" y="3"/>
                    <a:pt x="30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82" name="Freeform 52"/>
            <p:cNvSpPr>
              <a:spLocks/>
            </p:cNvSpPr>
            <p:nvPr/>
          </p:nvSpPr>
          <p:spPr bwMode="auto">
            <a:xfrm>
              <a:off x="2871" y="3009"/>
              <a:ext cx="90" cy="162"/>
            </a:xfrm>
            <a:custGeom>
              <a:avLst/>
              <a:gdLst>
                <a:gd name="T0" fmla="*/ 63 w 90"/>
                <a:gd name="T1" fmla="*/ 51 h 162"/>
                <a:gd name="T2" fmla="*/ 60 w 90"/>
                <a:gd name="T3" fmla="*/ 24 h 162"/>
                <a:gd name="T4" fmla="*/ 42 w 90"/>
                <a:gd name="T5" fmla="*/ 18 h 162"/>
                <a:gd name="T6" fmla="*/ 18 w 90"/>
                <a:gd name="T7" fmla="*/ 0 h 162"/>
                <a:gd name="T8" fmla="*/ 0 w 90"/>
                <a:gd name="T9" fmla="*/ 21 h 162"/>
                <a:gd name="T10" fmla="*/ 9 w 90"/>
                <a:gd name="T11" fmla="*/ 99 h 162"/>
                <a:gd name="T12" fmla="*/ 15 w 90"/>
                <a:gd name="T13" fmla="*/ 117 h 162"/>
                <a:gd name="T14" fmla="*/ 18 w 90"/>
                <a:gd name="T15" fmla="*/ 138 h 162"/>
                <a:gd name="T16" fmla="*/ 63 w 90"/>
                <a:gd name="T17" fmla="*/ 162 h 162"/>
                <a:gd name="T18" fmla="*/ 90 w 90"/>
                <a:gd name="T19" fmla="*/ 141 h 162"/>
                <a:gd name="T20" fmla="*/ 87 w 90"/>
                <a:gd name="T21" fmla="*/ 102 h 162"/>
                <a:gd name="T22" fmla="*/ 63 w 90"/>
                <a:gd name="T23" fmla="*/ 51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162"/>
                <a:gd name="T38" fmla="*/ 90 w 90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162">
                  <a:moveTo>
                    <a:pt x="63" y="51"/>
                  </a:moveTo>
                  <a:cubicBezTo>
                    <a:pt x="62" y="42"/>
                    <a:pt x="65" y="32"/>
                    <a:pt x="60" y="24"/>
                  </a:cubicBezTo>
                  <a:cubicBezTo>
                    <a:pt x="57" y="19"/>
                    <a:pt x="42" y="18"/>
                    <a:pt x="42" y="18"/>
                  </a:cubicBezTo>
                  <a:cubicBezTo>
                    <a:pt x="35" y="8"/>
                    <a:pt x="30" y="4"/>
                    <a:pt x="18" y="0"/>
                  </a:cubicBezTo>
                  <a:cubicBezTo>
                    <a:pt x="6" y="4"/>
                    <a:pt x="4" y="9"/>
                    <a:pt x="0" y="21"/>
                  </a:cubicBezTo>
                  <a:cubicBezTo>
                    <a:pt x="3" y="47"/>
                    <a:pt x="5" y="73"/>
                    <a:pt x="9" y="99"/>
                  </a:cubicBezTo>
                  <a:cubicBezTo>
                    <a:pt x="10" y="105"/>
                    <a:pt x="15" y="117"/>
                    <a:pt x="15" y="117"/>
                  </a:cubicBezTo>
                  <a:cubicBezTo>
                    <a:pt x="16" y="124"/>
                    <a:pt x="14" y="132"/>
                    <a:pt x="18" y="138"/>
                  </a:cubicBezTo>
                  <a:cubicBezTo>
                    <a:pt x="27" y="152"/>
                    <a:pt x="50" y="153"/>
                    <a:pt x="63" y="162"/>
                  </a:cubicBezTo>
                  <a:cubicBezTo>
                    <a:pt x="83" y="159"/>
                    <a:pt x="84" y="159"/>
                    <a:pt x="90" y="141"/>
                  </a:cubicBezTo>
                  <a:cubicBezTo>
                    <a:pt x="89" y="128"/>
                    <a:pt x="90" y="115"/>
                    <a:pt x="87" y="102"/>
                  </a:cubicBezTo>
                  <a:cubicBezTo>
                    <a:pt x="82" y="83"/>
                    <a:pt x="69" y="74"/>
                    <a:pt x="63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83" name="Freeform 53"/>
            <p:cNvSpPr>
              <a:spLocks/>
            </p:cNvSpPr>
            <p:nvPr/>
          </p:nvSpPr>
          <p:spPr bwMode="auto">
            <a:xfrm>
              <a:off x="2474" y="2754"/>
              <a:ext cx="157" cy="105"/>
            </a:xfrm>
            <a:custGeom>
              <a:avLst/>
              <a:gdLst>
                <a:gd name="T0" fmla="*/ 22 w 157"/>
                <a:gd name="T1" fmla="*/ 21 h 105"/>
                <a:gd name="T2" fmla="*/ 55 w 157"/>
                <a:gd name="T3" fmla="*/ 105 h 105"/>
                <a:gd name="T4" fmla="*/ 91 w 157"/>
                <a:gd name="T5" fmla="*/ 99 h 105"/>
                <a:gd name="T6" fmla="*/ 112 w 157"/>
                <a:gd name="T7" fmla="*/ 84 h 105"/>
                <a:gd name="T8" fmla="*/ 157 w 157"/>
                <a:gd name="T9" fmla="*/ 72 h 105"/>
                <a:gd name="T10" fmla="*/ 118 w 157"/>
                <a:gd name="T11" fmla="*/ 12 h 105"/>
                <a:gd name="T12" fmla="*/ 91 w 157"/>
                <a:gd name="T13" fmla="*/ 0 h 105"/>
                <a:gd name="T14" fmla="*/ 43 w 157"/>
                <a:gd name="T15" fmla="*/ 3 h 105"/>
                <a:gd name="T16" fmla="*/ 22 w 157"/>
                <a:gd name="T17" fmla="*/ 21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105"/>
                <a:gd name="T29" fmla="*/ 157 w 157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105">
                  <a:moveTo>
                    <a:pt x="22" y="21"/>
                  </a:moveTo>
                  <a:cubicBezTo>
                    <a:pt x="0" y="51"/>
                    <a:pt x="21" y="94"/>
                    <a:pt x="55" y="105"/>
                  </a:cubicBezTo>
                  <a:cubicBezTo>
                    <a:pt x="67" y="103"/>
                    <a:pt x="79" y="102"/>
                    <a:pt x="91" y="99"/>
                  </a:cubicBezTo>
                  <a:cubicBezTo>
                    <a:pt x="99" y="97"/>
                    <a:pt x="104" y="88"/>
                    <a:pt x="112" y="84"/>
                  </a:cubicBezTo>
                  <a:cubicBezTo>
                    <a:pt x="125" y="77"/>
                    <a:pt x="142" y="74"/>
                    <a:pt x="157" y="72"/>
                  </a:cubicBezTo>
                  <a:cubicBezTo>
                    <a:pt x="153" y="32"/>
                    <a:pt x="146" y="36"/>
                    <a:pt x="118" y="12"/>
                  </a:cubicBezTo>
                  <a:cubicBezTo>
                    <a:pt x="110" y="6"/>
                    <a:pt x="91" y="0"/>
                    <a:pt x="91" y="0"/>
                  </a:cubicBezTo>
                  <a:cubicBezTo>
                    <a:pt x="75" y="1"/>
                    <a:pt x="59" y="0"/>
                    <a:pt x="43" y="3"/>
                  </a:cubicBezTo>
                  <a:cubicBezTo>
                    <a:pt x="31" y="6"/>
                    <a:pt x="30" y="44"/>
                    <a:pt x="22" y="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84" name="Freeform 54"/>
            <p:cNvSpPr>
              <a:spLocks/>
            </p:cNvSpPr>
            <p:nvPr/>
          </p:nvSpPr>
          <p:spPr bwMode="auto">
            <a:xfrm>
              <a:off x="2815" y="2742"/>
              <a:ext cx="144" cy="131"/>
            </a:xfrm>
            <a:custGeom>
              <a:avLst/>
              <a:gdLst>
                <a:gd name="T0" fmla="*/ 26 w 144"/>
                <a:gd name="T1" fmla="*/ 9 h 131"/>
                <a:gd name="T2" fmla="*/ 20 w 144"/>
                <a:gd name="T3" fmla="*/ 90 h 131"/>
                <a:gd name="T4" fmla="*/ 44 w 144"/>
                <a:gd name="T5" fmla="*/ 117 h 131"/>
                <a:gd name="T6" fmla="*/ 140 w 144"/>
                <a:gd name="T7" fmla="*/ 87 h 131"/>
                <a:gd name="T8" fmla="*/ 110 w 144"/>
                <a:gd name="T9" fmla="*/ 15 h 131"/>
                <a:gd name="T10" fmla="*/ 89 w 144"/>
                <a:gd name="T11" fmla="*/ 6 h 131"/>
                <a:gd name="T12" fmla="*/ 71 w 144"/>
                <a:gd name="T13" fmla="*/ 0 h 131"/>
                <a:gd name="T14" fmla="*/ 38 w 144"/>
                <a:gd name="T15" fmla="*/ 3 h 131"/>
                <a:gd name="T16" fmla="*/ 26 w 144"/>
                <a:gd name="T17" fmla="*/ 9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31"/>
                <a:gd name="T29" fmla="*/ 144 w 144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31">
                  <a:moveTo>
                    <a:pt x="26" y="9"/>
                  </a:moveTo>
                  <a:cubicBezTo>
                    <a:pt x="12" y="37"/>
                    <a:pt x="15" y="52"/>
                    <a:pt x="20" y="90"/>
                  </a:cubicBezTo>
                  <a:cubicBezTo>
                    <a:pt x="22" y="102"/>
                    <a:pt x="44" y="117"/>
                    <a:pt x="44" y="117"/>
                  </a:cubicBezTo>
                  <a:cubicBezTo>
                    <a:pt x="94" y="115"/>
                    <a:pt x="125" y="131"/>
                    <a:pt x="140" y="87"/>
                  </a:cubicBezTo>
                  <a:cubicBezTo>
                    <a:pt x="144" y="50"/>
                    <a:pt x="140" y="35"/>
                    <a:pt x="110" y="15"/>
                  </a:cubicBezTo>
                  <a:cubicBezTo>
                    <a:pt x="104" y="11"/>
                    <a:pt x="96" y="9"/>
                    <a:pt x="89" y="6"/>
                  </a:cubicBezTo>
                  <a:cubicBezTo>
                    <a:pt x="83" y="4"/>
                    <a:pt x="71" y="0"/>
                    <a:pt x="71" y="0"/>
                  </a:cubicBezTo>
                  <a:cubicBezTo>
                    <a:pt x="60" y="1"/>
                    <a:pt x="49" y="1"/>
                    <a:pt x="38" y="3"/>
                  </a:cubicBezTo>
                  <a:cubicBezTo>
                    <a:pt x="0" y="10"/>
                    <a:pt x="19" y="9"/>
                    <a:pt x="26" y="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85" name="Freeform 55"/>
            <p:cNvSpPr>
              <a:spLocks/>
            </p:cNvSpPr>
            <p:nvPr/>
          </p:nvSpPr>
          <p:spPr bwMode="auto">
            <a:xfrm>
              <a:off x="2573" y="3170"/>
              <a:ext cx="121" cy="114"/>
            </a:xfrm>
            <a:custGeom>
              <a:avLst/>
              <a:gdLst>
                <a:gd name="T0" fmla="*/ 121 w 121"/>
                <a:gd name="T1" fmla="*/ 58 h 114"/>
                <a:gd name="T2" fmla="*/ 82 w 121"/>
                <a:gd name="T3" fmla="*/ 16 h 114"/>
                <a:gd name="T4" fmla="*/ 43 w 121"/>
                <a:gd name="T5" fmla="*/ 4 h 114"/>
                <a:gd name="T6" fmla="*/ 25 w 121"/>
                <a:gd name="T7" fmla="*/ 10 h 114"/>
                <a:gd name="T8" fmla="*/ 13 w 121"/>
                <a:gd name="T9" fmla="*/ 34 h 114"/>
                <a:gd name="T10" fmla="*/ 85 w 121"/>
                <a:gd name="T11" fmla="*/ 97 h 114"/>
                <a:gd name="T12" fmla="*/ 115 w 121"/>
                <a:gd name="T13" fmla="*/ 64 h 114"/>
                <a:gd name="T14" fmla="*/ 118 w 121"/>
                <a:gd name="T15" fmla="*/ 55 h 114"/>
                <a:gd name="T16" fmla="*/ 121 w 121"/>
                <a:gd name="T17" fmla="*/ 58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14"/>
                <a:gd name="T29" fmla="*/ 121 w 121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14">
                  <a:moveTo>
                    <a:pt x="121" y="58"/>
                  </a:moveTo>
                  <a:cubicBezTo>
                    <a:pt x="117" y="29"/>
                    <a:pt x="110" y="21"/>
                    <a:pt x="82" y="16"/>
                  </a:cubicBezTo>
                  <a:cubicBezTo>
                    <a:pt x="61" y="2"/>
                    <a:pt x="76" y="0"/>
                    <a:pt x="43" y="4"/>
                  </a:cubicBezTo>
                  <a:cubicBezTo>
                    <a:pt x="37" y="6"/>
                    <a:pt x="28" y="4"/>
                    <a:pt x="25" y="10"/>
                  </a:cubicBezTo>
                  <a:cubicBezTo>
                    <a:pt x="21" y="18"/>
                    <a:pt x="13" y="34"/>
                    <a:pt x="13" y="34"/>
                  </a:cubicBezTo>
                  <a:cubicBezTo>
                    <a:pt x="17" y="114"/>
                    <a:pt x="0" y="101"/>
                    <a:pt x="85" y="97"/>
                  </a:cubicBezTo>
                  <a:cubicBezTo>
                    <a:pt x="96" y="90"/>
                    <a:pt x="109" y="76"/>
                    <a:pt x="115" y="64"/>
                  </a:cubicBezTo>
                  <a:cubicBezTo>
                    <a:pt x="116" y="61"/>
                    <a:pt x="116" y="57"/>
                    <a:pt x="118" y="55"/>
                  </a:cubicBezTo>
                  <a:cubicBezTo>
                    <a:pt x="119" y="54"/>
                    <a:pt x="120" y="57"/>
                    <a:pt x="121" y="5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86" name="Freeform 56"/>
            <p:cNvSpPr>
              <a:spLocks/>
            </p:cNvSpPr>
            <p:nvPr/>
          </p:nvSpPr>
          <p:spPr bwMode="auto">
            <a:xfrm>
              <a:off x="2795" y="3192"/>
              <a:ext cx="127" cy="83"/>
            </a:xfrm>
            <a:custGeom>
              <a:avLst/>
              <a:gdLst>
                <a:gd name="T0" fmla="*/ 124 w 127"/>
                <a:gd name="T1" fmla="*/ 24 h 83"/>
                <a:gd name="T2" fmla="*/ 61 w 127"/>
                <a:gd name="T3" fmla="*/ 0 h 83"/>
                <a:gd name="T4" fmla="*/ 4 w 127"/>
                <a:gd name="T5" fmla="*/ 39 h 83"/>
                <a:gd name="T6" fmla="*/ 10 w 127"/>
                <a:gd name="T7" fmla="*/ 69 h 83"/>
                <a:gd name="T8" fmla="*/ 67 w 127"/>
                <a:gd name="T9" fmla="*/ 75 h 83"/>
                <a:gd name="T10" fmla="*/ 127 w 127"/>
                <a:gd name="T11" fmla="*/ 45 h 83"/>
                <a:gd name="T12" fmla="*/ 124 w 127"/>
                <a:gd name="T13" fmla="*/ 24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83"/>
                <a:gd name="T23" fmla="*/ 127 w 12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83">
                  <a:moveTo>
                    <a:pt x="124" y="24"/>
                  </a:moveTo>
                  <a:cubicBezTo>
                    <a:pt x="109" y="4"/>
                    <a:pt x="85" y="3"/>
                    <a:pt x="61" y="0"/>
                  </a:cubicBezTo>
                  <a:cubicBezTo>
                    <a:pt x="17" y="3"/>
                    <a:pt x="13" y="2"/>
                    <a:pt x="4" y="39"/>
                  </a:cubicBezTo>
                  <a:cubicBezTo>
                    <a:pt x="5" y="49"/>
                    <a:pt x="0" y="67"/>
                    <a:pt x="10" y="69"/>
                  </a:cubicBezTo>
                  <a:cubicBezTo>
                    <a:pt x="29" y="74"/>
                    <a:pt x="67" y="75"/>
                    <a:pt x="67" y="75"/>
                  </a:cubicBezTo>
                  <a:cubicBezTo>
                    <a:pt x="97" y="83"/>
                    <a:pt x="114" y="71"/>
                    <a:pt x="127" y="45"/>
                  </a:cubicBezTo>
                  <a:cubicBezTo>
                    <a:pt x="121" y="26"/>
                    <a:pt x="117" y="31"/>
                    <a:pt x="124" y="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42" name="AutoShape 59"/>
          <p:cNvSpPr>
            <a:spLocks noChangeArrowheads="1"/>
          </p:cNvSpPr>
          <p:nvPr/>
        </p:nvSpPr>
        <p:spPr bwMode="auto">
          <a:xfrm>
            <a:off x="4211638" y="4365625"/>
            <a:ext cx="936625" cy="720725"/>
          </a:xfrm>
          <a:prstGeom prst="rightArrow">
            <a:avLst>
              <a:gd name="adj1" fmla="val 50000"/>
              <a:gd name="adj2" fmla="val 324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43" name="Line 60"/>
          <p:cNvSpPr>
            <a:spLocks noChangeShapeType="1"/>
          </p:cNvSpPr>
          <p:nvPr/>
        </p:nvSpPr>
        <p:spPr bwMode="auto">
          <a:xfrm>
            <a:off x="5076825" y="3644900"/>
            <a:ext cx="338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7444" name="Group 75"/>
          <p:cNvGrpSpPr>
            <a:grpSpLocks/>
          </p:cNvGrpSpPr>
          <p:nvPr/>
        </p:nvGrpSpPr>
        <p:grpSpPr bwMode="auto">
          <a:xfrm>
            <a:off x="7524750" y="2276475"/>
            <a:ext cx="374650" cy="2119313"/>
            <a:chOff x="4785" y="1434"/>
            <a:chExt cx="236" cy="1335"/>
          </a:xfrm>
        </p:grpSpPr>
        <p:sp>
          <p:nvSpPr>
            <p:cNvPr id="17461" name="Freeform 66"/>
            <p:cNvSpPr>
              <a:spLocks/>
            </p:cNvSpPr>
            <p:nvPr/>
          </p:nvSpPr>
          <p:spPr bwMode="auto">
            <a:xfrm>
              <a:off x="4833" y="1513"/>
              <a:ext cx="79" cy="208"/>
            </a:xfrm>
            <a:custGeom>
              <a:avLst/>
              <a:gdLst>
                <a:gd name="T0" fmla="*/ 35 w 79"/>
                <a:gd name="T1" fmla="*/ 208 h 208"/>
                <a:gd name="T2" fmla="*/ 14 w 79"/>
                <a:gd name="T3" fmla="*/ 201 h 208"/>
                <a:gd name="T4" fmla="*/ 21 w 79"/>
                <a:gd name="T5" fmla="*/ 173 h 208"/>
                <a:gd name="T6" fmla="*/ 35 w 79"/>
                <a:gd name="T7" fmla="*/ 194 h 208"/>
                <a:gd name="T8" fmla="*/ 63 w 79"/>
                <a:gd name="T9" fmla="*/ 187 h 208"/>
                <a:gd name="T10" fmla="*/ 28 w 79"/>
                <a:gd name="T11" fmla="*/ 159 h 208"/>
                <a:gd name="T12" fmla="*/ 7 w 79"/>
                <a:gd name="T13" fmla="*/ 145 h 208"/>
                <a:gd name="T14" fmla="*/ 49 w 79"/>
                <a:gd name="T15" fmla="*/ 138 h 208"/>
                <a:gd name="T16" fmla="*/ 56 w 79"/>
                <a:gd name="T17" fmla="*/ 166 h 208"/>
                <a:gd name="T18" fmla="*/ 70 w 79"/>
                <a:gd name="T19" fmla="*/ 145 h 208"/>
                <a:gd name="T20" fmla="*/ 28 w 79"/>
                <a:gd name="T21" fmla="*/ 96 h 208"/>
                <a:gd name="T22" fmla="*/ 14 w 79"/>
                <a:gd name="T23" fmla="*/ 117 h 208"/>
                <a:gd name="T24" fmla="*/ 42 w 79"/>
                <a:gd name="T25" fmla="*/ 110 h 208"/>
                <a:gd name="T26" fmla="*/ 56 w 79"/>
                <a:gd name="T27" fmla="*/ 67 h 208"/>
                <a:gd name="T28" fmla="*/ 0 w 79"/>
                <a:gd name="T29" fmla="*/ 75 h 208"/>
                <a:gd name="T30" fmla="*/ 49 w 79"/>
                <a:gd name="T31" fmla="*/ 53 h 208"/>
                <a:gd name="T32" fmla="*/ 42 w 79"/>
                <a:gd name="T33" fmla="*/ 18 h 208"/>
                <a:gd name="T34" fmla="*/ 7 w 79"/>
                <a:gd name="T35" fmla="*/ 60 h 2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208"/>
                <a:gd name="T56" fmla="*/ 79 w 79"/>
                <a:gd name="T57" fmla="*/ 208 h 2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208">
                  <a:moveTo>
                    <a:pt x="35" y="208"/>
                  </a:moveTo>
                  <a:cubicBezTo>
                    <a:pt x="28" y="206"/>
                    <a:pt x="17" y="208"/>
                    <a:pt x="14" y="201"/>
                  </a:cubicBezTo>
                  <a:cubicBezTo>
                    <a:pt x="10" y="192"/>
                    <a:pt x="12" y="176"/>
                    <a:pt x="21" y="173"/>
                  </a:cubicBezTo>
                  <a:cubicBezTo>
                    <a:pt x="29" y="170"/>
                    <a:pt x="30" y="187"/>
                    <a:pt x="35" y="194"/>
                  </a:cubicBezTo>
                  <a:cubicBezTo>
                    <a:pt x="44" y="192"/>
                    <a:pt x="57" y="195"/>
                    <a:pt x="63" y="187"/>
                  </a:cubicBezTo>
                  <a:cubicBezTo>
                    <a:pt x="79" y="166"/>
                    <a:pt x="43" y="163"/>
                    <a:pt x="28" y="159"/>
                  </a:cubicBezTo>
                  <a:cubicBezTo>
                    <a:pt x="21" y="154"/>
                    <a:pt x="7" y="153"/>
                    <a:pt x="7" y="145"/>
                  </a:cubicBezTo>
                  <a:cubicBezTo>
                    <a:pt x="7" y="118"/>
                    <a:pt x="44" y="136"/>
                    <a:pt x="49" y="138"/>
                  </a:cubicBezTo>
                  <a:cubicBezTo>
                    <a:pt x="51" y="147"/>
                    <a:pt x="47" y="163"/>
                    <a:pt x="56" y="166"/>
                  </a:cubicBezTo>
                  <a:cubicBezTo>
                    <a:pt x="64" y="169"/>
                    <a:pt x="69" y="153"/>
                    <a:pt x="70" y="145"/>
                  </a:cubicBezTo>
                  <a:cubicBezTo>
                    <a:pt x="74" y="120"/>
                    <a:pt x="46" y="102"/>
                    <a:pt x="28" y="96"/>
                  </a:cubicBezTo>
                  <a:cubicBezTo>
                    <a:pt x="23" y="103"/>
                    <a:pt x="8" y="111"/>
                    <a:pt x="14" y="117"/>
                  </a:cubicBezTo>
                  <a:cubicBezTo>
                    <a:pt x="21" y="124"/>
                    <a:pt x="36" y="117"/>
                    <a:pt x="42" y="110"/>
                  </a:cubicBezTo>
                  <a:cubicBezTo>
                    <a:pt x="52" y="98"/>
                    <a:pt x="56" y="67"/>
                    <a:pt x="56" y="67"/>
                  </a:cubicBezTo>
                  <a:cubicBezTo>
                    <a:pt x="29" y="49"/>
                    <a:pt x="22" y="52"/>
                    <a:pt x="0" y="75"/>
                  </a:cubicBezTo>
                  <a:cubicBezTo>
                    <a:pt x="30" y="85"/>
                    <a:pt x="39" y="84"/>
                    <a:pt x="49" y="53"/>
                  </a:cubicBezTo>
                  <a:cubicBezTo>
                    <a:pt x="47" y="41"/>
                    <a:pt x="50" y="26"/>
                    <a:pt x="42" y="18"/>
                  </a:cubicBezTo>
                  <a:cubicBezTo>
                    <a:pt x="24" y="0"/>
                    <a:pt x="7" y="49"/>
                    <a:pt x="7" y="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462" name="Group 74"/>
            <p:cNvGrpSpPr>
              <a:grpSpLocks/>
            </p:cNvGrpSpPr>
            <p:nvPr/>
          </p:nvGrpSpPr>
          <p:grpSpPr bwMode="auto">
            <a:xfrm>
              <a:off x="4785" y="1434"/>
              <a:ext cx="236" cy="1335"/>
              <a:chOff x="4794" y="1433"/>
              <a:chExt cx="236" cy="1335"/>
            </a:xfrm>
          </p:grpSpPr>
          <p:sp>
            <p:nvSpPr>
              <p:cNvPr id="17463" name="Freeform 61"/>
              <p:cNvSpPr>
                <a:spLocks/>
              </p:cNvSpPr>
              <p:nvPr/>
            </p:nvSpPr>
            <p:spPr bwMode="auto">
              <a:xfrm>
                <a:off x="4859" y="2297"/>
                <a:ext cx="84" cy="225"/>
              </a:xfrm>
              <a:custGeom>
                <a:avLst/>
                <a:gdLst>
                  <a:gd name="T0" fmla="*/ 79 w 84"/>
                  <a:gd name="T1" fmla="*/ 0 h 225"/>
                  <a:gd name="T2" fmla="*/ 44 w 84"/>
                  <a:gd name="T3" fmla="*/ 42 h 225"/>
                  <a:gd name="T4" fmla="*/ 16 w 84"/>
                  <a:gd name="T5" fmla="*/ 225 h 225"/>
                  <a:gd name="T6" fmla="*/ 0 60000 65536"/>
                  <a:gd name="T7" fmla="*/ 0 60000 65536"/>
                  <a:gd name="T8" fmla="*/ 0 60000 65536"/>
                  <a:gd name="T9" fmla="*/ 0 w 84"/>
                  <a:gd name="T10" fmla="*/ 0 h 225"/>
                  <a:gd name="T11" fmla="*/ 84 w 84"/>
                  <a:gd name="T12" fmla="*/ 225 h 2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4" h="225">
                    <a:moveTo>
                      <a:pt x="79" y="0"/>
                    </a:moveTo>
                    <a:cubicBezTo>
                      <a:pt x="49" y="60"/>
                      <a:pt x="84" y="2"/>
                      <a:pt x="44" y="42"/>
                    </a:cubicBezTo>
                    <a:cubicBezTo>
                      <a:pt x="0" y="86"/>
                      <a:pt x="16" y="177"/>
                      <a:pt x="16" y="22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4" name="Freeform 62"/>
              <p:cNvSpPr>
                <a:spLocks/>
              </p:cNvSpPr>
              <p:nvPr/>
            </p:nvSpPr>
            <p:spPr bwMode="auto">
              <a:xfrm>
                <a:off x="4945" y="2325"/>
                <a:ext cx="1" cy="112"/>
              </a:xfrm>
              <a:custGeom>
                <a:avLst/>
                <a:gdLst>
                  <a:gd name="T0" fmla="*/ 0 w 1"/>
                  <a:gd name="T1" fmla="*/ 0 h 112"/>
                  <a:gd name="T2" fmla="*/ 0 w 1"/>
                  <a:gd name="T3" fmla="*/ 112 h 112"/>
                  <a:gd name="T4" fmla="*/ 0 60000 65536"/>
                  <a:gd name="T5" fmla="*/ 0 60000 65536"/>
                  <a:gd name="T6" fmla="*/ 0 w 1"/>
                  <a:gd name="T7" fmla="*/ 0 h 112"/>
                  <a:gd name="T8" fmla="*/ 1 w 1"/>
                  <a:gd name="T9" fmla="*/ 112 h 1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12">
                    <a:moveTo>
                      <a:pt x="0" y="0"/>
                    </a:moveTo>
                    <a:cubicBezTo>
                      <a:pt x="0" y="37"/>
                      <a:pt x="0" y="75"/>
                      <a:pt x="0" y="1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5" name="Freeform 63"/>
              <p:cNvSpPr>
                <a:spLocks/>
              </p:cNvSpPr>
              <p:nvPr/>
            </p:nvSpPr>
            <p:spPr bwMode="auto">
              <a:xfrm>
                <a:off x="4931" y="2304"/>
                <a:ext cx="99" cy="344"/>
              </a:xfrm>
              <a:custGeom>
                <a:avLst/>
                <a:gdLst>
                  <a:gd name="T0" fmla="*/ 0 w 99"/>
                  <a:gd name="T1" fmla="*/ 0 h 344"/>
                  <a:gd name="T2" fmla="*/ 91 w 99"/>
                  <a:gd name="T3" fmla="*/ 63 h 344"/>
                  <a:gd name="T4" fmla="*/ 77 w 99"/>
                  <a:gd name="T5" fmla="*/ 176 h 344"/>
                  <a:gd name="T6" fmla="*/ 35 w 99"/>
                  <a:gd name="T7" fmla="*/ 218 h 344"/>
                  <a:gd name="T8" fmla="*/ 35 w 99"/>
                  <a:gd name="T9" fmla="*/ 344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4"/>
                  <a:gd name="T17" fmla="*/ 99 w 99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4">
                    <a:moveTo>
                      <a:pt x="0" y="0"/>
                    </a:moveTo>
                    <a:cubicBezTo>
                      <a:pt x="37" y="12"/>
                      <a:pt x="59" y="42"/>
                      <a:pt x="91" y="63"/>
                    </a:cubicBezTo>
                    <a:cubicBezTo>
                      <a:pt x="88" y="101"/>
                      <a:pt x="99" y="145"/>
                      <a:pt x="77" y="176"/>
                    </a:cubicBezTo>
                    <a:cubicBezTo>
                      <a:pt x="66" y="192"/>
                      <a:pt x="35" y="198"/>
                      <a:pt x="35" y="218"/>
                    </a:cubicBezTo>
                    <a:cubicBezTo>
                      <a:pt x="35" y="260"/>
                      <a:pt x="35" y="302"/>
                      <a:pt x="35" y="3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6" name="Freeform 64"/>
              <p:cNvSpPr>
                <a:spLocks/>
              </p:cNvSpPr>
              <p:nvPr/>
            </p:nvSpPr>
            <p:spPr bwMode="auto">
              <a:xfrm>
                <a:off x="4891" y="2341"/>
                <a:ext cx="30" cy="427"/>
              </a:xfrm>
              <a:custGeom>
                <a:avLst/>
                <a:gdLst>
                  <a:gd name="T0" fmla="*/ 30 w 30"/>
                  <a:gd name="T1" fmla="*/ 0 h 427"/>
                  <a:gd name="T2" fmla="*/ 12 w 30"/>
                  <a:gd name="T3" fmla="*/ 89 h 427"/>
                  <a:gd name="T4" fmla="*/ 5 w 30"/>
                  <a:gd name="T5" fmla="*/ 427 h 427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427"/>
                  <a:gd name="T11" fmla="*/ 30 w 30"/>
                  <a:gd name="T12" fmla="*/ 427 h 4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427">
                    <a:moveTo>
                      <a:pt x="30" y="0"/>
                    </a:moveTo>
                    <a:cubicBezTo>
                      <a:pt x="25" y="30"/>
                      <a:pt x="19" y="59"/>
                      <a:pt x="12" y="89"/>
                    </a:cubicBezTo>
                    <a:cubicBezTo>
                      <a:pt x="0" y="277"/>
                      <a:pt x="5" y="164"/>
                      <a:pt x="5" y="42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7" name="Freeform 65"/>
              <p:cNvSpPr>
                <a:spLocks/>
              </p:cNvSpPr>
              <p:nvPr/>
            </p:nvSpPr>
            <p:spPr bwMode="auto">
              <a:xfrm>
                <a:off x="4862" y="1524"/>
                <a:ext cx="76" cy="759"/>
              </a:xfrm>
              <a:custGeom>
                <a:avLst/>
                <a:gdLst>
                  <a:gd name="T0" fmla="*/ 76 w 76"/>
                  <a:gd name="T1" fmla="*/ 759 h 759"/>
                  <a:gd name="T2" fmla="*/ 41 w 76"/>
                  <a:gd name="T3" fmla="*/ 583 h 759"/>
                  <a:gd name="T4" fmla="*/ 6 w 76"/>
                  <a:gd name="T5" fmla="*/ 450 h 759"/>
                  <a:gd name="T6" fmla="*/ 13 w 76"/>
                  <a:gd name="T7" fmla="*/ 0 h 7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759"/>
                  <a:gd name="T14" fmla="*/ 76 w 76"/>
                  <a:gd name="T15" fmla="*/ 759 h 7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759">
                    <a:moveTo>
                      <a:pt x="76" y="759"/>
                    </a:moveTo>
                    <a:cubicBezTo>
                      <a:pt x="64" y="701"/>
                      <a:pt x="48" y="642"/>
                      <a:pt x="41" y="583"/>
                    </a:cubicBezTo>
                    <a:cubicBezTo>
                      <a:pt x="35" y="535"/>
                      <a:pt x="33" y="491"/>
                      <a:pt x="6" y="450"/>
                    </a:cubicBezTo>
                    <a:cubicBezTo>
                      <a:pt x="0" y="297"/>
                      <a:pt x="13" y="151"/>
                      <a:pt x="1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8" name="Line 67"/>
              <p:cNvSpPr>
                <a:spLocks noChangeShapeType="1"/>
              </p:cNvSpPr>
              <p:nvPr/>
            </p:nvSpPr>
            <p:spPr bwMode="auto">
              <a:xfrm flipV="1">
                <a:off x="4876" y="1434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9" name="Line 68"/>
              <p:cNvSpPr>
                <a:spLocks noChangeShapeType="1"/>
              </p:cNvSpPr>
              <p:nvPr/>
            </p:nvSpPr>
            <p:spPr bwMode="auto">
              <a:xfrm flipV="1">
                <a:off x="4876" y="1480"/>
                <a:ext cx="45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70" name="Freeform 69"/>
              <p:cNvSpPr>
                <a:spLocks/>
              </p:cNvSpPr>
              <p:nvPr/>
            </p:nvSpPr>
            <p:spPr bwMode="auto">
              <a:xfrm>
                <a:off x="4805" y="1531"/>
                <a:ext cx="46" cy="179"/>
              </a:xfrm>
              <a:custGeom>
                <a:avLst/>
                <a:gdLst>
                  <a:gd name="T0" fmla="*/ 21 w 46"/>
                  <a:gd name="T1" fmla="*/ 0 h 179"/>
                  <a:gd name="T2" fmla="*/ 42 w 46"/>
                  <a:gd name="T3" fmla="*/ 127 h 179"/>
                  <a:gd name="T4" fmla="*/ 35 w 46"/>
                  <a:gd name="T5" fmla="*/ 169 h 179"/>
                  <a:gd name="T6" fmla="*/ 0 w 46"/>
                  <a:gd name="T7" fmla="*/ 113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179"/>
                  <a:gd name="T14" fmla="*/ 46 w 46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179">
                    <a:moveTo>
                      <a:pt x="21" y="0"/>
                    </a:moveTo>
                    <a:cubicBezTo>
                      <a:pt x="30" y="45"/>
                      <a:pt x="37" y="79"/>
                      <a:pt x="42" y="127"/>
                    </a:cubicBezTo>
                    <a:cubicBezTo>
                      <a:pt x="40" y="141"/>
                      <a:pt x="46" y="160"/>
                      <a:pt x="35" y="169"/>
                    </a:cubicBezTo>
                    <a:cubicBezTo>
                      <a:pt x="22" y="179"/>
                      <a:pt x="0" y="122"/>
                      <a:pt x="0" y="11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71" name="Freeform 71"/>
              <p:cNvSpPr>
                <a:spLocks/>
              </p:cNvSpPr>
              <p:nvPr/>
            </p:nvSpPr>
            <p:spPr bwMode="auto">
              <a:xfrm>
                <a:off x="4840" y="1433"/>
                <a:ext cx="78" cy="246"/>
              </a:xfrm>
              <a:custGeom>
                <a:avLst/>
                <a:gdLst>
                  <a:gd name="T0" fmla="*/ 0 w 78"/>
                  <a:gd name="T1" fmla="*/ 0 h 246"/>
                  <a:gd name="T2" fmla="*/ 21 w 78"/>
                  <a:gd name="T3" fmla="*/ 246 h 246"/>
                  <a:gd name="T4" fmla="*/ 70 w 78"/>
                  <a:gd name="T5" fmla="*/ 190 h 246"/>
                  <a:gd name="T6" fmla="*/ 77 w 78"/>
                  <a:gd name="T7" fmla="*/ 147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246"/>
                  <a:gd name="T14" fmla="*/ 78 w 78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246">
                    <a:moveTo>
                      <a:pt x="0" y="0"/>
                    </a:moveTo>
                    <a:cubicBezTo>
                      <a:pt x="8" y="91"/>
                      <a:pt x="16" y="147"/>
                      <a:pt x="21" y="246"/>
                    </a:cubicBezTo>
                    <a:cubicBezTo>
                      <a:pt x="68" y="230"/>
                      <a:pt x="26" y="219"/>
                      <a:pt x="70" y="190"/>
                    </a:cubicBezTo>
                    <a:cubicBezTo>
                      <a:pt x="78" y="152"/>
                      <a:pt x="77" y="167"/>
                      <a:pt x="77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72" name="Freeform 73"/>
              <p:cNvSpPr>
                <a:spLocks/>
              </p:cNvSpPr>
              <p:nvPr/>
            </p:nvSpPr>
            <p:spPr bwMode="auto">
              <a:xfrm>
                <a:off x="4794" y="1770"/>
                <a:ext cx="227" cy="344"/>
              </a:xfrm>
              <a:custGeom>
                <a:avLst/>
                <a:gdLst>
                  <a:gd name="T0" fmla="*/ 67 w 227"/>
                  <a:gd name="T1" fmla="*/ 176 h 344"/>
                  <a:gd name="T2" fmla="*/ 102 w 227"/>
                  <a:gd name="T3" fmla="*/ 63 h 344"/>
                  <a:gd name="T4" fmla="*/ 151 w 227"/>
                  <a:gd name="T5" fmla="*/ 0 h 344"/>
                  <a:gd name="T6" fmla="*/ 172 w 227"/>
                  <a:gd name="T7" fmla="*/ 225 h 344"/>
                  <a:gd name="T8" fmla="*/ 137 w 227"/>
                  <a:gd name="T9" fmla="*/ 91 h 344"/>
                  <a:gd name="T10" fmla="*/ 102 w 227"/>
                  <a:gd name="T11" fmla="*/ 148 h 344"/>
                  <a:gd name="T12" fmla="*/ 95 w 227"/>
                  <a:gd name="T13" fmla="*/ 197 h 344"/>
                  <a:gd name="T14" fmla="*/ 88 w 227"/>
                  <a:gd name="T15" fmla="*/ 239 h 344"/>
                  <a:gd name="T16" fmla="*/ 81 w 227"/>
                  <a:gd name="T17" fmla="*/ 288 h 344"/>
                  <a:gd name="T18" fmla="*/ 67 w 227"/>
                  <a:gd name="T19" fmla="*/ 267 h 344"/>
                  <a:gd name="T20" fmla="*/ 25 w 227"/>
                  <a:gd name="T21" fmla="*/ 246 h 344"/>
                  <a:gd name="T22" fmla="*/ 4 w 227"/>
                  <a:gd name="T23" fmla="*/ 253 h 344"/>
                  <a:gd name="T24" fmla="*/ 67 w 227"/>
                  <a:gd name="T25" fmla="*/ 288 h 344"/>
                  <a:gd name="T26" fmla="*/ 81 w 227"/>
                  <a:gd name="T27" fmla="*/ 330 h 344"/>
                  <a:gd name="T28" fmla="*/ 102 w 227"/>
                  <a:gd name="T29" fmla="*/ 344 h 3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7"/>
                  <a:gd name="T46" fmla="*/ 0 h 344"/>
                  <a:gd name="T47" fmla="*/ 227 w 227"/>
                  <a:gd name="T48" fmla="*/ 344 h 3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7" h="344">
                    <a:moveTo>
                      <a:pt x="67" y="176"/>
                    </a:moveTo>
                    <a:cubicBezTo>
                      <a:pt x="79" y="141"/>
                      <a:pt x="82" y="93"/>
                      <a:pt x="102" y="63"/>
                    </a:cubicBezTo>
                    <a:cubicBezTo>
                      <a:pt x="117" y="40"/>
                      <a:pt x="136" y="23"/>
                      <a:pt x="151" y="0"/>
                    </a:cubicBezTo>
                    <a:cubicBezTo>
                      <a:pt x="227" y="25"/>
                      <a:pt x="173" y="199"/>
                      <a:pt x="172" y="225"/>
                    </a:cubicBezTo>
                    <a:cubicBezTo>
                      <a:pt x="160" y="177"/>
                      <a:pt x="191" y="109"/>
                      <a:pt x="137" y="91"/>
                    </a:cubicBezTo>
                    <a:cubicBezTo>
                      <a:pt x="120" y="109"/>
                      <a:pt x="110" y="124"/>
                      <a:pt x="102" y="148"/>
                    </a:cubicBezTo>
                    <a:cubicBezTo>
                      <a:pt x="100" y="164"/>
                      <a:pt x="100" y="181"/>
                      <a:pt x="95" y="197"/>
                    </a:cubicBezTo>
                    <a:cubicBezTo>
                      <a:pt x="82" y="240"/>
                      <a:pt x="74" y="196"/>
                      <a:pt x="88" y="239"/>
                    </a:cubicBezTo>
                    <a:cubicBezTo>
                      <a:pt x="86" y="255"/>
                      <a:pt x="91" y="275"/>
                      <a:pt x="81" y="288"/>
                    </a:cubicBezTo>
                    <a:cubicBezTo>
                      <a:pt x="76" y="295"/>
                      <a:pt x="73" y="273"/>
                      <a:pt x="67" y="267"/>
                    </a:cubicBezTo>
                    <a:cubicBezTo>
                      <a:pt x="53" y="253"/>
                      <a:pt x="42" y="252"/>
                      <a:pt x="25" y="246"/>
                    </a:cubicBezTo>
                    <a:cubicBezTo>
                      <a:pt x="18" y="248"/>
                      <a:pt x="0" y="247"/>
                      <a:pt x="4" y="253"/>
                    </a:cubicBezTo>
                    <a:cubicBezTo>
                      <a:pt x="16" y="273"/>
                      <a:pt x="46" y="281"/>
                      <a:pt x="67" y="288"/>
                    </a:cubicBezTo>
                    <a:cubicBezTo>
                      <a:pt x="72" y="302"/>
                      <a:pt x="76" y="316"/>
                      <a:pt x="81" y="330"/>
                    </a:cubicBezTo>
                    <a:cubicBezTo>
                      <a:pt x="84" y="338"/>
                      <a:pt x="102" y="344"/>
                      <a:pt x="102" y="3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17445" name="Group 76"/>
          <p:cNvGrpSpPr>
            <a:grpSpLocks/>
          </p:cNvGrpSpPr>
          <p:nvPr/>
        </p:nvGrpSpPr>
        <p:grpSpPr bwMode="auto">
          <a:xfrm>
            <a:off x="7812088" y="2276475"/>
            <a:ext cx="374650" cy="2119313"/>
            <a:chOff x="4785" y="1434"/>
            <a:chExt cx="236" cy="1335"/>
          </a:xfrm>
        </p:grpSpPr>
        <p:sp>
          <p:nvSpPr>
            <p:cNvPr id="17449" name="Freeform 77"/>
            <p:cNvSpPr>
              <a:spLocks/>
            </p:cNvSpPr>
            <p:nvPr/>
          </p:nvSpPr>
          <p:spPr bwMode="auto">
            <a:xfrm>
              <a:off x="4833" y="1513"/>
              <a:ext cx="79" cy="208"/>
            </a:xfrm>
            <a:custGeom>
              <a:avLst/>
              <a:gdLst>
                <a:gd name="T0" fmla="*/ 35 w 79"/>
                <a:gd name="T1" fmla="*/ 208 h 208"/>
                <a:gd name="T2" fmla="*/ 14 w 79"/>
                <a:gd name="T3" fmla="*/ 201 h 208"/>
                <a:gd name="T4" fmla="*/ 21 w 79"/>
                <a:gd name="T5" fmla="*/ 173 h 208"/>
                <a:gd name="T6" fmla="*/ 35 w 79"/>
                <a:gd name="T7" fmla="*/ 194 h 208"/>
                <a:gd name="T8" fmla="*/ 63 w 79"/>
                <a:gd name="T9" fmla="*/ 187 h 208"/>
                <a:gd name="T10" fmla="*/ 28 w 79"/>
                <a:gd name="T11" fmla="*/ 159 h 208"/>
                <a:gd name="T12" fmla="*/ 7 w 79"/>
                <a:gd name="T13" fmla="*/ 145 h 208"/>
                <a:gd name="T14" fmla="*/ 49 w 79"/>
                <a:gd name="T15" fmla="*/ 138 h 208"/>
                <a:gd name="T16" fmla="*/ 56 w 79"/>
                <a:gd name="T17" fmla="*/ 166 h 208"/>
                <a:gd name="T18" fmla="*/ 70 w 79"/>
                <a:gd name="T19" fmla="*/ 145 h 208"/>
                <a:gd name="T20" fmla="*/ 28 w 79"/>
                <a:gd name="T21" fmla="*/ 96 h 208"/>
                <a:gd name="T22" fmla="*/ 14 w 79"/>
                <a:gd name="T23" fmla="*/ 117 h 208"/>
                <a:gd name="T24" fmla="*/ 42 w 79"/>
                <a:gd name="T25" fmla="*/ 110 h 208"/>
                <a:gd name="T26" fmla="*/ 56 w 79"/>
                <a:gd name="T27" fmla="*/ 67 h 208"/>
                <a:gd name="T28" fmla="*/ 0 w 79"/>
                <a:gd name="T29" fmla="*/ 75 h 208"/>
                <a:gd name="T30" fmla="*/ 49 w 79"/>
                <a:gd name="T31" fmla="*/ 53 h 208"/>
                <a:gd name="T32" fmla="*/ 42 w 79"/>
                <a:gd name="T33" fmla="*/ 18 h 208"/>
                <a:gd name="T34" fmla="*/ 7 w 79"/>
                <a:gd name="T35" fmla="*/ 60 h 2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208"/>
                <a:gd name="T56" fmla="*/ 79 w 79"/>
                <a:gd name="T57" fmla="*/ 208 h 2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208">
                  <a:moveTo>
                    <a:pt x="35" y="208"/>
                  </a:moveTo>
                  <a:cubicBezTo>
                    <a:pt x="28" y="206"/>
                    <a:pt x="17" y="208"/>
                    <a:pt x="14" y="201"/>
                  </a:cubicBezTo>
                  <a:cubicBezTo>
                    <a:pt x="10" y="192"/>
                    <a:pt x="12" y="176"/>
                    <a:pt x="21" y="173"/>
                  </a:cubicBezTo>
                  <a:cubicBezTo>
                    <a:pt x="29" y="170"/>
                    <a:pt x="30" y="187"/>
                    <a:pt x="35" y="194"/>
                  </a:cubicBezTo>
                  <a:cubicBezTo>
                    <a:pt x="44" y="192"/>
                    <a:pt x="57" y="195"/>
                    <a:pt x="63" y="187"/>
                  </a:cubicBezTo>
                  <a:cubicBezTo>
                    <a:pt x="79" y="166"/>
                    <a:pt x="43" y="163"/>
                    <a:pt x="28" y="159"/>
                  </a:cubicBezTo>
                  <a:cubicBezTo>
                    <a:pt x="21" y="154"/>
                    <a:pt x="7" y="153"/>
                    <a:pt x="7" y="145"/>
                  </a:cubicBezTo>
                  <a:cubicBezTo>
                    <a:pt x="7" y="118"/>
                    <a:pt x="44" y="136"/>
                    <a:pt x="49" y="138"/>
                  </a:cubicBezTo>
                  <a:cubicBezTo>
                    <a:pt x="51" y="147"/>
                    <a:pt x="47" y="163"/>
                    <a:pt x="56" y="166"/>
                  </a:cubicBezTo>
                  <a:cubicBezTo>
                    <a:pt x="64" y="169"/>
                    <a:pt x="69" y="153"/>
                    <a:pt x="70" y="145"/>
                  </a:cubicBezTo>
                  <a:cubicBezTo>
                    <a:pt x="74" y="120"/>
                    <a:pt x="46" y="102"/>
                    <a:pt x="28" y="96"/>
                  </a:cubicBezTo>
                  <a:cubicBezTo>
                    <a:pt x="23" y="103"/>
                    <a:pt x="8" y="111"/>
                    <a:pt x="14" y="117"/>
                  </a:cubicBezTo>
                  <a:cubicBezTo>
                    <a:pt x="21" y="124"/>
                    <a:pt x="36" y="117"/>
                    <a:pt x="42" y="110"/>
                  </a:cubicBezTo>
                  <a:cubicBezTo>
                    <a:pt x="52" y="98"/>
                    <a:pt x="56" y="67"/>
                    <a:pt x="56" y="67"/>
                  </a:cubicBezTo>
                  <a:cubicBezTo>
                    <a:pt x="29" y="49"/>
                    <a:pt x="22" y="52"/>
                    <a:pt x="0" y="75"/>
                  </a:cubicBezTo>
                  <a:cubicBezTo>
                    <a:pt x="30" y="85"/>
                    <a:pt x="39" y="84"/>
                    <a:pt x="49" y="53"/>
                  </a:cubicBezTo>
                  <a:cubicBezTo>
                    <a:pt x="47" y="41"/>
                    <a:pt x="50" y="26"/>
                    <a:pt x="42" y="18"/>
                  </a:cubicBezTo>
                  <a:cubicBezTo>
                    <a:pt x="24" y="0"/>
                    <a:pt x="7" y="49"/>
                    <a:pt x="7" y="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450" name="Group 78"/>
            <p:cNvGrpSpPr>
              <a:grpSpLocks/>
            </p:cNvGrpSpPr>
            <p:nvPr/>
          </p:nvGrpSpPr>
          <p:grpSpPr bwMode="auto">
            <a:xfrm>
              <a:off x="4785" y="1434"/>
              <a:ext cx="236" cy="1335"/>
              <a:chOff x="4794" y="1433"/>
              <a:chExt cx="236" cy="1335"/>
            </a:xfrm>
          </p:grpSpPr>
          <p:sp>
            <p:nvSpPr>
              <p:cNvPr id="17451" name="Freeform 79"/>
              <p:cNvSpPr>
                <a:spLocks/>
              </p:cNvSpPr>
              <p:nvPr/>
            </p:nvSpPr>
            <p:spPr bwMode="auto">
              <a:xfrm>
                <a:off x="4859" y="2297"/>
                <a:ext cx="84" cy="225"/>
              </a:xfrm>
              <a:custGeom>
                <a:avLst/>
                <a:gdLst>
                  <a:gd name="T0" fmla="*/ 79 w 84"/>
                  <a:gd name="T1" fmla="*/ 0 h 225"/>
                  <a:gd name="T2" fmla="*/ 44 w 84"/>
                  <a:gd name="T3" fmla="*/ 42 h 225"/>
                  <a:gd name="T4" fmla="*/ 16 w 84"/>
                  <a:gd name="T5" fmla="*/ 225 h 225"/>
                  <a:gd name="T6" fmla="*/ 0 60000 65536"/>
                  <a:gd name="T7" fmla="*/ 0 60000 65536"/>
                  <a:gd name="T8" fmla="*/ 0 60000 65536"/>
                  <a:gd name="T9" fmla="*/ 0 w 84"/>
                  <a:gd name="T10" fmla="*/ 0 h 225"/>
                  <a:gd name="T11" fmla="*/ 84 w 84"/>
                  <a:gd name="T12" fmla="*/ 225 h 2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4" h="225">
                    <a:moveTo>
                      <a:pt x="79" y="0"/>
                    </a:moveTo>
                    <a:cubicBezTo>
                      <a:pt x="49" y="60"/>
                      <a:pt x="84" y="2"/>
                      <a:pt x="44" y="42"/>
                    </a:cubicBezTo>
                    <a:cubicBezTo>
                      <a:pt x="0" y="86"/>
                      <a:pt x="16" y="177"/>
                      <a:pt x="16" y="22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2" name="Freeform 80"/>
              <p:cNvSpPr>
                <a:spLocks/>
              </p:cNvSpPr>
              <p:nvPr/>
            </p:nvSpPr>
            <p:spPr bwMode="auto">
              <a:xfrm>
                <a:off x="4945" y="2325"/>
                <a:ext cx="1" cy="112"/>
              </a:xfrm>
              <a:custGeom>
                <a:avLst/>
                <a:gdLst>
                  <a:gd name="T0" fmla="*/ 0 w 1"/>
                  <a:gd name="T1" fmla="*/ 0 h 112"/>
                  <a:gd name="T2" fmla="*/ 0 w 1"/>
                  <a:gd name="T3" fmla="*/ 112 h 112"/>
                  <a:gd name="T4" fmla="*/ 0 60000 65536"/>
                  <a:gd name="T5" fmla="*/ 0 60000 65536"/>
                  <a:gd name="T6" fmla="*/ 0 w 1"/>
                  <a:gd name="T7" fmla="*/ 0 h 112"/>
                  <a:gd name="T8" fmla="*/ 1 w 1"/>
                  <a:gd name="T9" fmla="*/ 112 h 1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12">
                    <a:moveTo>
                      <a:pt x="0" y="0"/>
                    </a:moveTo>
                    <a:cubicBezTo>
                      <a:pt x="0" y="37"/>
                      <a:pt x="0" y="75"/>
                      <a:pt x="0" y="1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3" name="Freeform 81"/>
              <p:cNvSpPr>
                <a:spLocks/>
              </p:cNvSpPr>
              <p:nvPr/>
            </p:nvSpPr>
            <p:spPr bwMode="auto">
              <a:xfrm>
                <a:off x="4931" y="2304"/>
                <a:ext cx="99" cy="344"/>
              </a:xfrm>
              <a:custGeom>
                <a:avLst/>
                <a:gdLst>
                  <a:gd name="T0" fmla="*/ 0 w 99"/>
                  <a:gd name="T1" fmla="*/ 0 h 344"/>
                  <a:gd name="T2" fmla="*/ 91 w 99"/>
                  <a:gd name="T3" fmla="*/ 63 h 344"/>
                  <a:gd name="T4" fmla="*/ 77 w 99"/>
                  <a:gd name="T5" fmla="*/ 176 h 344"/>
                  <a:gd name="T6" fmla="*/ 35 w 99"/>
                  <a:gd name="T7" fmla="*/ 218 h 344"/>
                  <a:gd name="T8" fmla="*/ 35 w 99"/>
                  <a:gd name="T9" fmla="*/ 344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4"/>
                  <a:gd name="T17" fmla="*/ 99 w 99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4">
                    <a:moveTo>
                      <a:pt x="0" y="0"/>
                    </a:moveTo>
                    <a:cubicBezTo>
                      <a:pt x="37" y="12"/>
                      <a:pt x="59" y="42"/>
                      <a:pt x="91" y="63"/>
                    </a:cubicBezTo>
                    <a:cubicBezTo>
                      <a:pt x="88" y="101"/>
                      <a:pt x="99" y="145"/>
                      <a:pt x="77" y="176"/>
                    </a:cubicBezTo>
                    <a:cubicBezTo>
                      <a:pt x="66" y="192"/>
                      <a:pt x="35" y="198"/>
                      <a:pt x="35" y="218"/>
                    </a:cubicBezTo>
                    <a:cubicBezTo>
                      <a:pt x="35" y="260"/>
                      <a:pt x="35" y="302"/>
                      <a:pt x="35" y="3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4" name="Freeform 82"/>
              <p:cNvSpPr>
                <a:spLocks/>
              </p:cNvSpPr>
              <p:nvPr/>
            </p:nvSpPr>
            <p:spPr bwMode="auto">
              <a:xfrm>
                <a:off x="4891" y="2341"/>
                <a:ext cx="30" cy="427"/>
              </a:xfrm>
              <a:custGeom>
                <a:avLst/>
                <a:gdLst>
                  <a:gd name="T0" fmla="*/ 30 w 30"/>
                  <a:gd name="T1" fmla="*/ 0 h 427"/>
                  <a:gd name="T2" fmla="*/ 12 w 30"/>
                  <a:gd name="T3" fmla="*/ 89 h 427"/>
                  <a:gd name="T4" fmla="*/ 5 w 30"/>
                  <a:gd name="T5" fmla="*/ 427 h 427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427"/>
                  <a:gd name="T11" fmla="*/ 30 w 30"/>
                  <a:gd name="T12" fmla="*/ 427 h 4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427">
                    <a:moveTo>
                      <a:pt x="30" y="0"/>
                    </a:moveTo>
                    <a:cubicBezTo>
                      <a:pt x="25" y="30"/>
                      <a:pt x="19" y="59"/>
                      <a:pt x="12" y="89"/>
                    </a:cubicBezTo>
                    <a:cubicBezTo>
                      <a:pt x="0" y="277"/>
                      <a:pt x="5" y="164"/>
                      <a:pt x="5" y="42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5" name="Freeform 83"/>
              <p:cNvSpPr>
                <a:spLocks/>
              </p:cNvSpPr>
              <p:nvPr/>
            </p:nvSpPr>
            <p:spPr bwMode="auto">
              <a:xfrm>
                <a:off x="4862" y="1524"/>
                <a:ext cx="76" cy="759"/>
              </a:xfrm>
              <a:custGeom>
                <a:avLst/>
                <a:gdLst>
                  <a:gd name="T0" fmla="*/ 76 w 76"/>
                  <a:gd name="T1" fmla="*/ 759 h 759"/>
                  <a:gd name="T2" fmla="*/ 41 w 76"/>
                  <a:gd name="T3" fmla="*/ 583 h 759"/>
                  <a:gd name="T4" fmla="*/ 6 w 76"/>
                  <a:gd name="T5" fmla="*/ 450 h 759"/>
                  <a:gd name="T6" fmla="*/ 13 w 76"/>
                  <a:gd name="T7" fmla="*/ 0 h 7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759"/>
                  <a:gd name="T14" fmla="*/ 76 w 76"/>
                  <a:gd name="T15" fmla="*/ 759 h 7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759">
                    <a:moveTo>
                      <a:pt x="76" y="759"/>
                    </a:moveTo>
                    <a:cubicBezTo>
                      <a:pt x="64" y="701"/>
                      <a:pt x="48" y="642"/>
                      <a:pt x="41" y="583"/>
                    </a:cubicBezTo>
                    <a:cubicBezTo>
                      <a:pt x="35" y="535"/>
                      <a:pt x="33" y="491"/>
                      <a:pt x="6" y="450"/>
                    </a:cubicBezTo>
                    <a:cubicBezTo>
                      <a:pt x="0" y="297"/>
                      <a:pt x="13" y="151"/>
                      <a:pt x="1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6" name="Line 84"/>
              <p:cNvSpPr>
                <a:spLocks noChangeShapeType="1"/>
              </p:cNvSpPr>
              <p:nvPr/>
            </p:nvSpPr>
            <p:spPr bwMode="auto">
              <a:xfrm flipV="1">
                <a:off x="4876" y="1434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7" name="Line 85"/>
              <p:cNvSpPr>
                <a:spLocks noChangeShapeType="1"/>
              </p:cNvSpPr>
              <p:nvPr/>
            </p:nvSpPr>
            <p:spPr bwMode="auto">
              <a:xfrm flipV="1">
                <a:off x="4876" y="1480"/>
                <a:ext cx="45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8" name="Freeform 86"/>
              <p:cNvSpPr>
                <a:spLocks/>
              </p:cNvSpPr>
              <p:nvPr/>
            </p:nvSpPr>
            <p:spPr bwMode="auto">
              <a:xfrm>
                <a:off x="4805" y="1531"/>
                <a:ext cx="46" cy="179"/>
              </a:xfrm>
              <a:custGeom>
                <a:avLst/>
                <a:gdLst>
                  <a:gd name="T0" fmla="*/ 21 w 46"/>
                  <a:gd name="T1" fmla="*/ 0 h 179"/>
                  <a:gd name="T2" fmla="*/ 42 w 46"/>
                  <a:gd name="T3" fmla="*/ 127 h 179"/>
                  <a:gd name="T4" fmla="*/ 35 w 46"/>
                  <a:gd name="T5" fmla="*/ 169 h 179"/>
                  <a:gd name="T6" fmla="*/ 0 w 46"/>
                  <a:gd name="T7" fmla="*/ 113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179"/>
                  <a:gd name="T14" fmla="*/ 46 w 46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179">
                    <a:moveTo>
                      <a:pt x="21" y="0"/>
                    </a:moveTo>
                    <a:cubicBezTo>
                      <a:pt x="30" y="45"/>
                      <a:pt x="37" y="79"/>
                      <a:pt x="42" y="127"/>
                    </a:cubicBezTo>
                    <a:cubicBezTo>
                      <a:pt x="40" y="141"/>
                      <a:pt x="46" y="160"/>
                      <a:pt x="35" y="169"/>
                    </a:cubicBezTo>
                    <a:cubicBezTo>
                      <a:pt x="22" y="179"/>
                      <a:pt x="0" y="122"/>
                      <a:pt x="0" y="11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9" name="Freeform 87"/>
              <p:cNvSpPr>
                <a:spLocks/>
              </p:cNvSpPr>
              <p:nvPr/>
            </p:nvSpPr>
            <p:spPr bwMode="auto">
              <a:xfrm>
                <a:off x="4840" y="1433"/>
                <a:ext cx="78" cy="246"/>
              </a:xfrm>
              <a:custGeom>
                <a:avLst/>
                <a:gdLst>
                  <a:gd name="T0" fmla="*/ 0 w 78"/>
                  <a:gd name="T1" fmla="*/ 0 h 246"/>
                  <a:gd name="T2" fmla="*/ 21 w 78"/>
                  <a:gd name="T3" fmla="*/ 246 h 246"/>
                  <a:gd name="T4" fmla="*/ 70 w 78"/>
                  <a:gd name="T5" fmla="*/ 190 h 246"/>
                  <a:gd name="T6" fmla="*/ 77 w 78"/>
                  <a:gd name="T7" fmla="*/ 147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246"/>
                  <a:gd name="T14" fmla="*/ 78 w 78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246">
                    <a:moveTo>
                      <a:pt x="0" y="0"/>
                    </a:moveTo>
                    <a:cubicBezTo>
                      <a:pt x="8" y="91"/>
                      <a:pt x="16" y="147"/>
                      <a:pt x="21" y="246"/>
                    </a:cubicBezTo>
                    <a:cubicBezTo>
                      <a:pt x="68" y="230"/>
                      <a:pt x="26" y="219"/>
                      <a:pt x="70" y="190"/>
                    </a:cubicBezTo>
                    <a:cubicBezTo>
                      <a:pt x="78" y="152"/>
                      <a:pt x="77" y="167"/>
                      <a:pt x="77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0" name="Freeform 88"/>
              <p:cNvSpPr>
                <a:spLocks/>
              </p:cNvSpPr>
              <p:nvPr/>
            </p:nvSpPr>
            <p:spPr bwMode="auto">
              <a:xfrm>
                <a:off x="4794" y="1770"/>
                <a:ext cx="227" cy="344"/>
              </a:xfrm>
              <a:custGeom>
                <a:avLst/>
                <a:gdLst>
                  <a:gd name="T0" fmla="*/ 67 w 227"/>
                  <a:gd name="T1" fmla="*/ 176 h 344"/>
                  <a:gd name="T2" fmla="*/ 102 w 227"/>
                  <a:gd name="T3" fmla="*/ 63 h 344"/>
                  <a:gd name="T4" fmla="*/ 151 w 227"/>
                  <a:gd name="T5" fmla="*/ 0 h 344"/>
                  <a:gd name="T6" fmla="*/ 172 w 227"/>
                  <a:gd name="T7" fmla="*/ 225 h 344"/>
                  <a:gd name="T8" fmla="*/ 137 w 227"/>
                  <a:gd name="T9" fmla="*/ 91 h 344"/>
                  <a:gd name="T10" fmla="*/ 102 w 227"/>
                  <a:gd name="T11" fmla="*/ 148 h 344"/>
                  <a:gd name="T12" fmla="*/ 95 w 227"/>
                  <a:gd name="T13" fmla="*/ 197 h 344"/>
                  <a:gd name="T14" fmla="*/ 88 w 227"/>
                  <a:gd name="T15" fmla="*/ 239 h 344"/>
                  <a:gd name="T16" fmla="*/ 81 w 227"/>
                  <a:gd name="T17" fmla="*/ 288 h 344"/>
                  <a:gd name="T18" fmla="*/ 67 w 227"/>
                  <a:gd name="T19" fmla="*/ 267 h 344"/>
                  <a:gd name="T20" fmla="*/ 25 w 227"/>
                  <a:gd name="T21" fmla="*/ 246 h 344"/>
                  <a:gd name="T22" fmla="*/ 4 w 227"/>
                  <a:gd name="T23" fmla="*/ 253 h 344"/>
                  <a:gd name="T24" fmla="*/ 67 w 227"/>
                  <a:gd name="T25" fmla="*/ 288 h 344"/>
                  <a:gd name="T26" fmla="*/ 81 w 227"/>
                  <a:gd name="T27" fmla="*/ 330 h 344"/>
                  <a:gd name="T28" fmla="*/ 102 w 227"/>
                  <a:gd name="T29" fmla="*/ 344 h 3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7"/>
                  <a:gd name="T46" fmla="*/ 0 h 344"/>
                  <a:gd name="T47" fmla="*/ 227 w 227"/>
                  <a:gd name="T48" fmla="*/ 344 h 3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7" h="344">
                    <a:moveTo>
                      <a:pt x="67" y="176"/>
                    </a:moveTo>
                    <a:cubicBezTo>
                      <a:pt x="79" y="141"/>
                      <a:pt x="82" y="93"/>
                      <a:pt x="102" y="63"/>
                    </a:cubicBezTo>
                    <a:cubicBezTo>
                      <a:pt x="117" y="40"/>
                      <a:pt x="136" y="23"/>
                      <a:pt x="151" y="0"/>
                    </a:cubicBezTo>
                    <a:cubicBezTo>
                      <a:pt x="227" y="25"/>
                      <a:pt x="173" y="199"/>
                      <a:pt x="172" y="225"/>
                    </a:cubicBezTo>
                    <a:cubicBezTo>
                      <a:pt x="160" y="177"/>
                      <a:pt x="191" y="109"/>
                      <a:pt x="137" y="91"/>
                    </a:cubicBezTo>
                    <a:cubicBezTo>
                      <a:pt x="120" y="109"/>
                      <a:pt x="110" y="124"/>
                      <a:pt x="102" y="148"/>
                    </a:cubicBezTo>
                    <a:cubicBezTo>
                      <a:pt x="100" y="164"/>
                      <a:pt x="100" y="181"/>
                      <a:pt x="95" y="197"/>
                    </a:cubicBezTo>
                    <a:cubicBezTo>
                      <a:pt x="82" y="240"/>
                      <a:pt x="74" y="196"/>
                      <a:pt x="88" y="239"/>
                    </a:cubicBezTo>
                    <a:cubicBezTo>
                      <a:pt x="86" y="255"/>
                      <a:pt x="91" y="275"/>
                      <a:pt x="81" y="288"/>
                    </a:cubicBezTo>
                    <a:cubicBezTo>
                      <a:pt x="76" y="295"/>
                      <a:pt x="73" y="273"/>
                      <a:pt x="67" y="267"/>
                    </a:cubicBezTo>
                    <a:cubicBezTo>
                      <a:pt x="53" y="253"/>
                      <a:pt x="42" y="252"/>
                      <a:pt x="25" y="246"/>
                    </a:cubicBezTo>
                    <a:cubicBezTo>
                      <a:pt x="18" y="248"/>
                      <a:pt x="0" y="247"/>
                      <a:pt x="4" y="253"/>
                    </a:cubicBezTo>
                    <a:cubicBezTo>
                      <a:pt x="16" y="273"/>
                      <a:pt x="46" y="281"/>
                      <a:pt x="67" y="288"/>
                    </a:cubicBezTo>
                    <a:cubicBezTo>
                      <a:pt x="72" y="302"/>
                      <a:pt x="76" y="316"/>
                      <a:pt x="81" y="330"/>
                    </a:cubicBezTo>
                    <a:cubicBezTo>
                      <a:pt x="84" y="338"/>
                      <a:pt x="102" y="344"/>
                      <a:pt x="102" y="3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7446" name="AutoShape 92"/>
          <p:cNvSpPr>
            <a:spLocks noChangeArrowheads="1"/>
          </p:cNvSpPr>
          <p:nvPr/>
        </p:nvSpPr>
        <p:spPr bwMode="auto">
          <a:xfrm rot="5400000">
            <a:off x="5453856" y="2329657"/>
            <a:ext cx="2052637" cy="1225550"/>
          </a:xfrm>
          <a:prstGeom prst="chevron">
            <a:avLst>
              <a:gd name="adj" fmla="val 30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Ploughing</a:t>
            </a:r>
          </a:p>
          <a:p>
            <a:pPr algn="ctr"/>
            <a:r>
              <a:rPr lang="en-GB"/>
              <a:t>Pesticides</a:t>
            </a:r>
          </a:p>
          <a:p>
            <a:pPr algn="ctr"/>
            <a:r>
              <a:rPr lang="en-GB"/>
              <a:t>Herbicides</a:t>
            </a:r>
          </a:p>
          <a:p>
            <a:pPr algn="ctr"/>
            <a:r>
              <a:rPr lang="en-GB"/>
              <a:t>Compacting</a:t>
            </a:r>
          </a:p>
          <a:p>
            <a:pPr algn="ctr"/>
            <a:r>
              <a:rPr lang="en-GB"/>
              <a:t>Irrigation</a:t>
            </a:r>
          </a:p>
        </p:txBody>
      </p:sp>
      <p:sp>
        <p:nvSpPr>
          <p:cNvPr id="17447" name="Text Box 93"/>
          <p:cNvSpPr txBox="1">
            <a:spLocks noChangeArrowheads="1"/>
          </p:cNvSpPr>
          <p:nvPr/>
        </p:nvSpPr>
        <p:spPr bwMode="auto">
          <a:xfrm>
            <a:off x="950913" y="5753100"/>
            <a:ext cx="2978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Complex structure</a:t>
            </a:r>
          </a:p>
          <a:p>
            <a:r>
              <a:rPr lang="en-GB"/>
              <a:t>Lower production/year</a:t>
            </a:r>
          </a:p>
          <a:p>
            <a:r>
              <a:rPr lang="en-GB"/>
              <a:t>Fully driven by solar energy</a:t>
            </a:r>
          </a:p>
        </p:txBody>
      </p:sp>
      <p:sp>
        <p:nvSpPr>
          <p:cNvPr id="17448" name="Text Box 94"/>
          <p:cNvSpPr txBox="1">
            <a:spLocks noChangeArrowheads="1"/>
          </p:cNvSpPr>
          <p:nvPr/>
        </p:nvSpPr>
        <p:spPr bwMode="auto">
          <a:xfrm>
            <a:off x="5010150" y="5734050"/>
            <a:ext cx="4133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Simplified structure, degraded</a:t>
            </a:r>
          </a:p>
          <a:p>
            <a:r>
              <a:rPr lang="en-GB"/>
              <a:t>Higher yield per year</a:t>
            </a:r>
          </a:p>
          <a:p>
            <a:r>
              <a:rPr lang="en-GB"/>
              <a:t>Dependent on oil/human added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16"/>
          <p:cNvSpPr>
            <a:spLocks noChangeArrowheads="1"/>
          </p:cNvSpPr>
          <p:nvPr/>
        </p:nvSpPr>
        <p:spPr bwMode="auto">
          <a:xfrm rot="5400000">
            <a:off x="5653088" y="4797425"/>
            <a:ext cx="1511300" cy="2232025"/>
          </a:xfrm>
          <a:prstGeom prst="homePlate">
            <a:avLst>
              <a:gd name="adj" fmla="val 41523"/>
            </a:avLst>
          </a:prstGeom>
          <a:solidFill>
            <a:srgbClr val="FF0000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sz="2400"/>
              <a:t>nutrient loss</a:t>
            </a:r>
          </a:p>
          <a:p>
            <a:pPr algn="ctr"/>
            <a:endParaRPr lang="en-GB" sz="2400"/>
          </a:p>
          <a:p>
            <a:pPr algn="ctr"/>
            <a:endParaRPr lang="en-GB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 rot="13024559" flipV="1">
            <a:off x="6026150" y="2017713"/>
            <a:ext cx="1944688" cy="1944687"/>
          </a:xfrm>
          <a:custGeom>
            <a:avLst/>
            <a:gdLst>
              <a:gd name="T0" fmla="*/ 1236587 w 21600"/>
              <a:gd name="T1" fmla="*/ 1908044 h 21600"/>
              <a:gd name="T2" fmla="*/ 1465718 w 21600"/>
              <a:gd name="T3" fmla="*/ 240025 h 21600"/>
              <a:gd name="T4" fmla="*/ 1188060 w 21600"/>
              <a:gd name="T5" fmla="*/ 1736173 h 21600"/>
              <a:gd name="T6" fmla="*/ -133877 w 21600"/>
              <a:gd name="T7" fmla="*/ 468616 h 21600"/>
              <a:gd name="T8" fmla="*/ 306378 w 21600"/>
              <a:gd name="T9" fmla="*/ 303857 h 21600"/>
              <a:gd name="T10" fmla="*/ 471137 w 21600"/>
              <a:gd name="T11" fmla="*/ 74411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776" y="7146"/>
                </a:moveTo>
                <a:cubicBezTo>
                  <a:pt x="2254" y="8293"/>
                  <a:pt x="1984" y="9539"/>
                  <a:pt x="1984" y="10799"/>
                </a:cubicBezTo>
                <a:cubicBezTo>
                  <a:pt x="1984" y="15668"/>
                  <a:pt x="5931" y="19616"/>
                  <a:pt x="10800" y="19616"/>
                </a:cubicBezTo>
                <a:cubicBezTo>
                  <a:pt x="15668" y="19616"/>
                  <a:pt x="19616" y="15668"/>
                  <a:pt x="19616" y="10800"/>
                </a:cubicBezTo>
                <a:cubicBezTo>
                  <a:pt x="19616" y="7867"/>
                  <a:pt x="18158" y="5127"/>
                  <a:pt x="15726" y="3488"/>
                </a:cubicBezTo>
                <a:lnTo>
                  <a:pt x="16834" y="1843"/>
                </a:lnTo>
                <a:cubicBezTo>
                  <a:pt x="19813" y="3850"/>
                  <a:pt x="21600" y="7207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-1" y="9255"/>
                  <a:pt x="331" y="7729"/>
                  <a:pt x="971" y="6324"/>
                </a:cubicBezTo>
                <a:lnTo>
                  <a:pt x="-1487" y="5205"/>
                </a:lnTo>
                <a:lnTo>
                  <a:pt x="3403" y="3375"/>
                </a:lnTo>
                <a:lnTo>
                  <a:pt x="5233" y="8265"/>
                </a:lnTo>
                <a:lnTo>
                  <a:pt x="2776" y="7146"/>
                </a:lnTo>
                <a:close/>
              </a:path>
            </a:pathLst>
          </a:custGeom>
          <a:solidFill>
            <a:srgbClr val="CCFFCC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 rot="5758735">
            <a:off x="419894" y="1675607"/>
            <a:ext cx="3119437" cy="3168650"/>
          </a:xfrm>
          <a:custGeom>
            <a:avLst/>
            <a:gdLst>
              <a:gd name="T0" fmla="*/ 2596065 w 21600"/>
              <a:gd name="T1" fmla="*/ 400189 h 21600"/>
              <a:gd name="T2" fmla="*/ 411737 w 21600"/>
              <a:gd name="T3" fmla="*/ 1734102 h 21600"/>
              <a:gd name="T4" fmla="*/ 2061283 w 21600"/>
              <a:gd name="T5" fmla="*/ 1011181 h 21600"/>
              <a:gd name="T6" fmla="*/ 1539067 w 21600"/>
              <a:gd name="T7" fmla="*/ 3564584 h 21600"/>
              <a:gd name="T8" fmla="*/ 755164 w 21600"/>
              <a:gd name="T9" fmla="*/ 2751298 h 21600"/>
              <a:gd name="T10" fmla="*/ 1555819 w 21600"/>
              <a:gd name="T11" fmla="*/ 195502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745" y="16027"/>
                </a:moveTo>
                <a:cubicBezTo>
                  <a:pt x="10763" y="16027"/>
                  <a:pt x="10781" y="16028"/>
                  <a:pt x="10800" y="16028"/>
                </a:cubicBezTo>
                <a:cubicBezTo>
                  <a:pt x="13687" y="16028"/>
                  <a:pt x="16028" y="13687"/>
                  <a:pt x="16028" y="10800"/>
                </a:cubicBezTo>
                <a:cubicBezTo>
                  <a:pt x="16028" y="7912"/>
                  <a:pt x="13687" y="5572"/>
                  <a:pt x="10800" y="5572"/>
                </a:cubicBezTo>
                <a:cubicBezTo>
                  <a:pt x="7912" y="5572"/>
                  <a:pt x="5572" y="7912"/>
                  <a:pt x="5572" y="10800"/>
                </a:cubicBezTo>
                <a:cubicBezTo>
                  <a:pt x="5571" y="11022"/>
                  <a:pt x="5586" y="11245"/>
                  <a:pt x="5614" y="11466"/>
                </a:cubicBezTo>
                <a:lnTo>
                  <a:pt x="88" y="12176"/>
                </a:lnTo>
                <a:cubicBezTo>
                  <a:pt x="29" y="11719"/>
                  <a:pt x="0" y="11260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10762" y="21600"/>
                  <a:pt x="10724" y="21599"/>
                  <a:pt x="10686" y="21599"/>
                </a:cubicBezTo>
                <a:lnTo>
                  <a:pt x="10657" y="24299"/>
                </a:lnTo>
                <a:lnTo>
                  <a:pt x="5229" y="18755"/>
                </a:lnTo>
                <a:lnTo>
                  <a:pt x="10773" y="13327"/>
                </a:lnTo>
                <a:lnTo>
                  <a:pt x="10745" y="16027"/>
                </a:lnTo>
                <a:close/>
              </a:path>
            </a:pathLst>
          </a:custGeom>
          <a:solidFill>
            <a:srgbClr val="CCFFCC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713787" cy="922337"/>
          </a:xfrm>
        </p:spPr>
        <p:txBody>
          <a:bodyPr/>
          <a:lstStyle/>
          <a:p>
            <a:pPr algn="l" eaLnBrk="1" hangingPunct="1"/>
            <a:r>
              <a:rPr lang="en-GB" sz="4000" smtClean="0"/>
              <a:t>Soil regeneration: reversing nutrients loss, preventing eutrophication</a:t>
            </a:r>
          </a:p>
        </p:txBody>
      </p:sp>
      <p:grpSp>
        <p:nvGrpSpPr>
          <p:cNvPr id="18438" name="Group 32"/>
          <p:cNvGrpSpPr>
            <a:grpSpLocks/>
          </p:cNvGrpSpPr>
          <p:nvPr/>
        </p:nvGrpSpPr>
        <p:grpSpPr bwMode="auto">
          <a:xfrm>
            <a:off x="1116013" y="2636838"/>
            <a:ext cx="2519362" cy="2447925"/>
            <a:chOff x="1112" y="2725"/>
            <a:chExt cx="617" cy="599"/>
          </a:xfrm>
        </p:grpSpPr>
        <p:sp>
          <p:nvSpPr>
            <p:cNvPr id="18489" name="Freeform 33"/>
            <p:cNvSpPr>
              <a:spLocks/>
            </p:cNvSpPr>
            <p:nvPr/>
          </p:nvSpPr>
          <p:spPr bwMode="auto">
            <a:xfrm>
              <a:off x="1112" y="2779"/>
              <a:ext cx="544" cy="515"/>
            </a:xfrm>
            <a:custGeom>
              <a:avLst/>
              <a:gdLst>
                <a:gd name="T0" fmla="*/ 352 w 544"/>
                <a:gd name="T1" fmla="*/ 209 h 515"/>
                <a:gd name="T2" fmla="*/ 253 w 544"/>
                <a:gd name="T3" fmla="*/ 131 h 515"/>
                <a:gd name="T4" fmla="*/ 121 w 544"/>
                <a:gd name="T5" fmla="*/ 80 h 515"/>
                <a:gd name="T6" fmla="*/ 13 w 544"/>
                <a:gd name="T7" fmla="*/ 131 h 515"/>
                <a:gd name="T8" fmla="*/ 19 w 544"/>
                <a:gd name="T9" fmla="*/ 143 h 515"/>
                <a:gd name="T10" fmla="*/ 136 w 544"/>
                <a:gd name="T11" fmla="*/ 107 h 515"/>
                <a:gd name="T12" fmla="*/ 169 w 544"/>
                <a:gd name="T13" fmla="*/ 197 h 515"/>
                <a:gd name="T14" fmla="*/ 85 w 544"/>
                <a:gd name="T15" fmla="*/ 182 h 515"/>
                <a:gd name="T16" fmla="*/ 73 w 544"/>
                <a:gd name="T17" fmla="*/ 200 h 515"/>
                <a:gd name="T18" fmla="*/ 142 w 544"/>
                <a:gd name="T19" fmla="*/ 239 h 515"/>
                <a:gd name="T20" fmla="*/ 232 w 544"/>
                <a:gd name="T21" fmla="*/ 242 h 515"/>
                <a:gd name="T22" fmla="*/ 67 w 544"/>
                <a:gd name="T23" fmla="*/ 266 h 515"/>
                <a:gd name="T24" fmla="*/ 112 w 544"/>
                <a:gd name="T25" fmla="*/ 353 h 515"/>
                <a:gd name="T26" fmla="*/ 187 w 544"/>
                <a:gd name="T27" fmla="*/ 410 h 515"/>
                <a:gd name="T28" fmla="*/ 190 w 544"/>
                <a:gd name="T29" fmla="*/ 362 h 515"/>
                <a:gd name="T30" fmla="*/ 244 w 544"/>
                <a:gd name="T31" fmla="*/ 311 h 515"/>
                <a:gd name="T32" fmla="*/ 217 w 544"/>
                <a:gd name="T33" fmla="*/ 347 h 515"/>
                <a:gd name="T34" fmla="*/ 235 w 544"/>
                <a:gd name="T35" fmla="*/ 389 h 515"/>
                <a:gd name="T36" fmla="*/ 277 w 544"/>
                <a:gd name="T37" fmla="*/ 380 h 515"/>
                <a:gd name="T38" fmla="*/ 370 w 544"/>
                <a:gd name="T39" fmla="*/ 365 h 515"/>
                <a:gd name="T40" fmla="*/ 286 w 544"/>
                <a:gd name="T41" fmla="*/ 353 h 515"/>
                <a:gd name="T42" fmla="*/ 307 w 544"/>
                <a:gd name="T43" fmla="*/ 383 h 515"/>
                <a:gd name="T44" fmla="*/ 262 w 544"/>
                <a:gd name="T45" fmla="*/ 275 h 515"/>
                <a:gd name="T46" fmla="*/ 259 w 544"/>
                <a:gd name="T47" fmla="*/ 182 h 515"/>
                <a:gd name="T48" fmla="*/ 328 w 544"/>
                <a:gd name="T49" fmla="*/ 281 h 515"/>
                <a:gd name="T50" fmla="*/ 346 w 544"/>
                <a:gd name="T51" fmla="*/ 329 h 515"/>
                <a:gd name="T52" fmla="*/ 322 w 544"/>
                <a:gd name="T53" fmla="*/ 230 h 515"/>
                <a:gd name="T54" fmla="*/ 391 w 544"/>
                <a:gd name="T55" fmla="*/ 299 h 515"/>
                <a:gd name="T56" fmla="*/ 379 w 544"/>
                <a:gd name="T57" fmla="*/ 467 h 515"/>
                <a:gd name="T58" fmla="*/ 400 w 544"/>
                <a:gd name="T59" fmla="*/ 413 h 515"/>
                <a:gd name="T60" fmla="*/ 403 w 544"/>
                <a:gd name="T61" fmla="*/ 230 h 515"/>
                <a:gd name="T62" fmla="*/ 436 w 544"/>
                <a:gd name="T63" fmla="*/ 257 h 515"/>
                <a:gd name="T64" fmla="*/ 424 w 544"/>
                <a:gd name="T65" fmla="*/ 338 h 515"/>
                <a:gd name="T66" fmla="*/ 448 w 544"/>
                <a:gd name="T67" fmla="*/ 341 h 515"/>
                <a:gd name="T68" fmla="*/ 457 w 544"/>
                <a:gd name="T69" fmla="*/ 320 h 515"/>
                <a:gd name="T70" fmla="*/ 496 w 544"/>
                <a:gd name="T71" fmla="*/ 359 h 515"/>
                <a:gd name="T72" fmla="*/ 514 w 544"/>
                <a:gd name="T73" fmla="*/ 440 h 515"/>
                <a:gd name="T74" fmla="*/ 478 w 544"/>
                <a:gd name="T75" fmla="*/ 284 h 515"/>
                <a:gd name="T76" fmla="*/ 481 w 544"/>
                <a:gd name="T77" fmla="*/ 197 h 515"/>
                <a:gd name="T78" fmla="*/ 520 w 544"/>
                <a:gd name="T79" fmla="*/ 212 h 515"/>
                <a:gd name="T80" fmla="*/ 460 w 544"/>
                <a:gd name="T81" fmla="*/ 182 h 515"/>
                <a:gd name="T82" fmla="*/ 478 w 544"/>
                <a:gd name="T83" fmla="*/ 113 h 515"/>
                <a:gd name="T84" fmla="*/ 373 w 544"/>
                <a:gd name="T85" fmla="*/ 20 h 515"/>
                <a:gd name="T86" fmla="*/ 271 w 544"/>
                <a:gd name="T87" fmla="*/ 23 h 515"/>
                <a:gd name="T88" fmla="*/ 289 w 544"/>
                <a:gd name="T89" fmla="*/ 92 h 515"/>
                <a:gd name="T90" fmla="*/ 226 w 544"/>
                <a:gd name="T91" fmla="*/ 44 h 515"/>
                <a:gd name="T92" fmla="*/ 322 w 544"/>
                <a:gd name="T93" fmla="*/ 107 h 515"/>
                <a:gd name="T94" fmla="*/ 346 w 544"/>
                <a:gd name="T95" fmla="*/ 125 h 515"/>
                <a:gd name="T96" fmla="*/ 373 w 544"/>
                <a:gd name="T97" fmla="*/ 101 h 515"/>
                <a:gd name="T98" fmla="*/ 403 w 544"/>
                <a:gd name="T99" fmla="*/ 98 h 515"/>
                <a:gd name="T100" fmla="*/ 343 w 544"/>
                <a:gd name="T101" fmla="*/ 164 h 515"/>
                <a:gd name="T102" fmla="*/ 376 w 544"/>
                <a:gd name="T103" fmla="*/ 170 h 515"/>
                <a:gd name="T104" fmla="*/ 466 w 544"/>
                <a:gd name="T105" fmla="*/ 134 h 5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4"/>
                <a:gd name="T160" fmla="*/ 0 h 515"/>
                <a:gd name="T161" fmla="*/ 544 w 544"/>
                <a:gd name="T162" fmla="*/ 515 h 5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4" h="515">
                  <a:moveTo>
                    <a:pt x="466" y="134"/>
                  </a:moveTo>
                  <a:cubicBezTo>
                    <a:pt x="426" y="147"/>
                    <a:pt x="423" y="186"/>
                    <a:pt x="379" y="197"/>
                  </a:cubicBezTo>
                  <a:cubicBezTo>
                    <a:pt x="365" y="207"/>
                    <a:pt x="373" y="202"/>
                    <a:pt x="352" y="209"/>
                  </a:cubicBezTo>
                  <a:cubicBezTo>
                    <a:pt x="349" y="210"/>
                    <a:pt x="343" y="212"/>
                    <a:pt x="343" y="212"/>
                  </a:cubicBezTo>
                  <a:cubicBezTo>
                    <a:pt x="312" y="208"/>
                    <a:pt x="299" y="188"/>
                    <a:pt x="280" y="164"/>
                  </a:cubicBezTo>
                  <a:cubicBezTo>
                    <a:pt x="271" y="152"/>
                    <a:pt x="267" y="136"/>
                    <a:pt x="253" y="131"/>
                  </a:cubicBezTo>
                  <a:cubicBezTo>
                    <a:pt x="227" y="105"/>
                    <a:pt x="199" y="99"/>
                    <a:pt x="163" y="95"/>
                  </a:cubicBezTo>
                  <a:cubicBezTo>
                    <a:pt x="154" y="89"/>
                    <a:pt x="156" y="89"/>
                    <a:pt x="145" y="86"/>
                  </a:cubicBezTo>
                  <a:cubicBezTo>
                    <a:pt x="137" y="84"/>
                    <a:pt x="121" y="80"/>
                    <a:pt x="121" y="80"/>
                  </a:cubicBezTo>
                  <a:cubicBezTo>
                    <a:pt x="107" y="81"/>
                    <a:pt x="93" y="81"/>
                    <a:pt x="79" y="83"/>
                  </a:cubicBezTo>
                  <a:cubicBezTo>
                    <a:pt x="73" y="84"/>
                    <a:pt x="61" y="89"/>
                    <a:pt x="61" y="89"/>
                  </a:cubicBezTo>
                  <a:cubicBezTo>
                    <a:pt x="46" y="104"/>
                    <a:pt x="26" y="115"/>
                    <a:pt x="13" y="131"/>
                  </a:cubicBezTo>
                  <a:cubicBezTo>
                    <a:pt x="11" y="133"/>
                    <a:pt x="0" y="150"/>
                    <a:pt x="1" y="152"/>
                  </a:cubicBezTo>
                  <a:cubicBezTo>
                    <a:pt x="3" y="155"/>
                    <a:pt x="7" y="148"/>
                    <a:pt x="10" y="146"/>
                  </a:cubicBezTo>
                  <a:cubicBezTo>
                    <a:pt x="13" y="145"/>
                    <a:pt x="16" y="145"/>
                    <a:pt x="19" y="143"/>
                  </a:cubicBezTo>
                  <a:cubicBezTo>
                    <a:pt x="25" y="139"/>
                    <a:pt x="31" y="135"/>
                    <a:pt x="37" y="131"/>
                  </a:cubicBezTo>
                  <a:cubicBezTo>
                    <a:pt x="51" y="122"/>
                    <a:pt x="68" y="119"/>
                    <a:pt x="82" y="110"/>
                  </a:cubicBezTo>
                  <a:cubicBezTo>
                    <a:pt x="95" y="91"/>
                    <a:pt x="117" y="101"/>
                    <a:pt x="136" y="107"/>
                  </a:cubicBezTo>
                  <a:cubicBezTo>
                    <a:pt x="155" y="126"/>
                    <a:pt x="178" y="128"/>
                    <a:pt x="205" y="131"/>
                  </a:cubicBezTo>
                  <a:cubicBezTo>
                    <a:pt x="212" y="152"/>
                    <a:pt x="213" y="165"/>
                    <a:pt x="193" y="179"/>
                  </a:cubicBezTo>
                  <a:cubicBezTo>
                    <a:pt x="186" y="189"/>
                    <a:pt x="181" y="193"/>
                    <a:pt x="169" y="197"/>
                  </a:cubicBezTo>
                  <a:cubicBezTo>
                    <a:pt x="163" y="206"/>
                    <a:pt x="145" y="218"/>
                    <a:pt x="145" y="218"/>
                  </a:cubicBezTo>
                  <a:cubicBezTo>
                    <a:pt x="138" y="228"/>
                    <a:pt x="124" y="238"/>
                    <a:pt x="112" y="242"/>
                  </a:cubicBezTo>
                  <a:cubicBezTo>
                    <a:pt x="81" y="232"/>
                    <a:pt x="114" y="192"/>
                    <a:pt x="85" y="182"/>
                  </a:cubicBezTo>
                  <a:cubicBezTo>
                    <a:pt x="73" y="170"/>
                    <a:pt x="70" y="165"/>
                    <a:pt x="61" y="182"/>
                  </a:cubicBezTo>
                  <a:cubicBezTo>
                    <a:pt x="62" y="186"/>
                    <a:pt x="62" y="191"/>
                    <a:pt x="64" y="194"/>
                  </a:cubicBezTo>
                  <a:cubicBezTo>
                    <a:pt x="66" y="197"/>
                    <a:pt x="72" y="197"/>
                    <a:pt x="73" y="200"/>
                  </a:cubicBezTo>
                  <a:cubicBezTo>
                    <a:pt x="85" y="233"/>
                    <a:pt x="70" y="238"/>
                    <a:pt x="103" y="260"/>
                  </a:cubicBezTo>
                  <a:cubicBezTo>
                    <a:pt x="110" y="259"/>
                    <a:pt x="118" y="260"/>
                    <a:pt x="124" y="257"/>
                  </a:cubicBezTo>
                  <a:cubicBezTo>
                    <a:pt x="131" y="253"/>
                    <a:pt x="142" y="239"/>
                    <a:pt x="142" y="239"/>
                  </a:cubicBezTo>
                  <a:cubicBezTo>
                    <a:pt x="152" y="210"/>
                    <a:pt x="174" y="203"/>
                    <a:pt x="202" y="200"/>
                  </a:cubicBezTo>
                  <a:cubicBezTo>
                    <a:pt x="210" y="188"/>
                    <a:pt x="212" y="176"/>
                    <a:pt x="220" y="164"/>
                  </a:cubicBezTo>
                  <a:cubicBezTo>
                    <a:pt x="249" y="174"/>
                    <a:pt x="237" y="222"/>
                    <a:pt x="232" y="242"/>
                  </a:cubicBezTo>
                  <a:cubicBezTo>
                    <a:pt x="230" y="249"/>
                    <a:pt x="214" y="254"/>
                    <a:pt x="214" y="254"/>
                  </a:cubicBezTo>
                  <a:cubicBezTo>
                    <a:pt x="196" y="280"/>
                    <a:pt x="158" y="285"/>
                    <a:pt x="130" y="287"/>
                  </a:cubicBezTo>
                  <a:cubicBezTo>
                    <a:pt x="105" y="283"/>
                    <a:pt x="90" y="274"/>
                    <a:pt x="67" y="266"/>
                  </a:cubicBezTo>
                  <a:cubicBezTo>
                    <a:pt x="55" y="270"/>
                    <a:pt x="50" y="272"/>
                    <a:pt x="46" y="284"/>
                  </a:cubicBezTo>
                  <a:cubicBezTo>
                    <a:pt x="69" y="300"/>
                    <a:pt x="107" y="277"/>
                    <a:pt x="130" y="293"/>
                  </a:cubicBezTo>
                  <a:cubicBezTo>
                    <a:pt x="155" y="309"/>
                    <a:pt x="126" y="344"/>
                    <a:pt x="112" y="353"/>
                  </a:cubicBezTo>
                  <a:cubicBezTo>
                    <a:pt x="86" y="393"/>
                    <a:pt x="50" y="386"/>
                    <a:pt x="139" y="377"/>
                  </a:cubicBezTo>
                  <a:cubicBezTo>
                    <a:pt x="141" y="343"/>
                    <a:pt x="124" y="298"/>
                    <a:pt x="163" y="308"/>
                  </a:cubicBezTo>
                  <a:cubicBezTo>
                    <a:pt x="195" y="329"/>
                    <a:pt x="176" y="378"/>
                    <a:pt x="187" y="410"/>
                  </a:cubicBezTo>
                  <a:cubicBezTo>
                    <a:pt x="189" y="438"/>
                    <a:pt x="189" y="503"/>
                    <a:pt x="226" y="515"/>
                  </a:cubicBezTo>
                  <a:cubicBezTo>
                    <a:pt x="244" y="454"/>
                    <a:pt x="224" y="456"/>
                    <a:pt x="205" y="413"/>
                  </a:cubicBezTo>
                  <a:cubicBezTo>
                    <a:pt x="198" y="396"/>
                    <a:pt x="196" y="379"/>
                    <a:pt x="190" y="362"/>
                  </a:cubicBezTo>
                  <a:cubicBezTo>
                    <a:pt x="192" y="334"/>
                    <a:pt x="186" y="314"/>
                    <a:pt x="214" y="305"/>
                  </a:cubicBezTo>
                  <a:cubicBezTo>
                    <a:pt x="221" y="295"/>
                    <a:pt x="223" y="287"/>
                    <a:pt x="232" y="278"/>
                  </a:cubicBezTo>
                  <a:cubicBezTo>
                    <a:pt x="247" y="282"/>
                    <a:pt x="256" y="293"/>
                    <a:pt x="244" y="311"/>
                  </a:cubicBezTo>
                  <a:cubicBezTo>
                    <a:pt x="240" y="317"/>
                    <a:pt x="232" y="319"/>
                    <a:pt x="226" y="323"/>
                  </a:cubicBezTo>
                  <a:cubicBezTo>
                    <a:pt x="223" y="325"/>
                    <a:pt x="217" y="329"/>
                    <a:pt x="217" y="329"/>
                  </a:cubicBezTo>
                  <a:cubicBezTo>
                    <a:pt x="217" y="329"/>
                    <a:pt x="209" y="347"/>
                    <a:pt x="217" y="347"/>
                  </a:cubicBezTo>
                  <a:cubicBezTo>
                    <a:pt x="218" y="347"/>
                    <a:pt x="223" y="330"/>
                    <a:pt x="235" y="326"/>
                  </a:cubicBezTo>
                  <a:cubicBezTo>
                    <a:pt x="256" y="331"/>
                    <a:pt x="245" y="342"/>
                    <a:pt x="262" y="353"/>
                  </a:cubicBezTo>
                  <a:cubicBezTo>
                    <a:pt x="258" y="368"/>
                    <a:pt x="248" y="380"/>
                    <a:pt x="235" y="389"/>
                  </a:cubicBezTo>
                  <a:cubicBezTo>
                    <a:pt x="236" y="397"/>
                    <a:pt x="231" y="410"/>
                    <a:pt x="238" y="413"/>
                  </a:cubicBezTo>
                  <a:cubicBezTo>
                    <a:pt x="245" y="416"/>
                    <a:pt x="244" y="399"/>
                    <a:pt x="250" y="395"/>
                  </a:cubicBezTo>
                  <a:cubicBezTo>
                    <a:pt x="271" y="381"/>
                    <a:pt x="261" y="385"/>
                    <a:pt x="277" y="380"/>
                  </a:cubicBezTo>
                  <a:cubicBezTo>
                    <a:pt x="286" y="407"/>
                    <a:pt x="293" y="424"/>
                    <a:pt x="322" y="434"/>
                  </a:cubicBezTo>
                  <a:cubicBezTo>
                    <a:pt x="375" y="426"/>
                    <a:pt x="349" y="429"/>
                    <a:pt x="379" y="407"/>
                  </a:cubicBezTo>
                  <a:cubicBezTo>
                    <a:pt x="384" y="391"/>
                    <a:pt x="389" y="371"/>
                    <a:pt x="370" y="365"/>
                  </a:cubicBezTo>
                  <a:cubicBezTo>
                    <a:pt x="350" y="379"/>
                    <a:pt x="348" y="402"/>
                    <a:pt x="331" y="419"/>
                  </a:cubicBezTo>
                  <a:cubicBezTo>
                    <a:pt x="308" y="413"/>
                    <a:pt x="307" y="392"/>
                    <a:pt x="292" y="377"/>
                  </a:cubicBezTo>
                  <a:cubicBezTo>
                    <a:pt x="290" y="369"/>
                    <a:pt x="288" y="361"/>
                    <a:pt x="286" y="353"/>
                  </a:cubicBezTo>
                  <a:cubicBezTo>
                    <a:pt x="285" y="349"/>
                    <a:pt x="283" y="341"/>
                    <a:pt x="283" y="341"/>
                  </a:cubicBezTo>
                  <a:cubicBezTo>
                    <a:pt x="287" y="327"/>
                    <a:pt x="289" y="321"/>
                    <a:pt x="304" y="326"/>
                  </a:cubicBezTo>
                  <a:cubicBezTo>
                    <a:pt x="305" y="345"/>
                    <a:pt x="303" y="364"/>
                    <a:pt x="307" y="383"/>
                  </a:cubicBezTo>
                  <a:cubicBezTo>
                    <a:pt x="308" y="389"/>
                    <a:pt x="313" y="365"/>
                    <a:pt x="313" y="365"/>
                  </a:cubicBezTo>
                  <a:cubicBezTo>
                    <a:pt x="310" y="327"/>
                    <a:pt x="310" y="312"/>
                    <a:pt x="274" y="305"/>
                  </a:cubicBezTo>
                  <a:cubicBezTo>
                    <a:pt x="267" y="295"/>
                    <a:pt x="266" y="286"/>
                    <a:pt x="262" y="275"/>
                  </a:cubicBezTo>
                  <a:cubicBezTo>
                    <a:pt x="261" y="263"/>
                    <a:pt x="261" y="251"/>
                    <a:pt x="259" y="239"/>
                  </a:cubicBezTo>
                  <a:cubicBezTo>
                    <a:pt x="257" y="230"/>
                    <a:pt x="250" y="212"/>
                    <a:pt x="250" y="212"/>
                  </a:cubicBezTo>
                  <a:cubicBezTo>
                    <a:pt x="253" y="202"/>
                    <a:pt x="259" y="182"/>
                    <a:pt x="259" y="182"/>
                  </a:cubicBezTo>
                  <a:cubicBezTo>
                    <a:pt x="268" y="208"/>
                    <a:pt x="255" y="168"/>
                    <a:pt x="265" y="230"/>
                  </a:cubicBezTo>
                  <a:cubicBezTo>
                    <a:pt x="271" y="268"/>
                    <a:pt x="284" y="260"/>
                    <a:pt x="322" y="263"/>
                  </a:cubicBezTo>
                  <a:cubicBezTo>
                    <a:pt x="324" y="269"/>
                    <a:pt x="326" y="275"/>
                    <a:pt x="328" y="281"/>
                  </a:cubicBezTo>
                  <a:cubicBezTo>
                    <a:pt x="329" y="284"/>
                    <a:pt x="331" y="290"/>
                    <a:pt x="331" y="290"/>
                  </a:cubicBezTo>
                  <a:cubicBezTo>
                    <a:pt x="332" y="305"/>
                    <a:pt x="329" y="321"/>
                    <a:pt x="334" y="335"/>
                  </a:cubicBezTo>
                  <a:cubicBezTo>
                    <a:pt x="336" y="339"/>
                    <a:pt x="345" y="333"/>
                    <a:pt x="346" y="329"/>
                  </a:cubicBezTo>
                  <a:cubicBezTo>
                    <a:pt x="349" y="313"/>
                    <a:pt x="346" y="297"/>
                    <a:pt x="343" y="281"/>
                  </a:cubicBezTo>
                  <a:cubicBezTo>
                    <a:pt x="339" y="262"/>
                    <a:pt x="306" y="254"/>
                    <a:pt x="292" y="245"/>
                  </a:cubicBezTo>
                  <a:cubicBezTo>
                    <a:pt x="284" y="220"/>
                    <a:pt x="298" y="228"/>
                    <a:pt x="322" y="230"/>
                  </a:cubicBezTo>
                  <a:cubicBezTo>
                    <a:pt x="326" y="241"/>
                    <a:pt x="322" y="256"/>
                    <a:pt x="331" y="263"/>
                  </a:cubicBezTo>
                  <a:cubicBezTo>
                    <a:pt x="336" y="268"/>
                    <a:pt x="372" y="271"/>
                    <a:pt x="379" y="272"/>
                  </a:cubicBezTo>
                  <a:cubicBezTo>
                    <a:pt x="389" y="286"/>
                    <a:pt x="384" y="278"/>
                    <a:pt x="391" y="299"/>
                  </a:cubicBezTo>
                  <a:cubicBezTo>
                    <a:pt x="392" y="302"/>
                    <a:pt x="394" y="308"/>
                    <a:pt x="394" y="308"/>
                  </a:cubicBezTo>
                  <a:cubicBezTo>
                    <a:pt x="395" y="329"/>
                    <a:pt x="404" y="398"/>
                    <a:pt x="397" y="431"/>
                  </a:cubicBezTo>
                  <a:cubicBezTo>
                    <a:pt x="393" y="449"/>
                    <a:pt x="389" y="452"/>
                    <a:pt x="379" y="467"/>
                  </a:cubicBezTo>
                  <a:cubicBezTo>
                    <a:pt x="375" y="472"/>
                    <a:pt x="373" y="485"/>
                    <a:pt x="373" y="485"/>
                  </a:cubicBezTo>
                  <a:cubicBezTo>
                    <a:pt x="387" y="490"/>
                    <a:pt x="392" y="488"/>
                    <a:pt x="400" y="476"/>
                  </a:cubicBezTo>
                  <a:cubicBezTo>
                    <a:pt x="407" y="446"/>
                    <a:pt x="402" y="472"/>
                    <a:pt x="400" y="413"/>
                  </a:cubicBezTo>
                  <a:cubicBezTo>
                    <a:pt x="399" y="381"/>
                    <a:pt x="420" y="302"/>
                    <a:pt x="379" y="275"/>
                  </a:cubicBezTo>
                  <a:cubicBezTo>
                    <a:pt x="371" y="263"/>
                    <a:pt x="366" y="251"/>
                    <a:pt x="358" y="239"/>
                  </a:cubicBezTo>
                  <a:cubicBezTo>
                    <a:pt x="372" y="225"/>
                    <a:pt x="384" y="234"/>
                    <a:pt x="403" y="230"/>
                  </a:cubicBezTo>
                  <a:cubicBezTo>
                    <a:pt x="419" y="219"/>
                    <a:pt x="415" y="200"/>
                    <a:pt x="433" y="194"/>
                  </a:cubicBezTo>
                  <a:cubicBezTo>
                    <a:pt x="457" y="202"/>
                    <a:pt x="438" y="222"/>
                    <a:pt x="427" y="233"/>
                  </a:cubicBezTo>
                  <a:cubicBezTo>
                    <a:pt x="423" y="246"/>
                    <a:pt x="422" y="252"/>
                    <a:pt x="436" y="257"/>
                  </a:cubicBezTo>
                  <a:cubicBezTo>
                    <a:pt x="442" y="248"/>
                    <a:pt x="442" y="231"/>
                    <a:pt x="448" y="248"/>
                  </a:cubicBezTo>
                  <a:cubicBezTo>
                    <a:pt x="436" y="266"/>
                    <a:pt x="431" y="286"/>
                    <a:pt x="415" y="302"/>
                  </a:cubicBezTo>
                  <a:cubicBezTo>
                    <a:pt x="410" y="316"/>
                    <a:pt x="402" y="345"/>
                    <a:pt x="424" y="338"/>
                  </a:cubicBezTo>
                  <a:cubicBezTo>
                    <a:pt x="431" y="317"/>
                    <a:pt x="425" y="324"/>
                    <a:pt x="439" y="314"/>
                  </a:cubicBezTo>
                  <a:cubicBezTo>
                    <a:pt x="441" y="320"/>
                    <a:pt x="443" y="326"/>
                    <a:pt x="445" y="332"/>
                  </a:cubicBezTo>
                  <a:cubicBezTo>
                    <a:pt x="446" y="335"/>
                    <a:pt x="448" y="341"/>
                    <a:pt x="448" y="341"/>
                  </a:cubicBezTo>
                  <a:cubicBezTo>
                    <a:pt x="445" y="359"/>
                    <a:pt x="448" y="367"/>
                    <a:pt x="433" y="377"/>
                  </a:cubicBezTo>
                  <a:cubicBezTo>
                    <a:pt x="436" y="394"/>
                    <a:pt x="434" y="401"/>
                    <a:pt x="448" y="410"/>
                  </a:cubicBezTo>
                  <a:cubicBezTo>
                    <a:pt x="485" y="404"/>
                    <a:pt x="492" y="343"/>
                    <a:pt x="457" y="320"/>
                  </a:cubicBezTo>
                  <a:cubicBezTo>
                    <a:pt x="449" y="296"/>
                    <a:pt x="450" y="308"/>
                    <a:pt x="454" y="284"/>
                  </a:cubicBezTo>
                  <a:cubicBezTo>
                    <a:pt x="476" y="291"/>
                    <a:pt x="455" y="281"/>
                    <a:pt x="466" y="323"/>
                  </a:cubicBezTo>
                  <a:cubicBezTo>
                    <a:pt x="468" y="330"/>
                    <a:pt x="489" y="352"/>
                    <a:pt x="496" y="359"/>
                  </a:cubicBezTo>
                  <a:cubicBezTo>
                    <a:pt x="498" y="365"/>
                    <a:pt x="500" y="371"/>
                    <a:pt x="502" y="377"/>
                  </a:cubicBezTo>
                  <a:cubicBezTo>
                    <a:pt x="503" y="380"/>
                    <a:pt x="505" y="386"/>
                    <a:pt x="505" y="386"/>
                  </a:cubicBezTo>
                  <a:cubicBezTo>
                    <a:pt x="503" y="407"/>
                    <a:pt x="495" y="427"/>
                    <a:pt x="514" y="440"/>
                  </a:cubicBezTo>
                  <a:cubicBezTo>
                    <a:pt x="531" y="437"/>
                    <a:pt x="535" y="433"/>
                    <a:pt x="544" y="419"/>
                  </a:cubicBezTo>
                  <a:cubicBezTo>
                    <a:pt x="540" y="390"/>
                    <a:pt x="529" y="392"/>
                    <a:pt x="517" y="371"/>
                  </a:cubicBezTo>
                  <a:cubicBezTo>
                    <a:pt x="502" y="345"/>
                    <a:pt x="504" y="301"/>
                    <a:pt x="478" y="284"/>
                  </a:cubicBezTo>
                  <a:cubicBezTo>
                    <a:pt x="477" y="274"/>
                    <a:pt x="477" y="264"/>
                    <a:pt x="475" y="254"/>
                  </a:cubicBezTo>
                  <a:cubicBezTo>
                    <a:pt x="474" y="248"/>
                    <a:pt x="469" y="236"/>
                    <a:pt x="469" y="236"/>
                  </a:cubicBezTo>
                  <a:cubicBezTo>
                    <a:pt x="471" y="213"/>
                    <a:pt x="468" y="190"/>
                    <a:pt x="481" y="197"/>
                  </a:cubicBezTo>
                  <a:cubicBezTo>
                    <a:pt x="488" y="201"/>
                    <a:pt x="485" y="213"/>
                    <a:pt x="487" y="221"/>
                  </a:cubicBezTo>
                  <a:cubicBezTo>
                    <a:pt x="490" y="233"/>
                    <a:pt x="495" y="238"/>
                    <a:pt x="505" y="245"/>
                  </a:cubicBezTo>
                  <a:cubicBezTo>
                    <a:pt x="525" y="240"/>
                    <a:pt x="524" y="231"/>
                    <a:pt x="520" y="212"/>
                  </a:cubicBezTo>
                  <a:cubicBezTo>
                    <a:pt x="519" y="208"/>
                    <a:pt x="520" y="203"/>
                    <a:pt x="517" y="200"/>
                  </a:cubicBezTo>
                  <a:cubicBezTo>
                    <a:pt x="513" y="197"/>
                    <a:pt x="507" y="198"/>
                    <a:pt x="502" y="197"/>
                  </a:cubicBezTo>
                  <a:cubicBezTo>
                    <a:pt x="486" y="193"/>
                    <a:pt x="476" y="185"/>
                    <a:pt x="460" y="182"/>
                  </a:cubicBezTo>
                  <a:cubicBezTo>
                    <a:pt x="464" y="167"/>
                    <a:pt x="472" y="169"/>
                    <a:pt x="478" y="155"/>
                  </a:cubicBezTo>
                  <a:cubicBezTo>
                    <a:pt x="481" y="149"/>
                    <a:pt x="484" y="137"/>
                    <a:pt x="484" y="137"/>
                  </a:cubicBezTo>
                  <a:cubicBezTo>
                    <a:pt x="482" y="129"/>
                    <a:pt x="484" y="119"/>
                    <a:pt x="478" y="113"/>
                  </a:cubicBezTo>
                  <a:cubicBezTo>
                    <a:pt x="470" y="105"/>
                    <a:pt x="460" y="101"/>
                    <a:pt x="451" y="95"/>
                  </a:cubicBezTo>
                  <a:cubicBezTo>
                    <a:pt x="441" y="88"/>
                    <a:pt x="437" y="78"/>
                    <a:pt x="427" y="71"/>
                  </a:cubicBezTo>
                  <a:cubicBezTo>
                    <a:pt x="411" y="47"/>
                    <a:pt x="397" y="36"/>
                    <a:pt x="373" y="20"/>
                  </a:cubicBezTo>
                  <a:cubicBezTo>
                    <a:pt x="364" y="14"/>
                    <a:pt x="353" y="14"/>
                    <a:pt x="343" y="11"/>
                  </a:cubicBezTo>
                  <a:cubicBezTo>
                    <a:pt x="340" y="10"/>
                    <a:pt x="334" y="8"/>
                    <a:pt x="334" y="8"/>
                  </a:cubicBezTo>
                  <a:cubicBezTo>
                    <a:pt x="314" y="9"/>
                    <a:pt x="279" y="0"/>
                    <a:pt x="271" y="23"/>
                  </a:cubicBezTo>
                  <a:cubicBezTo>
                    <a:pt x="272" y="29"/>
                    <a:pt x="268" y="38"/>
                    <a:pt x="274" y="41"/>
                  </a:cubicBezTo>
                  <a:cubicBezTo>
                    <a:pt x="284" y="46"/>
                    <a:pt x="319" y="36"/>
                    <a:pt x="331" y="32"/>
                  </a:cubicBezTo>
                  <a:cubicBezTo>
                    <a:pt x="328" y="61"/>
                    <a:pt x="320" y="84"/>
                    <a:pt x="289" y="92"/>
                  </a:cubicBezTo>
                  <a:cubicBezTo>
                    <a:pt x="283" y="90"/>
                    <a:pt x="277" y="88"/>
                    <a:pt x="271" y="86"/>
                  </a:cubicBezTo>
                  <a:cubicBezTo>
                    <a:pt x="268" y="85"/>
                    <a:pt x="262" y="83"/>
                    <a:pt x="262" y="83"/>
                  </a:cubicBezTo>
                  <a:cubicBezTo>
                    <a:pt x="252" y="69"/>
                    <a:pt x="243" y="50"/>
                    <a:pt x="226" y="44"/>
                  </a:cubicBezTo>
                  <a:cubicBezTo>
                    <a:pt x="210" y="68"/>
                    <a:pt x="234" y="68"/>
                    <a:pt x="253" y="71"/>
                  </a:cubicBezTo>
                  <a:cubicBezTo>
                    <a:pt x="274" y="85"/>
                    <a:pt x="256" y="100"/>
                    <a:pt x="286" y="110"/>
                  </a:cubicBezTo>
                  <a:cubicBezTo>
                    <a:pt x="298" y="109"/>
                    <a:pt x="310" y="110"/>
                    <a:pt x="322" y="107"/>
                  </a:cubicBezTo>
                  <a:cubicBezTo>
                    <a:pt x="329" y="105"/>
                    <a:pt x="340" y="95"/>
                    <a:pt x="340" y="95"/>
                  </a:cubicBezTo>
                  <a:cubicBezTo>
                    <a:pt x="345" y="80"/>
                    <a:pt x="342" y="58"/>
                    <a:pt x="358" y="53"/>
                  </a:cubicBezTo>
                  <a:cubicBezTo>
                    <a:pt x="392" y="61"/>
                    <a:pt x="373" y="116"/>
                    <a:pt x="346" y="125"/>
                  </a:cubicBezTo>
                  <a:cubicBezTo>
                    <a:pt x="349" y="126"/>
                    <a:pt x="352" y="129"/>
                    <a:pt x="355" y="128"/>
                  </a:cubicBezTo>
                  <a:cubicBezTo>
                    <a:pt x="358" y="127"/>
                    <a:pt x="356" y="122"/>
                    <a:pt x="358" y="119"/>
                  </a:cubicBezTo>
                  <a:cubicBezTo>
                    <a:pt x="362" y="113"/>
                    <a:pt x="369" y="107"/>
                    <a:pt x="373" y="101"/>
                  </a:cubicBezTo>
                  <a:cubicBezTo>
                    <a:pt x="375" y="84"/>
                    <a:pt x="375" y="68"/>
                    <a:pt x="394" y="80"/>
                  </a:cubicBezTo>
                  <a:cubicBezTo>
                    <a:pt x="395" y="83"/>
                    <a:pt x="396" y="86"/>
                    <a:pt x="397" y="89"/>
                  </a:cubicBezTo>
                  <a:cubicBezTo>
                    <a:pt x="399" y="92"/>
                    <a:pt x="402" y="95"/>
                    <a:pt x="403" y="98"/>
                  </a:cubicBezTo>
                  <a:cubicBezTo>
                    <a:pt x="406" y="104"/>
                    <a:pt x="409" y="116"/>
                    <a:pt x="409" y="116"/>
                  </a:cubicBezTo>
                  <a:cubicBezTo>
                    <a:pt x="406" y="142"/>
                    <a:pt x="401" y="159"/>
                    <a:pt x="376" y="167"/>
                  </a:cubicBezTo>
                  <a:cubicBezTo>
                    <a:pt x="365" y="166"/>
                    <a:pt x="354" y="167"/>
                    <a:pt x="343" y="164"/>
                  </a:cubicBezTo>
                  <a:cubicBezTo>
                    <a:pt x="336" y="162"/>
                    <a:pt x="325" y="152"/>
                    <a:pt x="325" y="152"/>
                  </a:cubicBezTo>
                  <a:cubicBezTo>
                    <a:pt x="317" y="140"/>
                    <a:pt x="312" y="141"/>
                    <a:pt x="307" y="155"/>
                  </a:cubicBezTo>
                  <a:cubicBezTo>
                    <a:pt x="316" y="183"/>
                    <a:pt x="352" y="162"/>
                    <a:pt x="376" y="170"/>
                  </a:cubicBezTo>
                  <a:cubicBezTo>
                    <a:pt x="396" y="167"/>
                    <a:pt x="408" y="159"/>
                    <a:pt x="421" y="143"/>
                  </a:cubicBezTo>
                  <a:cubicBezTo>
                    <a:pt x="425" y="137"/>
                    <a:pt x="433" y="125"/>
                    <a:pt x="433" y="125"/>
                  </a:cubicBezTo>
                  <a:cubicBezTo>
                    <a:pt x="455" y="131"/>
                    <a:pt x="446" y="154"/>
                    <a:pt x="466" y="134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90" name="Freeform 34"/>
            <p:cNvSpPr>
              <a:spLocks/>
            </p:cNvSpPr>
            <p:nvPr/>
          </p:nvSpPr>
          <p:spPr bwMode="auto">
            <a:xfrm>
              <a:off x="1221" y="2725"/>
              <a:ext cx="117" cy="152"/>
            </a:xfrm>
            <a:custGeom>
              <a:avLst/>
              <a:gdLst>
                <a:gd name="T0" fmla="*/ 6 w 117"/>
                <a:gd name="T1" fmla="*/ 29 h 152"/>
                <a:gd name="T2" fmla="*/ 24 w 117"/>
                <a:gd name="T3" fmla="*/ 38 h 152"/>
                <a:gd name="T4" fmla="*/ 0 w 117"/>
                <a:gd name="T5" fmla="*/ 65 h 152"/>
                <a:gd name="T6" fmla="*/ 9 w 117"/>
                <a:gd name="T7" fmla="*/ 89 h 152"/>
                <a:gd name="T8" fmla="*/ 27 w 117"/>
                <a:gd name="T9" fmla="*/ 101 h 152"/>
                <a:gd name="T10" fmla="*/ 36 w 117"/>
                <a:gd name="T11" fmla="*/ 107 h 152"/>
                <a:gd name="T12" fmla="*/ 51 w 117"/>
                <a:gd name="T13" fmla="*/ 122 h 152"/>
                <a:gd name="T14" fmla="*/ 69 w 117"/>
                <a:gd name="T15" fmla="*/ 152 h 152"/>
                <a:gd name="T16" fmla="*/ 108 w 117"/>
                <a:gd name="T17" fmla="*/ 110 h 152"/>
                <a:gd name="T18" fmla="*/ 117 w 117"/>
                <a:gd name="T19" fmla="*/ 80 h 152"/>
                <a:gd name="T20" fmla="*/ 108 w 117"/>
                <a:gd name="T21" fmla="*/ 32 h 152"/>
                <a:gd name="T22" fmla="*/ 75 w 117"/>
                <a:gd name="T23" fmla="*/ 20 h 152"/>
                <a:gd name="T24" fmla="*/ 48 w 117"/>
                <a:gd name="T25" fmla="*/ 8 h 152"/>
                <a:gd name="T26" fmla="*/ 6 w 117"/>
                <a:gd name="T27" fmla="*/ 29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"/>
                <a:gd name="T43" fmla="*/ 0 h 152"/>
                <a:gd name="T44" fmla="*/ 117 w 117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" h="152">
                  <a:moveTo>
                    <a:pt x="6" y="29"/>
                  </a:moveTo>
                  <a:cubicBezTo>
                    <a:pt x="12" y="31"/>
                    <a:pt x="24" y="38"/>
                    <a:pt x="24" y="38"/>
                  </a:cubicBezTo>
                  <a:cubicBezTo>
                    <a:pt x="30" y="0"/>
                    <a:pt x="5" y="50"/>
                    <a:pt x="0" y="65"/>
                  </a:cubicBezTo>
                  <a:cubicBezTo>
                    <a:pt x="2" y="74"/>
                    <a:pt x="2" y="82"/>
                    <a:pt x="9" y="89"/>
                  </a:cubicBezTo>
                  <a:cubicBezTo>
                    <a:pt x="14" y="94"/>
                    <a:pt x="21" y="97"/>
                    <a:pt x="27" y="101"/>
                  </a:cubicBezTo>
                  <a:cubicBezTo>
                    <a:pt x="30" y="103"/>
                    <a:pt x="36" y="107"/>
                    <a:pt x="36" y="107"/>
                  </a:cubicBezTo>
                  <a:cubicBezTo>
                    <a:pt x="40" y="113"/>
                    <a:pt x="47" y="116"/>
                    <a:pt x="51" y="122"/>
                  </a:cubicBezTo>
                  <a:cubicBezTo>
                    <a:pt x="61" y="138"/>
                    <a:pt x="52" y="146"/>
                    <a:pt x="69" y="152"/>
                  </a:cubicBezTo>
                  <a:cubicBezTo>
                    <a:pt x="111" y="147"/>
                    <a:pt x="98" y="145"/>
                    <a:pt x="108" y="110"/>
                  </a:cubicBezTo>
                  <a:cubicBezTo>
                    <a:pt x="111" y="100"/>
                    <a:pt x="117" y="80"/>
                    <a:pt x="117" y="80"/>
                  </a:cubicBezTo>
                  <a:cubicBezTo>
                    <a:pt x="112" y="65"/>
                    <a:pt x="113" y="47"/>
                    <a:pt x="108" y="32"/>
                  </a:cubicBezTo>
                  <a:cubicBezTo>
                    <a:pt x="104" y="21"/>
                    <a:pt x="75" y="20"/>
                    <a:pt x="75" y="20"/>
                  </a:cubicBezTo>
                  <a:cubicBezTo>
                    <a:pt x="67" y="15"/>
                    <a:pt x="48" y="8"/>
                    <a:pt x="48" y="8"/>
                  </a:cubicBezTo>
                  <a:cubicBezTo>
                    <a:pt x="28" y="15"/>
                    <a:pt x="29" y="35"/>
                    <a:pt x="6" y="2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91" name="Freeform 35"/>
            <p:cNvSpPr>
              <a:spLocks/>
            </p:cNvSpPr>
            <p:nvPr/>
          </p:nvSpPr>
          <p:spPr bwMode="auto">
            <a:xfrm>
              <a:off x="1209" y="2927"/>
              <a:ext cx="65" cy="74"/>
            </a:xfrm>
            <a:custGeom>
              <a:avLst/>
              <a:gdLst>
                <a:gd name="T0" fmla="*/ 45 w 65"/>
                <a:gd name="T1" fmla="*/ 19 h 74"/>
                <a:gd name="T2" fmla="*/ 0 w 65"/>
                <a:gd name="T3" fmla="*/ 52 h 74"/>
                <a:gd name="T4" fmla="*/ 36 w 65"/>
                <a:gd name="T5" fmla="*/ 61 h 74"/>
                <a:gd name="T6" fmla="*/ 54 w 65"/>
                <a:gd name="T7" fmla="*/ 55 h 74"/>
                <a:gd name="T8" fmla="*/ 48 w 65"/>
                <a:gd name="T9" fmla="*/ 7 h 74"/>
                <a:gd name="T10" fmla="*/ 45 w 65"/>
                <a:gd name="T11" fmla="*/ 19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74"/>
                <a:gd name="T20" fmla="*/ 65 w 65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74">
                  <a:moveTo>
                    <a:pt x="45" y="19"/>
                  </a:moveTo>
                  <a:cubicBezTo>
                    <a:pt x="16" y="0"/>
                    <a:pt x="6" y="28"/>
                    <a:pt x="0" y="52"/>
                  </a:cubicBezTo>
                  <a:cubicBezTo>
                    <a:pt x="5" y="74"/>
                    <a:pt x="0" y="67"/>
                    <a:pt x="36" y="61"/>
                  </a:cubicBezTo>
                  <a:cubicBezTo>
                    <a:pt x="42" y="60"/>
                    <a:pt x="54" y="55"/>
                    <a:pt x="54" y="55"/>
                  </a:cubicBezTo>
                  <a:cubicBezTo>
                    <a:pt x="65" y="39"/>
                    <a:pt x="65" y="19"/>
                    <a:pt x="48" y="7"/>
                  </a:cubicBezTo>
                  <a:cubicBezTo>
                    <a:pt x="37" y="15"/>
                    <a:pt x="36" y="10"/>
                    <a:pt x="45" y="1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92" name="Freeform 36"/>
            <p:cNvSpPr>
              <a:spLocks/>
            </p:cNvSpPr>
            <p:nvPr/>
          </p:nvSpPr>
          <p:spPr bwMode="auto">
            <a:xfrm>
              <a:off x="1177" y="3147"/>
              <a:ext cx="123" cy="159"/>
            </a:xfrm>
            <a:custGeom>
              <a:avLst/>
              <a:gdLst>
                <a:gd name="T0" fmla="*/ 107 w 123"/>
                <a:gd name="T1" fmla="*/ 108 h 159"/>
                <a:gd name="T2" fmla="*/ 113 w 123"/>
                <a:gd name="T3" fmla="*/ 45 h 159"/>
                <a:gd name="T4" fmla="*/ 95 w 123"/>
                <a:gd name="T5" fmla="*/ 39 h 159"/>
                <a:gd name="T6" fmla="*/ 68 w 123"/>
                <a:gd name="T7" fmla="*/ 24 h 159"/>
                <a:gd name="T8" fmla="*/ 8 w 123"/>
                <a:gd name="T9" fmla="*/ 72 h 159"/>
                <a:gd name="T10" fmla="*/ 89 w 123"/>
                <a:gd name="T11" fmla="*/ 138 h 159"/>
                <a:gd name="T12" fmla="*/ 107 w 123"/>
                <a:gd name="T13" fmla="*/ 108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59"/>
                <a:gd name="T23" fmla="*/ 123 w 12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59">
                  <a:moveTo>
                    <a:pt x="107" y="108"/>
                  </a:moveTo>
                  <a:cubicBezTo>
                    <a:pt x="110" y="95"/>
                    <a:pt x="123" y="59"/>
                    <a:pt x="113" y="45"/>
                  </a:cubicBezTo>
                  <a:cubicBezTo>
                    <a:pt x="109" y="40"/>
                    <a:pt x="95" y="39"/>
                    <a:pt x="95" y="39"/>
                  </a:cubicBezTo>
                  <a:cubicBezTo>
                    <a:pt x="87" y="27"/>
                    <a:pt x="81" y="28"/>
                    <a:pt x="68" y="24"/>
                  </a:cubicBezTo>
                  <a:cubicBezTo>
                    <a:pt x="44" y="0"/>
                    <a:pt x="15" y="50"/>
                    <a:pt x="8" y="72"/>
                  </a:cubicBezTo>
                  <a:cubicBezTo>
                    <a:pt x="12" y="159"/>
                    <a:pt x="0" y="142"/>
                    <a:pt x="89" y="138"/>
                  </a:cubicBezTo>
                  <a:cubicBezTo>
                    <a:pt x="96" y="128"/>
                    <a:pt x="114" y="121"/>
                    <a:pt x="107" y="1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93" name="Freeform 37"/>
            <p:cNvSpPr>
              <a:spLocks/>
            </p:cNvSpPr>
            <p:nvPr/>
          </p:nvSpPr>
          <p:spPr bwMode="auto">
            <a:xfrm>
              <a:off x="1415" y="3087"/>
              <a:ext cx="87" cy="66"/>
            </a:xfrm>
            <a:custGeom>
              <a:avLst/>
              <a:gdLst>
                <a:gd name="T0" fmla="*/ 73 w 87"/>
                <a:gd name="T1" fmla="*/ 12 h 66"/>
                <a:gd name="T2" fmla="*/ 46 w 87"/>
                <a:gd name="T3" fmla="*/ 6 h 66"/>
                <a:gd name="T4" fmla="*/ 28 w 87"/>
                <a:gd name="T5" fmla="*/ 18 h 66"/>
                <a:gd name="T6" fmla="*/ 40 w 87"/>
                <a:gd name="T7" fmla="*/ 66 h 66"/>
                <a:gd name="T8" fmla="*/ 73 w 87"/>
                <a:gd name="T9" fmla="*/ 1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66"/>
                <a:gd name="T17" fmla="*/ 87 w 87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66">
                  <a:moveTo>
                    <a:pt x="73" y="12"/>
                  </a:moveTo>
                  <a:cubicBezTo>
                    <a:pt x="63" y="9"/>
                    <a:pt x="57" y="0"/>
                    <a:pt x="46" y="6"/>
                  </a:cubicBezTo>
                  <a:cubicBezTo>
                    <a:pt x="40" y="10"/>
                    <a:pt x="28" y="18"/>
                    <a:pt x="28" y="18"/>
                  </a:cubicBezTo>
                  <a:cubicBezTo>
                    <a:pt x="10" y="45"/>
                    <a:pt x="0" y="58"/>
                    <a:pt x="40" y="66"/>
                  </a:cubicBezTo>
                  <a:cubicBezTo>
                    <a:pt x="87" y="62"/>
                    <a:pt x="77" y="60"/>
                    <a:pt x="73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94" name="Freeform 38"/>
            <p:cNvSpPr>
              <a:spLocks/>
            </p:cNvSpPr>
            <p:nvPr/>
          </p:nvSpPr>
          <p:spPr bwMode="auto">
            <a:xfrm>
              <a:off x="1516" y="3192"/>
              <a:ext cx="149" cy="132"/>
            </a:xfrm>
            <a:custGeom>
              <a:avLst/>
              <a:gdLst>
                <a:gd name="T0" fmla="*/ 149 w 149"/>
                <a:gd name="T1" fmla="*/ 48 h 132"/>
                <a:gd name="T2" fmla="*/ 71 w 149"/>
                <a:gd name="T3" fmla="*/ 9 h 132"/>
                <a:gd name="T4" fmla="*/ 8 w 149"/>
                <a:gd name="T5" fmla="*/ 24 h 132"/>
                <a:gd name="T6" fmla="*/ 23 w 149"/>
                <a:gd name="T7" fmla="*/ 114 h 132"/>
                <a:gd name="T8" fmla="*/ 50 w 149"/>
                <a:gd name="T9" fmla="*/ 132 h 132"/>
                <a:gd name="T10" fmla="*/ 140 w 149"/>
                <a:gd name="T11" fmla="*/ 117 h 132"/>
                <a:gd name="T12" fmla="*/ 149 w 149"/>
                <a:gd name="T13" fmla="*/ 48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"/>
                <a:gd name="T22" fmla="*/ 0 h 132"/>
                <a:gd name="T23" fmla="*/ 149 w 149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" h="132">
                  <a:moveTo>
                    <a:pt x="149" y="48"/>
                  </a:moveTo>
                  <a:cubicBezTo>
                    <a:pt x="117" y="16"/>
                    <a:pt x="122" y="13"/>
                    <a:pt x="71" y="9"/>
                  </a:cubicBezTo>
                  <a:cubicBezTo>
                    <a:pt x="45" y="0"/>
                    <a:pt x="26" y="6"/>
                    <a:pt x="8" y="24"/>
                  </a:cubicBezTo>
                  <a:cubicBezTo>
                    <a:pt x="0" y="48"/>
                    <a:pt x="0" y="95"/>
                    <a:pt x="23" y="114"/>
                  </a:cubicBezTo>
                  <a:cubicBezTo>
                    <a:pt x="32" y="121"/>
                    <a:pt x="41" y="123"/>
                    <a:pt x="50" y="132"/>
                  </a:cubicBezTo>
                  <a:cubicBezTo>
                    <a:pt x="84" y="129"/>
                    <a:pt x="105" y="120"/>
                    <a:pt x="140" y="117"/>
                  </a:cubicBezTo>
                  <a:cubicBezTo>
                    <a:pt x="147" y="95"/>
                    <a:pt x="143" y="71"/>
                    <a:pt x="149" y="4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95" name="Freeform 39"/>
            <p:cNvSpPr>
              <a:spLocks/>
            </p:cNvSpPr>
            <p:nvPr/>
          </p:nvSpPr>
          <p:spPr bwMode="auto">
            <a:xfrm>
              <a:off x="1557" y="2818"/>
              <a:ext cx="172" cy="144"/>
            </a:xfrm>
            <a:custGeom>
              <a:avLst/>
              <a:gdLst>
                <a:gd name="T0" fmla="*/ 93 w 172"/>
                <a:gd name="T1" fmla="*/ 59 h 144"/>
                <a:gd name="T2" fmla="*/ 0 w 172"/>
                <a:gd name="T3" fmla="*/ 53 h 144"/>
                <a:gd name="T4" fmla="*/ 24 w 172"/>
                <a:gd name="T5" fmla="*/ 95 h 144"/>
                <a:gd name="T6" fmla="*/ 72 w 172"/>
                <a:gd name="T7" fmla="*/ 137 h 144"/>
                <a:gd name="T8" fmla="*/ 144 w 172"/>
                <a:gd name="T9" fmla="*/ 113 h 144"/>
                <a:gd name="T10" fmla="*/ 165 w 172"/>
                <a:gd name="T11" fmla="*/ 83 h 144"/>
                <a:gd name="T12" fmla="*/ 144 w 172"/>
                <a:gd name="T13" fmla="*/ 23 h 144"/>
                <a:gd name="T14" fmla="*/ 99 w 172"/>
                <a:gd name="T15" fmla="*/ 38 h 144"/>
                <a:gd name="T16" fmla="*/ 96 w 172"/>
                <a:gd name="T17" fmla="*/ 47 h 144"/>
                <a:gd name="T18" fmla="*/ 87 w 172"/>
                <a:gd name="T19" fmla="*/ 53 h 144"/>
                <a:gd name="T20" fmla="*/ 93 w 172"/>
                <a:gd name="T21" fmla="*/ 59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"/>
                <a:gd name="T34" fmla="*/ 0 h 144"/>
                <a:gd name="T35" fmla="*/ 172 w 172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" h="144">
                  <a:moveTo>
                    <a:pt x="93" y="59"/>
                  </a:moveTo>
                  <a:cubicBezTo>
                    <a:pt x="49" y="44"/>
                    <a:pt x="101" y="49"/>
                    <a:pt x="0" y="53"/>
                  </a:cubicBezTo>
                  <a:cubicBezTo>
                    <a:pt x="3" y="77"/>
                    <a:pt x="1" y="87"/>
                    <a:pt x="24" y="95"/>
                  </a:cubicBezTo>
                  <a:cubicBezTo>
                    <a:pt x="34" y="134"/>
                    <a:pt x="28" y="133"/>
                    <a:pt x="72" y="137"/>
                  </a:cubicBezTo>
                  <a:cubicBezTo>
                    <a:pt x="92" y="144"/>
                    <a:pt x="129" y="128"/>
                    <a:pt x="144" y="113"/>
                  </a:cubicBezTo>
                  <a:cubicBezTo>
                    <a:pt x="153" y="104"/>
                    <a:pt x="165" y="83"/>
                    <a:pt x="165" y="83"/>
                  </a:cubicBezTo>
                  <a:cubicBezTo>
                    <a:pt x="172" y="56"/>
                    <a:pt x="169" y="40"/>
                    <a:pt x="144" y="23"/>
                  </a:cubicBezTo>
                  <a:cubicBezTo>
                    <a:pt x="129" y="0"/>
                    <a:pt x="108" y="20"/>
                    <a:pt x="99" y="38"/>
                  </a:cubicBezTo>
                  <a:cubicBezTo>
                    <a:pt x="98" y="41"/>
                    <a:pt x="98" y="45"/>
                    <a:pt x="96" y="47"/>
                  </a:cubicBezTo>
                  <a:cubicBezTo>
                    <a:pt x="94" y="50"/>
                    <a:pt x="88" y="50"/>
                    <a:pt x="87" y="53"/>
                  </a:cubicBezTo>
                  <a:cubicBezTo>
                    <a:pt x="86" y="56"/>
                    <a:pt x="91" y="57"/>
                    <a:pt x="93" y="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96" name="Freeform 40"/>
            <p:cNvSpPr>
              <a:spLocks/>
            </p:cNvSpPr>
            <p:nvPr/>
          </p:nvSpPr>
          <p:spPr bwMode="auto">
            <a:xfrm>
              <a:off x="1380" y="2882"/>
              <a:ext cx="99" cy="136"/>
            </a:xfrm>
            <a:custGeom>
              <a:avLst/>
              <a:gdLst>
                <a:gd name="T0" fmla="*/ 81 w 99"/>
                <a:gd name="T1" fmla="*/ 1 h 136"/>
                <a:gd name="T2" fmla="*/ 45 w 99"/>
                <a:gd name="T3" fmla="*/ 7 h 136"/>
                <a:gd name="T4" fmla="*/ 0 w 99"/>
                <a:gd name="T5" fmla="*/ 73 h 136"/>
                <a:gd name="T6" fmla="*/ 24 w 99"/>
                <a:gd name="T7" fmla="*/ 121 h 136"/>
                <a:gd name="T8" fmla="*/ 27 w 99"/>
                <a:gd name="T9" fmla="*/ 130 h 136"/>
                <a:gd name="T10" fmla="*/ 45 w 99"/>
                <a:gd name="T11" fmla="*/ 136 h 136"/>
                <a:gd name="T12" fmla="*/ 78 w 99"/>
                <a:gd name="T13" fmla="*/ 121 h 136"/>
                <a:gd name="T14" fmla="*/ 90 w 99"/>
                <a:gd name="T15" fmla="*/ 94 h 136"/>
                <a:gd name="T16" fmla="*/ 93 w 99"/>
                <a:gd name="T17" fmla="*/ 64 h 136"/>
                <a:gd name="T18" fmla="*/ 99 w 99"/>
                <a:gd name="T19" fmla="*/ 46 h 136"/>
                <a:gd name="T20" fmla="*/ 84 w 99"/>
                <a:gd name="T21" fmla="*/ 28 h 136"/>
                <a:gd name="T22" fmla="*/ 81 w 99"/>
                <a:gd name="T23" fmla="*/ 1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36"/>
                <a:gd name="T38" fmla="*/ 99 w 99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36">
                  <a:moveTo>
                    <a:pt x="81" y="1"/>
                  </a:moveTo>
                  <a:cubicBezTo>
                    <a:pt x="69" y="2"/>
                    <a:pt x="55" y="0"/>
                    <a:pt x="45" y="7"/>
                  </a:cubicBezTo>
                  <a:cubicBezTo>
                    <a:pt x="25" y="20"/>
                    <a:pt x="8" y="50"/>
                    <a:pt x="0" y="73"/>
                  </a:cubicBezTo>
                  <a:cubicBezTo>
                    <a:pt x="4" y="90"/>
                    <a:pt x="16" y="105"/>
                    <a:pt x="24" y="121"/>
                  </a:cubicBezTo>
                  <a:cubicBezTo>
                    <a:pt x="25" y="124"/>
                    <a:pt x="24" y="128"/>
                    <a:pt x="27" y="130"/>
                  </a:cubicBezTo>
                  <a:cubicBezTo>
                    <a:pt x="32" y="134"/>
                    <a:pt x="45" y="136"/>
                    <a:pt x="45" y="136"/>
                  </a:cubicBezTo>
                  <a:cubicBezTo>
                    <a:pt x="58" y="133"/>
                    <a:pt x="68" y="131"/>
                    <a:pt x="78" y="121"/>
                  </a:cubicBezTo>
                  <a:cubicBezTo>
                    <a:pt x="85" y="114"/>
                    <a:pt x="90" y="94"/>
                    <a:pt x="90" y="94"/>
                  </a:cubicBezTo>
                  <a:cubicBezTo>
                    <a:pt x="91" y="84"/>
                    <a:pt x="91" y="74"/>
                    <a:pt x="93" y="64"/>
                  </a:cubicBezTo>
                  <a:cubicBezTo>
                    <a:pt x="94" y="58"/>
                    <a:pt x="99" y="46"/>
                    <a:pt x="99" y="46"/>
                  </a:cubicBezTo>
                  <a:cubicBezTo>
                    <a:pt x="95" y="35"/>
                    <a:pt x="91" y="35"/>
                    <a:pt x="84" y="28"/>
                  </a:cubicBezTo>
                  <a:cubicBezTo>
                    <a:pt x="83" y="19"/>
                    <a:pt x="81" y="1"/>
                    <a:pt x="81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439" name="Group 41"/>
          <p:cNvGrpSpPr>
            <a:grpSpLocks/>
          </p:cNvGrpSpPr>
          <p:nvPr/>
        </p:nvGrpSpPr>
        <p:grpSpPr bwMode="auto">
          <a:xfrm>
            <a:off x="5364163" y="2781300"/>
            <a:ext cx="2232025" cy="2303463"/>
            <a:chOff x="2442" y="2742"/>
            <a:chExt cx="547" cy="542"/>
          </a:xfrm>
        </p:grpSpPr>
        <p:sp>
          <p:nvSpPr>
            <p:cNvPr id="18475" name="Freeform 42"/>
            <p:cNvSpPr>
              <a:spLocks/>
            </p:cNvSpPr>
            <p:nvPr/>
          </p:nvSpPr>
          <p:spPr bwMode="auto">
            <a:xfrm>
              <a:off x="2532" y="2840"/>
              <a:ext cx="349" cy="313"/>
            </a:xfrm>
            <a:custGeom>
              <a:avLst/>
              <a:gdLst>
                <a:gd name="T0" fmla="*/ 51 w 349"/>
                <a:gd name="T1" fmla="*/ 43 h 313"/>
                <a:gd name="T2" fmla="*/ 30 w 349"/>
                <a:gd name="T3" fmla="*/ 16 h 313"/>
                <a:gd name="T4" fmla="*/ 6 w 349"/>
                <a:gd name="T5" fmla="*/ 37 h 313"/>
                <a:gd name="T6" fmla="*/ 0 w 349"/>
                <a:gd name="T7" fmla="*/ 55 h 313"/>
                <a:gd name="T8" fmla="*/ 48 w 349"/>
                <a:gd name="T9" fmla="*/ 73 h 313"/>
                <a:gd name="T10" fmla="*/ 81 w 349"/>
                <a:gd name="T11" fmla="*/ 79 h 313"/>
                <a:gd name="T12" fmla="*/ 102 w 349"/>
                <a:gd name="T13" fmla="*/ 109 h 313"/>
                <a:gd name="T14" fmla="*/ 132 w 349"/>
                <a:gd name="T15" fmla="*/ 118 h 313"/>
                <a:gd name="T16" fmla="*/ 150 w 349"/>
                <a:gd name="T17" fmla="*/ 124 h 313"/>
                <a:gd name="T18" fmla="*/ 159 w 349"/>
                <a:gd name="T19" fmla="*/ 127 h 313"/>
                <a:gd name="T20" fmla="*/ 192 w 349"/>
                <a:gd name="T21" fmla="*/ 190 h 313"/>
                <a:gd name="T22" fmla="*/ 165 w 349"/>
                <a:gd name="T23" fmla="*/ 235 h 313"/>
                <a:gd name="T24" fmla="*/ 120 w 349"/>
                <a:gd name="T25" fmla="*/ 298 h 313"/>
                <a:gd name="T26" fmla="*/ 150 w 349"/>
                <a:gd name="T27" fmla="*/ 271 h 313"/>
                <a:gd name="T28" fmla="*/ 183 w 349"/>
                <a:gd name="T29" fmla="*/ 256 h 313"/>
                <a:gd name="T30" fmla="*/ 207 w 349"/>
                <a:gd name="T31" fmla="*/ 193 h 313"/>
                <a:gd name="T32" fmla="*/ 252 w 349"/>
                <a:gd name="T33" fmla="*/ 169 h 313"/>
                <a:gd name="T34" fmla="*/ 279 w 349"/>
                <a:gd name="T35" fmla="*/ 202 h 313"/>
                <a:gd name="T36" fmla="*/ 285 w 349"/>
                <a:gd name="T37" fmla="*/ 220 h 313"/>
                <a:gd name="T38" fmla="*/ 327 w 349"/>
                <a:gd name="T39" fmla="*/ 289 h 313"/>
                <a:gd name="T40" fmla="*/ 342 w 349"/>
                <a:gd name="T41" fmla="*/ 253 h 313"/>
                <a:gd name="T42" fmla="*/ 318 w 349"/>
                <a:gd name="T43" fmla="*/ 232 h 313"/>
                <a:gd name="T44" fmla="*/ 294 w 349"/>
                <a:gd name="T45" fmla="*/ 199 h 313"/>
                <a:gd name="T46" fmla="*/ 267 w 349"/>
                <a:gd name="T47" fmla="*/ 166 h 313"/>
                <a:gd name="T48" fmla="*/ 192 w 349"/>
                <a:gd name="T49" fmla="*/ 142 h 313"/>
                <a:gd name="T50" fmla="*/ 168 w 349"/>
                <a:gd name="T51" fmla="*/ 121 h 313"/>
                <a:gd name="T52" fmla="*/ 132 w 349"/>
                <a:gd name="T53" fmla="*/ 100 h 313"/>
                <a:gd name="T54" fmla="*/ 114 w 349"/>
                <a:gd name="T55" fmla="*/ 94 h 313"/>
                <a:gd name="T56" fmla="*/ 90 w 349"/>
                <a:gd name="T57" fmla="*/ 70 h 313"/>
                <a:gd name="T58" fmla="*/ 27 w 349"/>
                <a:gd name="T59" fmla="*/ 55 h 313"/>
                <a:gd name="T60" fmla="*/ 42 w 349"/>
                <a:gd name="T61" fmla="*/ 34 h 313"/>
                <a:gd name="T62" fmla="*/ 48 w 349"/>
                <a:gd name="T63" fmla="*/ 25 h 313"/>
                <a:gd name="T64" fmla="*/ 30 w 349"/>
                <a:gd name="T65" fmla="*/ 0 h 3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9"/>
                <a:gd name="T100" fmla="*/ 0 h 313"/>
                <a:gd name="T101" fmla="*/ 349 w 349"/>
                <a:gd name="T102" fmla="*/ 313 h 3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9" h="313">
                  <a:moveTo>
                    <a:pt x="51" y="43"/>
                  </a:moveTo>
                  <a:cubicBezTo>
                    <a:pt x="47" y="28"/>
                    <a:pt x="41" y="27"/>
                    <a:pt x="30" y="16"/>
                  </a:cubicBezTo>
                  <a:cubicBezTo>
                    <a:pt x="15" y="20"/>
                    <a:pt x="12" y="18"/>
                    <a:pt x="6" y="37"/>
                  </a:cubicBezTo>
                  <a:cubicBezTo>
                    <a:pt x="4" y="43"/>
                    <a:pt x="0" y="55"/>
                    <a:pt x="0" y="55"/>
                  </a:cubicBezTo>
                  <a:cubicBezTo>
                    <a:pt x="6" y="78"/>
                    <a:pt x="22" y="71"/>
                    <a:pt x="48" y="73"/>
                  </a:cubicBezTo>
                  <a:cubicBezTo>
                    <a:pt x="59" y="77"/>
                    <a:pt x="71" y="74"/>
                    <a:pt x="81" y="79"/>
                  </a:cubicBezTo>
                  <a:cubicBezTo>
                    <a:pt x="92" y="84"/>
                    <a:pt x="92" y="102"/>
                    <a:pt x="102" y="109"/>
                  </a:cubicBezTo>
                  <a:cubicBezTo>
                    <a:pt x="117" y="119"/>
                    <a:pt x="107" y="114"/>
                    <a:pt x="132" y="118"/>
                  </a:cubicBezTo>
                  <a:cubicBezTo>
                    <a:pt x="138" y="120"/>
                    <a:pt x="144" y="122"/>
                    <a:pt x="150" y="124"/>
                  </a:cubicBezTo>
                  <a:cubicBezTo>
                    <a:pt x="153" y="125"/>
                    <a:pt x="159" y="127"/>
                    <a:pt x="159" y="127"/>
                  </a:cubicBezTo>
                  <a:cubicBezTo>
                    <a:pt x="167" y="150"/>
                    <a:pt x="184" y="167"/>
                    <a:pt x="192" y="190"/>
                  </a:cubicBezTo>
                  <a:cubicBezTo>
                    <a:pt x="189" y="209"/>
                    <a:pt x="186" y="228"/>
                    <a:pt x="165" y="235"/>
                  </a:cubicBezTo>
                  <a:cubicBezTo>
                    <a:pt x="149" y="251"/>
                    <a:pt x="127" y="276"/>
                    <a:pt x="120" y="298"/>
                  </a:cubicBezTo>
                  <a:cubicBezTo>
                    <a:pt x="142" y="313"/>
                    <a:pt x="135" y="281"/>
                    <a:pt x="150" y="271"/>
                  </a:cubicBezTo>
                  <a:cubicBezTo>
                    <a:pt x="155" y="255"/>
                    <a:pt x="166" y="258"/>
                    <a:pt x="183" y="256"/>
                  </a:cubicBezTo>
                  <a:cubicBezTo>
                    <a:pt x="200" y="250"/>
                    <a:pt x="193" y="214"/>
                    <a:pt x="207" y="193"/>
                  </a:cubicBezTo>
                  <a:cubicBezTo>
                    <a:pt x="215" y="156"/>
                    <a:pt x="218" y="146"/>
                    <a:pt x="252" y="169"/>
                  </a:cubicBezTo>
                  <a:cubicBezTo>
                    <a:pt x="260" y="182"/>
                    <a:pt x="274" y="186"/>
                    <a:pt x="279" y="202"/>
                  </a:cubicBezTo>
                  <a:cubicBezTo>
                    <a:pt x="281" y="208"/>
                    <a:pt x="285" y="220"/>
                    <a:pt x="285" y="220"/>
                  </a:cubicBezTo>
                  <a:cubicBezTo>
                    <a:pt x="289" y="247"/>
                    <a:pt x="298" y="279"/>
                    <a:pt x="327" y="289"/>
                  </a:cubicBezTo>
                  <a:cubicBezTo>
                    <a:pt x="348" y="282"/>
                    <a:pt x="349" y="280"/>
                    <a:pt x="342" y="253"/>
                  </a:cubicBezTo>
                  <a:cubicBezTo>
                    <a:pt x="339" y="243"/>
                    <a:pt x="318" y="232"/>
                    <a:pt x="318" y="232"/>
                  </a:cubicBezTo>
                  <a:cubicBezTo>
                    <a:pt x="313" y="217"/>
                    <a:pt x="306" y="207"/>
                    <a:pt x="294" y="199"/>
                  </a:cubicBezTo>
                  <a:cubicBezTo>
                    <a:pt x="290" y="186"/>
                    <a:pt x="279" y="174"/>
                    <a:pt x="267" y="166"/>
                  </a:cubicBezTo>
                  <a:cubicBezTo>
                    <a:pt x="249" y="139"/>
                    <a:pt x="228" y="144"/>
                    <a:pt x="192" y="142"/>
                  </a:cubicBezTo>
                  <a:cubicBezTo>
                    <a:pt x="182" y="135"/>
                    <a:pt x="178" y="128"/>
                    <a:pt x="168" y="121"/>
                  </a:cubicBezTo>
                  <a:cubicBezTo>
                    <a:pt x="158" y="106"/>
                    <a:pt x="148" y="105"/>
                    <a:pt x="132" y="100"/>
                  </a:cubicBezTo>
                  <a:cubicBezTo>
                    <a:pt x="126" y="98"/>
                    <a:pt x="114" y="94"/>
                    <a:pt x="114" y="94"/>
                  </a:cubicBezTo>
                  <a:cubicBezTo>
                    <a:pt x="105" y="85"/>
                    <a:pt x="100" y="77"/>
                    <a:pt x="90" y="70"/>
                  </a:cubicBezTo>
                  <a:cubicBezTo>
                    <a:pt x="76" y="48"/>
                    <a:pt x="50" y="63"/>
                    <a:pt x="27" y="55"/>
                  </a:cubicBezTo>
                  <a:cubicBezTo>
                    <a:pt x="22" y="39"/>
                    <a:pt x="25" y="37"/>
                    <a:pt x="42" y="34"/>
                  </a:cubicBezTo>
                  <a:cubicBezTo>
                    <a:pt x="44" y="31"/>
                    <a:pt x="48" y="25"/>
                    <a:pt x="48" y="25"/>
                  </a:cubicBezTo>
                  <a:lnTo>
                    <a:pt x="30" y="0"/>
                  </a:lnTo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76" name="Freeform 43"/>
            <p:cNvSpPr>
              <a:spLocks/>
            </p:cNvSpPr>
            <p:nvPr/>
          </p:nvSpPr>
          <p:spPr bwMode="auto">
            <a:xfrm>
              <a:off x="2472" y="2916"/>
              <a:ext cx="123" cy="129"/>
            </a:xfrm>
            <a:custGeom>
              <a:avLst/>
              <a:gdLst>
                <a:gd name="T0" fmla="*/ 102 w 123"/>
                <a:gd name="T1" fmla="*/ 12 h 129"/>
                <a:gd name="T2" fmla="*/ 72 w 123"/>
                <a:gd name="T3" fmla="*/ 0 h 129"/>
                <a:gd name="T4" fmla="*/ 12 w 123"/>
                <a:gd name="T5" fmla="*/ 12 h 129"/>
                <a:gd name="T6" fmla="*/ 0 w 123"/>
                <a:gd name="T7" fmla="*/ 42 h 129"/>
                <a:gd name="T8" fmla="*/ 45 w 123"/>
                <a:gd name="T9" fmla="*/ 105 h 129"/>
                <a:gd name="T10" fmla="*/ 78 w 123"/>
                <a:gd name="T11" fmla="*/ 129 h 129"/>
                <a:gd name="T12" fmla="*/ 123 w 123"/>
                <a:gd name="T13" fmla="*/ 78 h 129"/>
                <a:gd name="T14" fmla="*/ 120 w 123"/>
                <a:gd name="T15" fmla="*/ 24 h 129"/>
                <a:gd name="T16" fmla="*/ 102 w 123"/>
                <a:gd name="T17" fmla="*/ 12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29"/>
                <a:gd name="T29" fmla="*/ 123 w 123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29">
                  <a:moveTo>
                    <a:pt x="102" y="12"/>
                  </a:moveTo>
                  <a:cubicBezTo>
                    <a:pt x="92" y="5"/>
                    <a:pt x="83" y="4"/>
                    <a:pt x="72" y="0"/>
                  </a:cubicBezTo>
                  <a:cubicBezTo>
                    <a:pt x="29" y="3"/>
                    <a:pt x="39" y="3"/>
                    <a:pt x="12" y="12"/>
                  </a:cubicBezTo>
                  <a:cubicBezTo>
                    <a:pt x="7" y="22"/>
                    <a:pt x="0" y="42"/>
                    <a:pt x="0" y="42"/>
                  </a:cubicBezTo>
                  <a:cubicBezTo>
                    <a:pt x="3" y="75"/>
                    <a:pt x="11" y="94"/>
                    <a:pt x="45" y="105"/>
                  </a:cubicBezTo>
                  <a:cubicBezTo>
                    <a:pt x="53" y="118"/>
                    <a:pt x="64" y="124"/>
                    <a:pt x="78" y="129"/>
                  </a:cubicBezTo>
                  <a:cubicBezTo>
                    <a:pt x="104" y="124"/>
                    <a:pt x="115" y="102"/>
                    <a:pt x="123" y="78"/>
                  </a:cubicBezTo>
                  <a:cubicBezTo>
                    <a:pt x="122" y="60"/>
                    <a:pt x="123" y="42"/>
                    <a:pt x="120" y="24"/>
                  </a:cubicBezTo>
                  <a:cubicBezTo>
                    <a:pt x="119" y="17"/>
                    <a:pt x="108" y="6"/>
                    <a:pt x="102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77" name="Freeform 44"/>
            <p:cNvSpPr>
              <a:spLocks/>
            </p:cNvSpPr>
            <p:nvPr/>
          </p:nvSpPr>
          <p:spPr bwMode="auto">
            <a:xfrm>
              <a:off x="2657" y="2772"/>
              <a:ext cx="103" cy="118"/>
            </a:xfrm>
            <a:custGeom>
              <a:avLst/>
              <a:gdLst>
                <a:gd name="T0" fmla="*/ 34 w 103"/>
                <a:gd name="T1" fmla="*/ 6 h 118"/>
                <a:gd name="T2" fmla="*/ 10 w 103"/>
                <a:gd name="T3" fmla="*/ 33 h 118"/>
                <a:gd name="T4" fmla="*/ 22 w 103"/>
                <a:gd name="T5" fmla="*/ 117 h 118"/>
                <a:gd name="T6" fmla="*/ 88 w 103"/>
                <a:gd name="T7" fmla="*/ 114 h 118"/>
                <a:gd name="T8" fmla="*/ 103 w 103"/>
                <a:gd name="T9" fmla="*/ 72 h 118"/>
                <a:gd name="T10" fmla="*/ 100 w 103"/>
                <a:gd name="T11" fmla="*/ 54 h 118"/>
                <a:gd name="T12" fmla="*/ 43 w 103"/>
                <a:gd name="T13" fmla="*/ 0 h 118"/>
                <a:gd name="T14" fmla="*/ 34 w 103"/>
                <a:gd name="T15" fmla="*/ 6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118"/>
                <a:gd name="T26" fmla="*/ 103 w 10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118">
                  <a:moveTo>
                    <a:pt x="34" y="6"/>
                  </a:moveTo>
                  <a:cubicBezTo>
                    <a:pt x="23" y="13"/>
                    <a:pt x="18" y="22"/>
                    <a:pt x="10" y="33"/>
                  </a:cubicBezTo>
                  <a:cubicBezTo>
                    <a:pt x="0" y="63"/>
                    <a:pt x="4" y="91"/>
                    <a:pt x="22" y="117"/>
                  </a:cubicBezTo>
                  <a:cubicBezTo>
                    <a:pt x="44" y="116"/>
                    <a:pt x="66" y="118"/>
                    <a:pt x="88" y="114"/>
                  </a:cubicBezTo>
                  <a:cubicBezTo>
                    <a:pt x="103" y="111"/>
                    <a:pt x="103" y="72"/>
                    <a:pt x="103" y="72"/>
                  </a:cubicBezTo>
                  <a:cubicBezTo>
                    <a:pt x="102" y="66"/>
                    <a:pt x="103" y="59"/>
                    <a:pt x="100" y="54"/>
                  </a:cubicBezTo>
                  <a:cubicBezTo>
                    <a:pt x="97" y="48"/>
                    <a:pt x="50" y="5"/>
                    <a:pt x="43" y="0"/>
                  </a:cubicBezTo>
                  <a:cubicBezTo>
                    <a:pt x="40" y="2"/>
                    <a:pt x="34" y="6"/>
                    <a:pt x="34" y="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78" name="Freeform 45"/>
            <p:cNvSpPr>
              <a:spLocks/>
            </p:cNvSpPr>
            <p:nvPr/>
          </p:nvSpPr>
          <p:spPr bwMode="auto">
            <a:xfrm>
              <a:off x="2760" y="2885"/>
              <a:ext cx="103" cy="100"/>
            </a:xfrm>
            <a:custGeom>
              <a:avLst/>
              <a:gdLst>
                <a:gd name="T0" fmla="*/ 78 w 103"/>
                <a:gd name="T1" fmla="*/ 13 h 100"/>
                <a:gd name="T2" fmla="*/ 27 w 103"/>
                <a:gd name="T3" fmla="*/ 19 h 100"/>
                <a:gd name="T4" fmla="*/ 27 w 103"/>
                <a:gd name="T5" fmla="*/ 100 h 100"/>
                <a:gd name="T6" fmla="*/ 78 w 103"/>
                <a:gd name="T7" fmla="*/ 97 h 100"/>
                <a:gd name="T8" fmla="*/ 99 w 103"/>
                <a:gd name="T9" fmla="*/ 73 h 100"/>
                <a:gd name="T10" fmla="*/ 84 w 103"/>
                <a:gd name="T11" fmla="*/ 22 h 100"/>
                <a:gd name="T12" fmla="*/ 78 w 103"/>
                <a:gd name="T13" fmla="*/ 13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00"/>
                <a:gd name="T23" fmla="*/ 103 w 103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00">
                  <a:moveTo>
                    <a:pt x="78" y="13"/>
                  </a:moveTo>
                  <a:cubicBezTo>
                    <a:pt x="59" y="0"/>
                    <a:pt x="45" y="13"/>
                    <a:pt x="27" y="19"/>
                  </a:cubicBezTo>
                  <a:cubicBezTo>
                    <a:pt x="7" y="39"/>
                    <a:pt x="0" y="82"/>
                    <a:pt x="27" y="100"/>
                  </a:cubicBezTo>
                  <a:cubicBezTo>
                    <a:pt x="44" y="99"/>
                    <a:pt x="61" y="100"/>
                    <a:pt x="78" y="97"/>
                  </a:cubicBezTo>
                  <a:cubicBezTo>
                    <a:pt x="89" y="95"/>
                    <a:pt x="99" y="73"/>
                    <a:pt x="99" y="73"/>
                  </a:cubicBezTo>
                  <a:cubicBezTo>
                    <a:pt x="97" y="49"/>
                    <a:pt x="103" y="34"/>
                    <a:pt x="84" y="22"/>
                  </a:cubicBezTo>
                  <a:cubicBezTo>
                    <a:pt x="82" y="19"/>
                    <a:pt x="78" y="13"/>
                    <a:pt x="78" y="1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79" name="Freeform 46"/>
            <p:cNvSpPr>
              <a:spLocks/>
            </p:cNvSpPr>
            <p:nvPr/>
          </p:nvSpPr>
          <p:spPr bwMode="auto">
            <a:xfrm>
              <a:off x="2700" y="3084"/>
              <a:ext cx="123" cy="117"/>
            </a:xfrm>
            <a:custGeom>
              <a:avLst/>
              <a:gdLst>
                <a:gd name="T0" fmla="*/ 123 w 123"/>
                <a:gd name="T1" fmla="*/ 60 h 117"/>
                <a:gd name="T2" fmla="*/ 81 w 123"/>
                <a:gd name="T3" fmla="*/ 0 h 117"/>
                <a:gd name="T4" fmla="*/ 39 w 123"/>
                <a:gd name="T5" fmla="*/ 3 h 117"/>
                <a:gd name="T6" fmla="*/ 21 w 123"/>
                <a:gd name="T7" fmla="*/ 9 h 117"/>
                <a:gd name="T8" fmla="*/ 0 w 123"/>
                <a:gd name="T9" fmla="*/ 36 h 117"/>
                <a:gd name="T10" fmla="*/ 39 w 123"/>
                <a:gd name="T11" fmla="*/ 117 h 117"/>
                <a:gd name="T12" fmla="*/ 81 w 123"/>
                <a:gd name="T13" fmla="*/ 114 h 117"/>
                <a:gd name="T14" fmla="*/ 108 w 123"/>
                <a:gd name="T15" fmla="*/ 96 h 117"/>
                <a:gd name="T16" fmla="*/ 123 w 123"/>
                <a:gd name="T17" fmla="*/ 6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17"/>
                <a:gd name="T29" fmla="*/ 123 w 12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17">
                  <a:moveTo>
                    <a:pt x="123" y="60"/>
                  </a:moveTo>
                  <a:cubicBezTo>
                    <a:pt x="119" y="25"/>
                    <a:pt x="115" y="11"/>
                    <a:pt x="81" y="0"/>
                  </a:cubicBezTo>
                  <a:cubicBezTo>
                    <a:pt x="67" y="1"/>
                    <a:pt x="53" y="1"/>
                    <a:pt x="39" y="3"/>
                  </a:cubicBezTo>
                  <a:cubicBezTo>
                    <a:pt x="33" y="4"/>
                    <a:pt x="21" y="9"/>
                    <a:pt x="21" y="9"/>
                  </a:cubicBezTo>
                  <a:cubicBezTo>
                    <a:pt x="1" y="29"/>
                    <a:pt x="6" y="19"/>
                    <a:pt x="0" y="36"/>
                  </a:cubicBezTo>
                  <a:cubicBezTo>
                    <a:pt x="3" y="67"/>
                    <a:pt x="5" y="106"/>
                    <a:pt x="39" y="117"/>
                  </a:cubicBezTo>
                  <a:cubicBezTo>
                    <a:pt x="53" y="116"/>
                    <a:pt x="67" y="117"/>
                    <a:pt x="81" y="114"/>
                  </a:cubicBezTo>
                  <a:cubicBezTo>
                    <a:pt x="91" y="111"/>
                    <a:pt x="108" y="96"/>
                    <a:pt x="108" y="96"/>
                  </a:cubicBezTo>
                  <a:cubicBezTo>
                    <a:pt x="114" y="78"/>
                    <a:pt x="110" y="90"/>
                    <a:pt x="123" y="6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80" name="Freeform 47"/>
            <p:cNvSpPr>
              <a:spLocks/>
            </p:cNvSpPr>
            <p:nvPr/>
          </p:nvSpPr>
          <p:spPr bwMode="auto">
            <a:xfrm>
              <a:off x="2932" y="2988"/>
              <a:ext cx="57" cy="47"/>
            </a:xfrm>
            <a:custGeom>
              <a:avLst/>
              <a:gdLst>
                <a:gd name="T0" fmla="*/ 47 w 57"/>
                <a:gd name="T1" fmla="*/ 3 h 47"/>
                <a:gd name="T2" fmla="*/ 20 w 57"/>
                <a:gd name="T3" fmla="*/ 6 h 47"/>
                <a:gd name="T4" fmla="*/ 20 w 57"/>
                <a:gd name="T5" fmla="*/ 45 h 47"/>
                <a:gd name="T6" fmla="*/ 44 w 57"/>
                <a:gd name="T7" fmla="*/ 42 h 47"/>
                <a:gd name="T8" fmla="*/ 47 w 57"/>
                <a:gd name="T9" fmla="*/ 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7"/>
                <a:gd name="T17" fmla="*/ 57 w 5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7">
                  <a:moveTo>
                    <a:pt x="47" y="3"/>
                  </a:moveTo>
                  <a:cubicBezTo>
                    <a:pt x="38" y="0"/>
                    <a:pt x="20" y="6"/>
                    <a:pt x="20" y="6"/>
                  </a:cubicBezTo>
                  <a:cubicBezTo>
                    <a:pt x="9" y="22"/>
                    <a:pt x="0" y="32"/>
                    <a:pt x="20" y="45"/>
                  </a:cubicBezTo>
                  <a:cubicBezTo>
                    <a:pt x="28" y="44"/>
                    <a:pt x="37" y="47"/>
                    <a:pt x="44" y="42"/>
                  </a:cubicBezTo>
                  <a:cubicBezTo>
                    <a:pt x="57" y="33"/>
                    <a:pt x="52" y="13"/>
                    <a:pt x="47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81" name="Freeform 48"/>
            <p:cNvSpPr>
              <a:spLocks/>
            </p:cNvSpPr>
            <p:nvPr/>
          </p:nvSpPr>
          <p:spPr bwMode="auto">
            <a:xfrm>
              <a:off x="2561" y="3018"/>
              <a:ext cx="99" cy="108"/>
            </a:xfrm>
            <a:custGeom>
              <a:avLst/>
              <a:gdLst>
                <a:gd name="T0" fmla="*/ 82 w 99"/>
                <a:gd name="T1" fmla="*/ 66 h 108"/>
                <a:gd name="T2" fmla="*/ 40 w 99"/>
                <a:gd name="T3" fmla="*/ 0 h 108"/>
                <a:gd name="T4" fmla="*/ 16 w 99"/>
                <a:gd name="T5" fmla="*/ 24 h 108"/>
                <a:gd name="T6" fmla="*/ 37 w 99"/>
                <a:gd name="T7" fmla="*/ 108 h 108"/>
                <a:gd name="T8" fmla="*/ 88 w 99"/>
                <a:gd name="T9" fmla="*/ 96 h 108"/>
                <a:gd name="T10" fmla="*/ 91 w 99"/>
                <a:gd name="T11" fmla="*/ 69 h 108"/>
                <a:gd name="T12" fmla="*/ 82 w 99"/>
                <a:gd name="T13" fmla="*/ 66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08"/>
                <a:gd name="T23" fmla="*/ 99 w 99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08">
                  <a:moveTo>
                    <a:pt x="82" y="66"/>
                  </a:moveTo>
                  <a:cubicBezTo>
                    <a:pt x="77" y="28"/>
                    <a:pt x="76" y="12"/>
                    <a:pt x="40" y="0"/>
                  </a:cubicBezTo>
                  <a:cubicBezTo>
                    <a:pt x="30" y="7"/>
                    <a:pt x="25" y="15"/>
                    <a:pt x="16" y="24"/>
                  </a:cubicBezTo>
                  <a:cubicBezTo>
                    <a:pt x="6" y="55"/>
                    <a:pt x="0" y="96"/>
                    <a:pt x="37" y="108"/>
                  </a:cubicBezTo>
                  <a:cubicBezTo>
                    <a:pt x="68" y="105"/>
                    <a:pt x="65" y="104"/>
                    <a:pt x="88" y="96"/>
                  </a:cubicBezTo>
                  <a:cubicBezTo>
                    <a:pt x="95" y="86"/>
                    <a:pt x="99" y="84"/>
                    <a:pt x="91" y="69"/>
                  </a:cubicBezTo>
                  <a:cubicBezTo>
                    <a:pt x="81" y="49"/>
                    <a:pt x="82" y="63"/>
                    <a:pt x="82" y="6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82" name="Freeform 49"/>
            <p:cNvSpPr>
              <a:spLocks/>
            </p:cNvSpPr>
            <p:nvPr/>
          </p:nvSpPr>
          <p:spPr bwMode="auto">
            <a:xfrm>
              <a:off x="2442" y="3063"/>
              <a:ext cx="123" cy="125"/>
            </a:xfrm>
            <a:custGeom>
              <a:avLst/>
              <a:gdLst>
                <a:gd name="T0" fmla="*/ 105 w 123"/>
                <a:gd name="T1" fmla="*/ 96 h 125"/>
                <a:gd name="T2" fmla="*/ 84 w 123"/>
                <a:gd name="T3" fmla="*/ 36 h 125"/>
                <a:gd name="T4" fmla="*/ 78 w 123"/>
                <a:gd name="T5" fmla="*/ 18 h 125"/>
                <a:gd name="T6" fmla="*/ 60 w 123"/>
                <a:gd name="T7" fmla="*/ 0 h 125"/>
                <a:gd name="T8" fmla="*/ 15 w 123"/>
                <a:gd name="T9" fmla="*/ 33 h 125"/>
                <a:gd name="T10" fmla="*/ 42 w 123"/>
                <a:gd name="T11" fmla="*/ 120 h 125"/>
                <a:gd name="T12" fmla="*/ 99 w 123"/>
                <a:gd name="T13" fmla="*/ 114 h 125"/>
                <a:gd name="T14" fmla="*/ 105 w 123"/>
                <a:gd name="T15" fmla="*/ 96 h 1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"/>
                <a:gd name="T25" fmla="*/ 0 h 125"/>
                <a:gd name="T26" fmla="*/ 123 w 123"/>
                <a:gd name="T27" fmla="*/ 125 h 1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" h="125">
                  <a:moveTo>
                    <a:pt x="105" y="96"/>
                  </a:moveTo>
                  <a:cubicBezTo>
                    <a:pt x="116" y="63"/>
                    <a:pt x="93" y="62"/>
                    <a:pt x="84" y="36"/>
                  </a:cubicBezTo>
                  <a:cubicBezTo>
                    <a:pt x="82" y="30"/>
                    <a:pt x="82" y="22"/>
                    <a:pt x="78" y="18"/>
                  </a:cubicBezTo>
                  <a:cubicBezTo>
                    <a:pt x="72" y="12"/>
                    <a:pt x="60" y="0"/>
                    <a:pt x="60" y="0"/>
                  </a:cubicBezTo>
                  <a:cubicBezTo>
                    <a:pt x="33" y="4"/>
                    <a:pt x="30" y="12"/>
                    <a:pt x="15" y="33"/>
                  </a:cubicBezTo>
                  <a:cubicBezTo>
                    <a:pt x="1" y="75"/>
                    <a:pt x="0" y="106"/>
                    <a:pt x="42" y="120"/>
                  </a:cubicBezTo>
                  <a:cubicBezTo>
                    <a:pt x="61" y="119"/>
                    <a:pt x="83" y="125"/>
                    <a:pt x="99" y="114"/>
                  </a:cubicBezTo>
                  <a:cubicBezTo>
                    <a:pt x="107" y="109"/>
                    <a:pt x="123" y="96"/>
                    <a:pt x="105" y="9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83" name="Freeform 50"/>
            <p:cNvSpPr>
              <a:spLocks/>
            </p:cNvSpPr>
            <p:nvPr/>
          </p:nvSpPr>
          <p:spPr bwMode="auto">
            <a:xfrm>
              <a:off x="2625" y="2976"/>
              <a:ext cx="69" cy="72"/>
            </a:xfrm>
            <a:custGeom>
              <a:avLst/>
              <a:gdLst>
                <a:gd name="T0" fmla="*/ 36 w 69"/>
                <a:gd name="T1" fmla="*/ 0 h 72"/>
                <a:gd name="T2" fmla="*/ 9 w 69"/>
                <a:gd name="T3" fmla="*/ 15 h 72"/>
                <a:gd name="T4" fmla="*/ 36 w 69"/>
                <a:gd name="T5" fmla="*/ 72 h 72"/>
                <a:gd name="T6" fmla="*/ 66 w 69"/>
                <a:gd name="T7" fmla="*/ 27 h 72"/>
                <a:gd name="T8" fmla="*/ 63 w 69"/>
                <a:gd name="T9" fmla="*/ 12 h 72"/>
                <a:gd name="T10" fmla="*/ 45 w 69"/>
                <a:gd name="T11" fmla="*/ 0 h 72"/>
                <a:gd name="T12" fmla="*/ 36 w 6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72"/>
                <a:gd name="T23" fmla="*/ 69 w 69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72">
                  <a:moveTo>
                    <a:pt x="36" y="0"/>
                  </a:moveTo>
                  <a:cubicBezTo>
                    <a:pt x="14" y="7"/>
                    <a:pt x="22" y="2"/>
                    <a:pt x="9" y="15"/>
                  </a:cubicBezTo>
                  <a:cubicBezTo>
                    <a:pt x="0" y="41"/>
                    <a:pt x="8" y="63"/>
                    <a:pt x="36" y="72"/>
                  </a:cubicBezTo>
                  <a:cubicBezTo>
                    <a:pt x="69" y="66"/>
                    <a:pt x="63" y="66"/>
                    <a:pt x="66" y="27"/>
                  </a:cubicBezTo>
                  <a:cubicBezTo>
                    <a:pt x="65" y="22"/>
                    <a:pt x="66" y="16"/>
                    <a:pt x="63" y="12"/>
                  </a:cubicBezTo>
                  <a:cubicBezTo>
                    <a:pt x="59" y="6"/>
                    <a:pt x="45" y="0"/>
                    <a:pt x="45" y="0"/>
                  </a:cubicBezTo>
                  <a:cubicBezTo>
                    <a:pt x="32" y="3"/>
                    <a:pt x="30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84" name="Freeform 51"/>
            <p:cNvSpPr>
              <a:spLocks/>
            </p:cNvSpPr>
            <p:nvPr/>
          </p:nvSpPr>
          <p:spPr bwMode="auto">
            <a:xfrm>
              <a:off x="2871" y="3009"/>
              <a:ext cx="90" cy="162"/>
            </a:xfrm>
            <a:custGeom>
              <a:avLst/>
              <a:gdLst>
                <a:gd name="T0" fmla="*/ 63 w 90"/>
                <a:gd name="T1" fmla="*/ 51 h 162"/>
                <a:gd name="T2" fmla="*/ 60 w 90"/>
                <a:gd name="T3" fmla="*/ 24 h 162"/>
                <a:gd name="T4" fmla="*/ 42 w 90"/>
                <a:gd name="T5" fmla="*/ 18 h 162"/>
                <a:gd name="T6" fmla="*/ 18 w 90"/>
                <a:gd name="T7" fmla="*/ 0 h 162"/>
                <a:gd name="T8" fmla="*/ 0 w 90"/>
                <a:gd name="T9" fmla="*/ 21 h 162"/>
                <a:gd name="T10" fmla="*/ 9 w 90"/>
                <a:gd name="T11" fmla="*/ 99 h 162"/>
                <a:gd name="T12" fmla="*/ 15 w 90"/>
                <a:gd name="T13" fmla="*/ 117 h 162"/>
                <a:gd name="T14" fmla="*/ 18 w 90"/>
                <a:gd name="T15" fmla="*/ 138 h 162"/>
                <a:gd name="T16" fmla="*/ 63 w 90"/>
                <a:gd name="T17" fmla="*/ 162 h 162"/>
                <a:gd name="T18" fmla="*/ 90 w 90"/>
                <a:gd name="T19" fmla="*/ 141 h 162"/>
                <a:gd name="T20" fmla="*/ 87 w 90"/>
                <a:gd name="T21" fmla="*/ 102 h 162"/>
                <a:gd name="T22" fmla="*/ 63 w 90"/>
                <a:gd name="T23" fmla="*/ 51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162"/>
                <a:gd name="T38" fmla="*/ 90 w 90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162">
                  <a:moveTo>
                    <a:pt x="63" y="51"/>
                  </a:moveTo>
                  <a:cubicBezTo>
                    <a:pt x="62" y="42"/>
                    <a:pt x="65" y="32"/>
                    <a:pt x="60" y="24"/>
                  </a:cubicBezTo>
                  <a:cubicBezTo>
                    <a:pt x="57" y="19"/>
                    <a:pt x="42" y="18"/>
                    <a:pt x="42" y="18"/>
                  </a:cubicBezTo>
                  <a:cubicBezTo>
                    <a:pt x="35" y="8"/>
                    <a:pt x="30" y="4"/>
                    <a:pt x="18" y="0"/>
                  </a:cubicBezTo>
                  <a:cubicBezTo>
                    <a:pt x="6" y="4"/>
                    <a:pt x="4" y="9"/>
                    <a:pt x="0" y="21"/>
                  </a:cubicBezTo>
                  <a:cubicBezTo>
                    <a:pt x="3" y="47"/>
                    <a:pt x="5" y="73"/>
                    <a:pt x="9" y="99"/>
                  </a:cubicBezTo>
                  <a:cubicBezTo>
                    <a:pt x="10" y="105"/>
                    <a:pt x="15" y="117"/>
                    <a:pt x="15" y="117"/>
                  </a:cubicBezTo>
                  <a:cubicBezTo>
                    <a:pt x="16" y="124"/>
                    <a:pt x="14" y="132"/>
                    <a:pt x="18" y="138"/>
                  </a:cubicBezTo>
                  <a:cubicBezTo>
                    <a:pt x="27" y="152"/>
                    <a:pt x="50" y="153"/>
                    <a:pt x="63" y="162"/>
                  </a:cubicBezTo>
                  <a:cubicBezTo>
                    <a:pt x="83" y="159"/>
                    <a:pt x="84" y="159"/>
                    <a:pt x="90" y="141"/>
                  </a:cubicBezTo>
                  <a:cubicBezTo>
                    <a:pt x="89" y="128"/>
                    <a:pt x="90" y="115"/>
                    <a:pt x="87" y="102"/>
                  </a:cubicBezTo>
                  <a:cubicBezTo>
                    <a:pt x="82" y="83"/>
                    <a:pt x="69" y="74"/>
                    <a:pt x="63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85" name="Freeform 52"/>
            <p:cNvSpPr>
              <a:spLocks/>
            </p:cNvSpPr>
            <p:nvPr/>
          </p:nvSpPr>
          <p:spPr bwMode="auto">
            <a:xfrm>
              <a:off x="2474" y="2754"/>
              <a:ext cx="157" cy="105"/>
            </a:xfrm>
            <a:custGeom>
              <a:avLst/>
              <a:gdLst>
                <a:gd name="T0" fmla="*/ 22 w 157"/>
                <a:gd name="T1" fmla="*/ 21 h 105"/>
                <a:gd name="T2" fmla="*/ 55 w 157"/>
                <a:gd name="T3" fmla="*/ 105 h 105"/>
                <a:gd name="T4" fmla="*/ 91 w 157"/>
                <a:gd name="T5" fmla="*/ 99 h 105"/>
                <a:gd name="T6" fmla="*/ 112 w 157"/>
                <a:gd name="T7" fmla="*/ 84 h 105"/>
                <a:gd name="T8" fmla="*/ 157 w 157"/>
                <a:gd name="T9" fmla="*/ 72 h 105"/>
                <a:gd name="T10" fmla="*/ 118 w 157"/>
                <a:gd name="T11" fmla="*/ 12 h 105"/>
                <a:gd name="T12" fmla="*/ 91 w 157"/>
                <a:gd name="T13" fmla="*/ 0 h 105"/>
                <a:gd name="T14" fmla="*/ 43 w 157"/>
                <a:gd name="T15" fmla="*/ 3 h 105"/>
                <a:gd name="T16" fmla="*/ 22 w 157"/>
                <a:gd name="T17" fmla="*/ 21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105"/>
                <a:gd name="T29" fmla="*/ 157 w 157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105">
                  <a:moveTo>
                    <a:pt x="22" y="21"/>
                  </a:moveTo>
                  <a:cubicBezTo>
                    <a:pt x="0" y="51"/>
                    <a:pt x="21" y="94"/>
                    <a:pt x="55" y="105"/>
                  </a:cubicBezTo>
                  <a:cubicBezTo>
                    <a:pt x="67" y="103"/>
                    <a:pt x="79" y="102"/>
                    <a:pt x="91" y="99"/>
                  </a:cubicBezTo>
                  <a:cubicBezTo>
                    <a:pt x="99" y="97"/>
                    <a:pt x="104" y="88"/>
                    <a:pt x="112" y="84"/>
                  </a:cubicBezTo>
                  <a:cubicBezTo>
                    <a:pt x="125" y="77"/>
                    <a:pt x="142" y="74"/>
                    <a:pt x="157" y="72"/>
                  </a:cubicBezTo>
                  <a:cubicBezTo>
                    <a:pt x="153" y="32"/>
                    <a:pt x="146" y="36"/>
                    <a:pt x="118" y="12"/>
                  </a:cubicBezTo>
                  <a:cubicBezTo>
                    <a:pt x="110" y="6"/>
                    <a:pt x="91" y="0"/>
                    <a:pt x="91" y="0"/>
                  </a:cubicBezTo>
                  <a:cubicBezTo>
                    <a:pt x="75" y="1"/>
                    <a:pt x="59" y="0"/>
                    <a:pt x="43" y="3"/>
                  </a:cubicBezTo>
                  <a:cubicBezTo>
                    <a:pt x="31" y="6"/>
                    <a:pt x="30" y="44"/>
                    <a:pt x="22" y="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86" name="Freeform 53"/>
            <p:cNvSpPr>
              <a:spLocks/>
            </p:cNvSpPr>
            <p:nvPr/>
          </p:nvSpPr>
          <p:spPr bwMode="auto">
            <a:xfrm>
              <a:off x="2815" y="2742"/>
              <a:ext cx="144" cy="131"/>
            </a:xfrm>
            <a:custGeom>
              <a:avLst/>
              <a:gdLst>
                <a:gd name="T0" fmla="*/ 26 w 144"/>
                <a:gd name="T1" fmla="*/ 9 h 131"/>
                <a:gd name="T2" fmla="*/ 20 w 144"/>
                <a:gd name="T3" fmla="*/ 90 h 131"/>
                <a:gd name="T4" fmla="*/ 44 w 144"/>
                <a:gd name="T5" fmla="*/ 117 h 131"/>
                <a:gd name="T6" fmla="*/ 140 w 144"/>
                <a:gd name="T7" fmla="*/ 87 h 131"/>
                <a:gd name="T8" fmla="*/ 110 w 144"/>
                <a:gd name="T9" fmla="*/ 15 h 131"/>
                <a:gd name="T10" fmla="*/ 89 w 144"/>
                <a:gd name="T11" fmla="*/ 6 h 131"/>
                <a:gd name="T12" fmla="*/ 71 w 144"/>
                <a:gd name="T13" fmla="*/ 0 h 131"/>
                <a:gd name="T14" fmla="*/ 38 w 144"/>
                <a:gd name="T15" fmla="*/ 3 h 131"/>
                <a:gd name="T16" fmla="*/ 26 w 144"/>
                <a:gd name="T17" fmla="*/ 9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31"/>
                <a:gd name="T29" fmla="*/ 144 w 144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31">
                  <a:moveTo>
                    <a:pt x="26" y="9"/>
                  </a:moveTo>
                  <a:cubicBezTo>
                    <a:pt x="12" y="37"/>
                    <a:pt x="15" y="52"/>
                    <a:pt x="20" y="90"/>
                  </a:cubicBezTo>
                  <a:cubicBezTo>
                    <a:pt x="22" y="102"/>
                    <a:pt x="44" y="117"/>
                    <a:pt x="44" y="117"/>
                  </a:cubicBezTo>
                  <a:cubicBezTo>
                    <a:pt x="94" y="115"/>
                    <a:pt x="125" y="131"/>
                    <a:pt x="140" y="87"/>
                  </a:cubicBezTo>
                  <a:cubicBezTo>
                    <a:pt x="144" y="50"/>
                    <a:pt x="140" y="35"/>
                    <a:pt x="110" y="15"/>
                  </a:cubicBezTo>
                  <a:cubicBezTo>
                    <a:pt x="104" y="11"/>
                    <a:pt x="96" y="9"/>
                    <a:pt x="89" y="6"/>
                  </a:cubicBezTo>
                  <a:cubicBezTo>
                    <a:pt x="83" y="4"/>
                    <a:pt x="71" y="0"/>
                    <a:pt x="71" y="0"/>
                  </a:cubicBezTo>
                  <a:cubicBezTo>
                    <a:pt x="60" y="1"/>
                    <a:pt x="49" y="1"/>
                    <a:pt x="38" y="3"/>
                  </a:cubicBezTo>
                  <a:cubicBezTo>
                    <a:pt x="0" y="10"/>
                    <a:pt x="19" y="9"/>
                    <a:pt x="26" y="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87" name="Freeform 54"/>
            <p:cNvSpPr>
              <a:spLocks/>
            </p:cNvSpPr>
            <p:nvPr/>
          </p:nvSpPr>
          <p:spPr bwMode="auto">
            <a:xfrm>
              <a:off x="2573" y="3170"/>
              <a:ext cx="121" cy="114"/>
            </a:xfrm>
            <a:custGeom>
              <a:avLst/>
              <a:gdLst>
                <a:gd name="T0" fmla="*/ 121 w 121"/>
                <a:gd name="T1" fmla="*/ 58 h 114"/>
                <a:gd name="T2" fmla="*/ 82 w 121"/>
                <a:gd name="T3" fmla="*/ 16 h 114"/>
                <a:gd name="T4" fmla="*/ 43 w 121"/>
                <a:gd name="T5" fmla="*/ 4 h 114"/>
                <a:gd name="T6" fmla="*/ 25 w 121"/>
                <a:gd name="T7" fmla="*/ 10 h 114"/>
                <a:gd name="T8" fmla="*/ 13 w 121"/>
                <a:gd name="T9" fmla="*/ 34 h 114"/>
                <a:gd name="T10" fmla="*/ 85 w 121"/>
                <a:gd name="T11" fmla="*/ 97 h 114"/>
                <a:gd name="T12" fmla="*/ 115 w 121"/>
                <a:gd name="T13" fmla="*/ 64 h 114"/>
                <a:gd name="T14" fmla="*/ 118 w 121"/>
                <a:gd name="T15" fmla="*/ 55 h 114"/>
                <a:gd name="T16" fmla="*/ 121 w 121"/>
                <a:gd name="T17" fmla="*/ 58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14"/>
                <a:gd name="T29" fmla="*/ 121 w 121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14">
                  <a:moveTo>
                    <a:pt x="121" y="58"/>
                  </a:moveTo>
                  <a:cubicBezTo>
                    <a:pt x="117" y="29"/>
                    <a:pt x="110" y="21"/>
                    <a:pt x="82" y="16"/>
                  </a:cubicBezTo>
                  <a:cubicBezTo>
                    <a:pt x="61" y="2"/>
                    <a:pt x="76" y="0"/>
                    <a:pt x="43" y="4"/>
                  </a:cubicBezTo>
                  <a:cubicBezTo>
                    <a:pt x="37" y="6"/>
                    <a:pt x="28" y="4"/>
                    <a:pt x="25" y="10"/>
                  </a:cubicBezTo>
                  <a:cubicBezTo>
                    <a:pt x="21" y="18"/>
                    <a:pt x="13" y="34"/>
                    <a:pt x="13" y="34"/>
                  </a:cubicBezTo>
                  <a:cubicBezTo>
                    <a:pt x="17" y="114"/>
                    <a:pt x="0" y="101"/>
                    <a:pt x="85" y="97"/>
                  </a:cubicBezTo>
                  <a:cubicBezTo>
                    <a:pt x="96" y="90"/>
                    <a:pt x="109" y="76"/>
                    <a:pt x="115" y="64"/>
                  </a:cubicBezTo>
                  <a:cubicBezTo>
                    <a:pt x="116" y="61"/>
                    <a:pt x="116" y="57"/>
                    <a:pt x="118" y="55"/>
                  </a:cubicBezTo>
                  <a:cubicBezTo>
                    <a:pt x="119" y="54"/>
                    <a:pt x="120" y="57"/>
                    <a:pt x="121" y="5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88" name="Freeform 55"/>
            <p:cNvSpPr>
              <a:spLocks/>
            </p:cNvSpPr>
            <p:nvPr/>
          </p:nvSpPr>
          <p:spPr bwMode="auto">
            <a:xfrm>
              <a:off x="2795" y="3192"/>
              <a:ext cx="127" cy="83"/>
            </a:xfrm>
            <a:custGeom>
              <a:avLst/>
              <a:gdLst>
                <a:gd name="T0" fmla="*/ 124 w 127"/>
                <a:gd name="T1" fmla="*/ 24 h 83"/>
                <a:gd name="T2" fmla="*/ 61 w 127"/>
                <a:gd name="T3" fmla="*/ 0 h 83"/>
                <a:gd name="T4" fmla="*/ 4 w 127"/>
                <a:gd name="T5" fmla="*/ 39 h 83"/>
                <a:gd name="T6" fmla="*/ 10 w 127"/>
                <a:gd name="T7" fmla="*/ 69 h 83"/>
                <a:gd name="T8" fmla="*/ 67 w 127"/>
                <a:gd name="T9" fmla="*/ 75 h 83"/>
                <a:gd name="T10" fmla="*/ 127 w 127"/>
                <a:gd name="T11" fmla="*/ 45 h 83"/>
                <a:gd name="T12" fmla="*/ 124 w 127"/>
                <a:gd name="T13" fmla="*/ 24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83"/>
                <a:gd name="T23" fmla="*/ 127 w 12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83">
                  <a:moveTo>
                    <a:pt x="124" y="24"/>
                  </a:moveTo>
                  <a:cubicBezTo>
                    <a:pt x="109" y="4"/>
                    <a:pt x="85" y="3"/>
                    <a:pt x="61" y="0"/>
                  </a:cubicBezTo>
                  <a:cubicBezTo>
                    <a:pt x="17" y="3"/>
                    <a:pt x="13" y="2"/>
                    <a:pt x="4" y="39"/>
                  </a:cubicBezTo>
                  <a:cubicBezTo>
                    <a:pt x="5" y="49"/>
                    <a:pt x="0" y="67"/>
                    <a:pt x="10" y="69"/>
                  </a:cubicBezTo>
                  <a:cubicBezTo>
                    <a:pt x="29" y="74"/>
                    <a:pt x="67" y="75"/>
                    <a:pt x="67" y="75"/>
                  </a:cubicBezTo>
                  <a:cubicBezTo>
                    <a:pt x="97" y="83"/>
                    <a:pt x="114" y="71"/>
                    <a:pt x="127" y="45"/>
                  </a:cubicBezTo>
                  <a:cubicBezTo>
                    <a:pt x="121" y="26"/>
                    <a:pt x="117" y="31"/>
                    <a:pt x="124" y="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440" name="Oval 85"/>
          <p:cNvSpPr>
            <a:spLocks noChangeArrowheads="1"/>
          </p:cNvSpPr>
          <p:nvPr/>
        </p:nvSpPr>
        <p:spPr bwMode="auto">
          <a:xfrm>
            <a:off x="1979613" y="306863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1" name="Oval 86"/>
          <p:cNvSpPr>
            <a:spLocks noChangeArrowheads="1"/>
          </p:cNvSpPr>
          <p:nvPr/>
        </p:nvSpPr>
        <p:spPr bwMode="auto">
          <a:xfrm>
            <a:off x="2555875" y="37893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2" name="Oval 87"/>
          <p:cNvSpPr>
            <a:spLocks noChangeArrowheads="1"/>
          </p:cNvSpPr>
          <p:nvPr/>
        </p:nvSpPr>
        <p:spPr bwMode="auto">
          <a:xfrm>
            <a:off x="2051050" y="4797425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3" name="Oval 88"/>
          <p:cNvSpPr>
            <a:spLocks noChangeArrowheads="1"/>
          </p:cNvSpPr>
          <p:nvPr/>
        </p:nvSpPr>
        <p:spPr bwMode="auto">
          <a:xfrm>
            <a:off x="2700338" y="328453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4" name="Oval 89"/>
          <p:cNvSpPr>
            <a:spLocks noChangeArrowheads="1"/>
          </p:cNvSpPr>
          <p:nvPr/>
        </p:nvSpPr>
        <p:spPr bwMode="auto">
          <a:xfrm>
            <a:off x="2987675" y="37893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5" name="Oval 90"/>
          <p:cNvSpPr>
            <a:spLocks noChangeArrowheads="1"/>
          </p:cNvSpPr>
          <p:nvPr/>
        </p:nvSpPr>
        <p:spPr bwMode="auto">
          <a:xfrm>
            <a:off x="1763713" y="3357563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6" name="Oval 91"/>
          <p:cNvSpPr>
            <a:spLocks noChangeArrowheads="1"/>
          </p:cNvSpPr>
          <p:nvPr/>
        </p:nvSpPr>
        <p:spPr bwMode="auto">
          <a:xfrm>
            <a:off x="2339975" y="2997200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7" name="Oval 92"/>
          <p:cNvSpPr>
            <a:spLocks noChangeArrowheads="1"/>
          </p:cNvSpPr>
          <p:nvPr/>
        </p:nvSpPr>
        <p:spPr bwMode="auto">
          <a:xfrm>
            <a:off x="1835150" y="37893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8" name="Oval 93"/>
          <p:cNvSpPr>
            <a:spLocks noChangeArrowheads="1"/>
          </p:cNvSpPr>
          <p:nvPr/>
        </p:nvSpPr>
        <p:spPr bwMode="auto">
          <a:xfrm>
            <a:off x="3132138" y="4149725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9" name="Oval 94"/>
          <p:cNvSpPr>
            <a:spLocks noChangeArrowheads="1"/>
          </p:cNvSpPr>
          <p:nvPr/>
        </p:nvSpPr>
        <p:spPr bwMode="auto">
          <a:xfrm>
            <a:off x="1331913" y="4149725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0" name="Oval 95"/>
          <p:cNvSpPr>
            <a:spLocks noChangeArrowheads="1"/>
          </p:cNvSpPr>
          <p:nvPr/>
        </p:nvSpPr>
        <p:spPr bwMode="auto">
          <a:xfrm>
            <a:off x="1979613" y="4365625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1" name="Oval 96"/>
          <p:cNvSpPr>
            <a:spLocks noChangeArrowheads="1"/>
          </p:cNvSpPr>
          <p:nvPr/>
        </p:nvSpPr>
        <p:spPr bwMode="auto">
          <a:xfrm>
            <a:off x="2555875" y="4581525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2" name="Oval 97"/>
          <p:cNvSpPr>
            <a:spLocks noChangeArrowheads="1"/>
          </p:cNvSpPr>
          <p:nvPr/>
        </p:nvSpPr>
        <p:spPr bwMode="auto">
          <a:xfrm>
            <a:off x="1619250" y="44370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3" name="Oval 98"/>
          <p:cNvSpPr>
            <a:spLocks noChangeArrowheads="1"/>
          </p:cNvSpPr>
          <p:nvPr/>
        </p:nvSpPr>
        <p:spPr bwMode="auto">
          <a:xfrm>
            <a:off x="2771775" y="42211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4" name="Oval 99"/>
          <p:cNvSpPr>
            <a:spLocks noChangeArrowheads="1"/>
          </p:cNvSpPr>
          <p:nvPr/>
        </p:nvSpPr>
        <p:spPr bwMode="auto">
          <a:xfrm>
            <a:off x="1403350" y="3213100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5" name="Oval 100"/>
          <p:cNvSpPr>
            <a:spLocks noChangeArrowheads="1"/>
          </p:cNvSpPr>
          <p:nvPr/>
        </p:nvSpPr>
        <p:spPr bwMode="auto">
          <a:xfrm>
            <a:off x="1331913" y="3860800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6" name="Oval 101"/>
          <p:cNvSpPr>
            <a:spLocks noChangeArrowheads="1"/>
          </p:cNvSpPr>
          <p:nvPr/>
        </p:nvSpPr>
        <p:spPr bwMode="auto">
          <a:xfrm>
            <a:off x="3203575" y="35004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7" name="Oval 102"/>
          <p:cNvSpPr>
            <a:spLocks noChangeArrowheads="1"/>
          </p:cNvSpPr>
          <p:nvPr/>
        </p:nvSpPr>
        <p:spPr bwMode="auto">
          <a:xfrm>
            <a:off x="2484438" y="350043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8" name="Oval 103"/>
          <p:cNvSpPr>
            <a:spLocks noChangeArrowheads="1"/>
          </p:cNvSpPr>
          <p:nvPr/>
        </p:nvSpPr>
        <p:spPr bwMode="auto">
          <a:xfrm>
            <a:off x="5580063" y="3213100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9" name="Oval 104"/>
          <p:cNvSpPr>
            <a:spLocks noChangeArrowheads="1"/>
          </p:cNvSpPr>
          <p:nvPr/>
        </p:nvSpPr>
        <p:spPr bwMode="auto">
          <a:xfrm>
            <a:off x="6227763" y="3429000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60" name="Oval 105"/>
          <p:cNvSpPr>
            <a:spLocks noChangeArrowheads="1"/>
          </p:cNvSpPr>
          <p:nvPr/>
        </p:nvSpPr>
        <p:spPr bwMode="auto">
          <a:xfrm>
            <a:off x="6227763" y="4149725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61" name="Oval 106"/>
          <p:cNvSpPr>
            <a:spLocks noChangeArrowheads="1"/>
          </p:cNvSpPr>
          <p:nvPr/>
        </p:nvSpPr>
        <p:spPr bwMode="auto">
          <a:xfrm>
            <a:off x="6948488" y="3933825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62" name="Oval 107"/>
          <p:cNvSpPr>
            <a:spLocks noChangeArrowheads="1"/>
          </p:cNvSpPr>
          <p:nvPr/>
        </p:nvSpPr>
        <p:spPr bwMode="auto">
          <a:xfrm>
            <a:off x="5651500" y="5734050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63" name="Oval 108"/>
          <p:cNvSpPr>
            <a:spLocks noChangeArrowheads="1"/>
          </p:cNvSpPr>
          <p:nvPr/>
        </p:nvSpPr>
        <p:spPr bwMode="auto">
          <a:xfrm>
            <a:off x="6946900" y="4508500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64" name="Oval 109"/>
          <p:cNvSpPr>
            <a:spLocks noChangeArrowheads="1"/>
          </p:cNvSpPr>
          <p:nvPr/>
        </p:nvSpPr>
        <p:spPr bwMode="auto">
          <a:xfrm>
            <a:off x="6011863" y="580548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65" name="Oval 110"/>
          <p:cNvSpPr>
            <a:spLocks noChangeArrowheads="1"/>
          </p:cNvSpPr>
          <p:nvPr/>
        </p:nvSpPr>
        <p:spPr bwMode="auto">
          <a:xfrm>
            <a:off x="6659563" y="5949950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66" name="Oval 111"/>
          <p:cNvSpPr>
            <a:spLocks noChangeArrowheads="1"/>
          </p:cNvSpPr>
          <p:nvPr/>
        </p:nvSpPr>
        <p:spPr bwMode="auto">
          <a:xfrm>
            <a:off x="6372225" y="5949950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67" name="Oval 112"/>
          <p:cNvSpPr>
            <a:spLocks noChangeArrowheads="1"/>
          </p:cNvSpPr>
          <p:nvPr/>
        </p:nvSpPr>
        <p:spPr bwMode="auto">
          <a:xfrm>
            <a:off x="5795963" y="602138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68" name="Oval 113"/>
          <p:cNvSpPr>
            <a:spLocks noChangeArrowheads="1"/>
          </p:cNvSpPr>
          <p:nvPr/>
        </p:nvSpPr>
        <p:spPr bwMode="auto">
          <a:xfrm>
            <a:off x="6948488" y="602138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69" name="Oval 114"/>
          <p:cNvSpPr>
            <a:spLocks noChangeArrowheads="1"/>
          </p:cNvSpPr>
          <p:nvPr/>
        </p:nvSpPr>
        <p:spPr bwMode="auto">
          <a:xfrm>
            <a:off x="6227763" y="6165850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70" name="Oval 115"/>
          <p:cNvSpPr>
            <a:spLocks noChangeArrowheads="1"/>
          </p:cNvSpPr>
          <p:nvPr/>
        </p:nvSpPr>
        <p:spPr bwMode="auto">
          <a:xfrm>
            <a:off x="7092950" y="5734050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71" name="AutoShape 117"/>
          <p:cNvSpPr>
            <a:spLocks noChangeArrowheads="1"/>
          </p:cNvSpPr>
          <p:nvPr/>
        </p:nvSpPr>
        <p:spPr bwMode="auto">
          <a:xfrm rot="5400000">
            <a:off x="5761038" y="873125"/>
            <a:ext cx="1295400" cy="2232025"/>
          </a:xfrm>
          <a:prstGeom prst="homePlate">
            <a:avLst>
              <a:gd name="adj" fmla="val 41523"/>
            </a:avLst>
          </a:prstGeom>
          <a:solidFill>
            <a:srgbClr val="FF00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sz="2400"/>
              <a:t>mineral</a:t>
            </a:r>
          </a:p>
          <a:p>
            <a:pPr algn="ctr"/>
            <a:r>
              <a:rPr lang="en-GB" sz="2400"/>
              <a:t>fertilizers</a:t>
            </a:r>
          </a:p>
        </p:txBody>
      </p:sp>
      <p:sp>
        <p:nvSpPr>
          <p:cNvPr id="18472" name="Text Box 118"/>
          <p:cNvSpPr txBox="1">
            <a:spLocks noChangeArrowheads="1"/>
          </p:cNvSpPr>
          <p:nvPr/>
        </p:nvSpPr>
        <p:spPr bwMode="auto">
          <a:xfrm>
            <a:off x="663575" y="5032375"/>
            <a:ext cx="360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Nutrients recycled, available, kept</a:t>
            </a:r>
          </a:p>
          <a:p>
            <a:r>
              <a:rPr lang="en-GB"/>
              <a:t>Some may be limiting</a:t>
            </a:r>
          </a:p>
          <a:p>
            <a:r>
              <a:rPr lang="en-GB"/>
              <a:t>Human indepndent</a:t>
            </a:r>
          </a:p>
        </p:txBody>
      </p:sp>
      <p:sp>
        <p:nvSpPr>
          <p:cNvPr id="18473" name="Text Box 119"/>
          <p:cNvSpPr txBox="1">
            <a:spLocks noChangeArrowheads="1"/>
          </p:cNvSpPr>
          <p:nvPr/>
        </p:nvSpPr>
        <p:spPr bwMode="auto">
          <a:xfrm>
            <a:off x="7524750" y="5157788"/>
            <a:ext cx="16192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Dependent</a:t>
            </a:r>
          </a:p>
          <a:p>
            <a:r>
              <a:rPr lang="en-GB"/>
              <a:t>on humans, </a:t>
            </a:r>
          </a:p>
          <a:p>
            <a:r>
              <a:rPr lang="en-GB"/>
              <a:t>Expansive,</a:t>
            </a:r>
          </a:p>
          <a:p>
            <a:r>
              <a:rPr lang="en-GB"/>
              <a:t>Causing </a:t>
            </a:r>
          </a:p>
          <a:p>
            <a:r>
              <a:rPr lang="en-GB"/>
              <a:t>eutrophication</a:t>
            </a:r>
          </a:p>
        </p:txBody>
      </p:sp>
      <p:sp>
        <p:nvSpPr>
          <p:cNvPr id="18474" name="AutoShape 120"/>
          <p:cNvSpPr>
            <a:spLocks noChangeArrowheads="1"/>
          </p:cNvSpPr>
          <p:nvPr/>
        </p:nvSpPr>
        <p:spPr bwMode="auto">
          <a:xfrm>
            <a:off x="3995738" y="3644900"/>
            <a:ext cx="1008062" cy="720725"/>
          </a:xfrm>
          <a:prstGeom prst="leftArrow">
            <a:avLst>
              <a:gd name="adj1" fmla="val 50000"/>
              <a:gd name="adj2" fmla="val 349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5292725" y="2705100"/>
            <a:ext cx="2316163" cy="2365375"/>
            <a:chOff x="3334" y="1704"/>
            <a:chExt cx="1459" cy="1490"/>
          </a:xfrm>
        </p:grpSpPr>
        <p:sp>
          <p:nvSpPr>
            <p:cNvPr id="19513" name="Freeform 73"/>
            <p:cNvSpPr>
              <a:spLocks/>
            </p:cNvSpPr>
            <p:nvPr/>
          </p:nvSpPr>
          <p:spPr bwMode="auto">
            <a:xfrm>
              <a:off x="3716" y="2888"/>
              <a:ext cx="336" cy="295"/>
            </a:xfrm>
            <a:custGeom>
              <a:avLst/>
              <a:gdLst>
                <a:gd name="T0" fmla="*/ 316 w 336"/>
                <a:gd name="T1" fmla="*/ 216 h 295"/>
                <a:gd name="T2" fmla="*/ 244 w 336"/>
                <a:gd name="T3" fmla="*/ 48 h 295"/>
                <a:gd name="T4" fmla="*/ 180 w 336"/>
                <a:gd name="T5" fmla="*/ 8 h 295"/>
                <a:gd name="T6" fmla="*/ 156 w 336"/>
                <a:gd name="T7" fmla="*/ 0 h 295"/>
                <a:gd name="T8" fmla="*/ 36 w 336"/>
                <a:gd name="T9" fmla="*/ 32 h 295"/>
                <a:gd name="T10" fmla="*/ 4 w 336"/>
                <a:gd name="T11" fmla="*/ 208 h 295"/>
                <a:gd name="T12" fmla="*/ 12 w 336"/>
                <a:gd name="T13" fmla="*/ 272 h 295"/>
                <a:gd name="T14" fmla="*/ 60 w 336"/>
                <a:gd name="T15" fmla="*/ 288 h 295"/>
                <a:gd name="T16" fmla="*/ 284 w 336"/>
                <a:gd name="T17" fmla="*/ 248 h 295"/>
                <a:gd name="T18" fmla="*/ 316 w 336"/>
                <a:gd name="T19" fmla="*/ 216 h 2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6"/>
                <a:gd name="T31" fmla="*/ 0 h 295"/>
                <a:gd name="T32" fmla="*/ 336 w 336"/>
                <a:gd name="T33" fmla="*/ 295 h 2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6" h="295">
                  <a:moveTo>
                    <a:pt x="316" y="216"/>
                  </a:moveTo>
                  <a:cubicBezTo>
                    <a:pt x="336" y="155"/>
                    <a:pt x="307" y="69"/>
                    <a:pt x="244" y="48"/>
                  </a:cubicBezTo>
                  <a:cubicBezTo>
                    <a:pt x="219" y="10"/>
                    <a:pt x="237" y="27"/>
                    <a:pt x="180" y="8"/>
                  </a:cubicBezTo>
                  <a:cubicBezTo>
                    <a:pt x="172" y="5"/>
                    <a:pt x="156" y="0"/>
                    <a:pt x="156" y="0"/>
                  </a:cubicBezTo>
                  <a:cubicBezTo>
                    <a:pt x="100" y="6"/>
                    <a:pt x="79" y="4"/>
                    <a:pt x="36" y="32"/>
                  </a:cubicBezTo>
                  <a:cubicBezTo>
                    <a:pt x="0" y="85"/>
                    <a:pt x="24" y="149"/>
                    <a:pt x="4" y="208"/>
                  </a:cubicBezTo>
                  <a:cubicBezTo>
                    <a:pt x="7" y="229"/>
                    <a:pt x="0" y="254"/>
                    <a:pt x="12" y="272"/>
                  </a:cubicBezTo>
                  <a:cubicBezTo>
                    <a:pt x="22" y="286"/>
                    <a:pt x="60" y="288"/>
                    <a:pt x="60" y="288"/>
                  </a:cubicBezTo>
                  <a:cubicBezTo>
                    <a:pt x="149" y="283"/>
                    <a:pt x="214" y="295"/>
                    <a:pt x="284" y="248"/>
                  </a:cubicBezTo>
                  <a:cubicBezTo>
                    <a:pt x="284" y="247"/>
                    <a:pt x="316" y="179"/>
                    <a:pt x="316" y="216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14" name="Freeform 72"/>
            <p:cNvSpPr>
              <a:spLocks/>
            </p:cNvSpPr>
            <p:nvPr/>
          </p:nvSpPr>
          <p:spPr bwMode="auto">
            <a:xfrm>
              <a:off x="3334" y="2568"/>
              <a:ext cx="359" cy="416"/>
            </a:xfrm>
            <a:custGeom>
              <a:avLst/>
              <a:gdLst>
                <a:gd name="T0" fmla="*/ 162 w 359"/>
                <a:gd name="T1" fmla="*/ 394 h 416"/>
                <a:gd name="T2" fmla="*/ 306 w 359"/>
                <a:gd name="T3" fmla="*/ 394 h 416"/>
                <a:gd name="T4" fmla="*/ 314 w 359"/>
                <a:gd name="T5" fmla="*/ 370 h 416"/>
                <a:gd name="T6" fmla="*/ 338 w 359"/>
                <a:gd name="T7" fmla="*/ 354 h 416"/>
                <a:gd name="T8" fmla="*/ 314 w 359"/>
                <a:gd name="T9" fmla="*/ 186 h 416"/>
                <a:gd name="T10" fmla="*/ 274 w 359"/>
                <a:gd name="T11" fmla="*/ 106 h 416"/>
                <a:gd name="T12" fmla="*/ 242 w 359"/>
                <a:gd name="T13" fmla="*/ 58 h 416"/>
                <a:gd name="T14" fmla="*/ 186 w 359"/>
                <a:gd name="T15" fmla="*/ 2 h 416"/>
                <a:gd name="T16" fmla="*/ 106 w 359"/>
                <a:gd name="T17" fmla="*/ 42 h 416"/>
                <a:gd name="T18" fmla="*/ 50 w 359"/>
                <a:gd name="T19" fmla="*/ 130 h 416"/>
                <a:gd name="T20" fmla="*/ 82 w 359"/>
                <a:gd name="T21" fmla="*/ 338 h 416"/>
                <a:gd name="T22" fmla="*/ 90 w 359"/>
                <a:gd name="T23" fmla="*/ 362 h 416"/>
                <a:gd name="T24" fmla="*/ 162 w 359"/>
                <a:gd name="T25" fmla="*/ 394 h 4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9"/>
                <a:gd name="T40" fmla="*/ 0 h 416"/>
                <a:gd name="T41" fmla="*/ 359 w 359"/>
                <a:gd name="T42" fmla="*/ 416 h 4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9" h="416">
                  <a:moveTo>
                    <a:pt x="162" y="394"/>
                  </a:moveTo>
                  <a:cubicBezTo>
                    <a:pt x="216" y="412"/>
                    <a:pt x="218" y="416"/>
                    <a:pt x="306" y="394"/>
                  </a:cubicBezTo>
                  <a:cubicBezTo>
                    <a:pt x="314" y="392"/>
                    <a:pt x="309" y="377"/>
                    <a:pt x="314" y="370"/>
                  </a:cubicBezTo>
                  <a:cubicBezTo>
                    <a:pt x="320" y="362"/>
                    <a:pt x="330" y="359"/>
                    <a:pt x="338" y="354"/>
                  </a:cubicBezTo>
                  <a:cubicBezTo>
                    <a:pt x="359" y="291"/>
                    <a:pt x="341" y="240"/>
                    <a:pt x="314" y="186"/>
                  </a:cubicBezTo>
                  <a:cubicBezTo>
                    <a:pt x="297" y="152"/>
                    <a:pt x="302" y="134"/>
                    <a:pt x="274" y="106"/>
                  </a:cubicBezTo>
                  <a:cubicBezTo>
                    <a:pt x="259" y="60"/>
                    <a:pt x="277" y="103"/>
                    <a:pt x="242" y="58"/>
                  </a:cubicBezTo>
                  <a:cubicBezTo>
                    <a:pt x="197" y="0"/>
                    <a:pt x="232" y="17"/>
                    <a:pt x="186" y="2"/>
                  </a:cubicBezTo>
                  <a:cubicBezTo>
                    <a:pt x="129" y="40"/>
                    <a:pt x="157" y="29"/>
                    <a:pt x="106" y="42"/>
                  </a:cubicBezTo>
                  <a:cubicBezTo>
                    <a:pt x="70" y="66"/>
                    <a:pt x="73" y="96"/>
                    <a:pt x="50" y="130"/>
                  </a:cubicBezTo>
                  <a:cubicBezTo>
                    <a:pt x="43" y="197"/>
                    <a:pt x="0" y="318"/>
                    <a:pt x="82" y="338"/>
                  </a:cubicBezTo>
                  <a:cubicBezTo>
                    <a:pt x="85" y="346"/>
                    <a:pt x="83" y="357"/>
                    <a:pt x="90" y="362"/>
                  </a:cubicBezTo>
                  <a:cubicBezTo>
                    <a:pt x="120" y="382"/>
                    <a:pt x="144" y="358"/>
                    <a:pt x="162" y="394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15" name="Freeform 71"/>
            <p:cNvSpPr>
              <a:spLocks/>
            </p:cNvSpPr>
            <p:nvPr/>
          </p:nvSpPr>
          <p:spPr bwMode="auto">
            <a:xfrm>
              <a:off x="3772" y="1816"/>
              <a:ext cx="444" cy="653"/>
            </a:xfrm>
            <a:custGeom>
              <a:avLst/>
              <a:gdLst>
                <a:gd name="T0" fmla="*/ 292 w 444"/>
                <a:gd name="T1" fmla="*/ 360 h 653"/>
                <a:gd name="T2" fmla="*/ 412 w 444"/>
                <a:gd name="T3" fmla="*/ 352 h 653"/>
                <a:gd name="T4" fmla="*/ 444 w 444"/>
                <a:gd name="T5" fmla="*/ 248 h 653"/>
                <a:gd name="T6" fmla="*/ 364 w 444"/>
                <a:gd name="T7" fmla="*/ 56 h 653"/>
                <a:gd name="T8" fmla="*/ 300 w 444"/>
                <a:gd name="T9" fmla="*/ 0 h 653"/>
                <a:gd name="T10" fmla="*/ 244 w 444"/>
                <a:gd name="T11" fmla="*/ 8 h 653"/>
                <a:gd name="T12" fmla="*/ 196 w 444"/>
                <a:gd name="T13" fmla="*/ 40 h 653"/>
                <a:gd name="T14" fmla="*/ 172 w 444"/>
                <a:gd name="T15" fmla="*/ 48 h 653"/>
                <a:gd name="T16" fmla="*/ 164 w 444"/>
                <a:gd name="T17" fmla="*/ 288 h 653"/>
                <a:gd name="T18" fmla="*/ 140 w 444"/>
                <a:gd name="T19" fmla="*/ 424 h 653"/>
                <a:gd name="T20" fmla="*/ 84 w 444"/>
                <a:gd name="T21" fmla="*/ 368 h 653"/>
                <a:gd name="T22" fmla="*/ 68 w 444"/>
                <a:gd name="T23" fmla="*/ 344 h 653"/>
                <a:gd name="T24" fmla="*/ 36 w 444"/>
                <a:gd name="T25" fmla="*/ 352 h 653"/>
                <a:gd name="T26" fmla="*/ 76 w 444"/>
                <a:gd name="T27" fmla="*/ 456 h 653"/>
                <a:gd name="T28" fmla="*/ 92 w 444"/>
                <a:gd name="T29" fmla="*/ 480 h 653"/>
                <a:gd name="T30" fmla="*/ 100 w 444"/>
                <a:gd name="T31" fmla="*/ 560 h 653"/>
                <a:gd name="T32" fmla="*/ 172 w 444"/>
                <a:gd name="T33" fmla="*/ 584 h 653"/>
                <a:gd name="T34" fmla="*/ 252 w 444"/>
                <a:gd name="T35" fmla="*/ 600 h 653"/>
                <a:gd name="T36" fmla="*/ 396 w 444"/>
                <a:gd name="T37" fmla="*/ 616 h 653"/>
                <a:gd name="T38" fmla="*/ 388 w 444"/>
                <a:gd name="T39" fmla="*/ 576 h 653"/>
                <a:gd name="T40" fmla="*/ 340 w 444"/>
                <a:gd name="T41" fmla="*/ 544 h 653"/>
                <a:gd name="T42" fmla="*/ 252 w 444"/>
                <a:gd name="T43" fmla="*/ 480 h 653"/>
                <a:gd name="T44" fmla="*/ 244 w 444"/>
                <a:gd name="T45" fmla="*/ 392 h 653"/>
                <a:gd name="T46" fmla="*/ 292 w 444"/>
                <a:gd name="T47" fmla="*/ 360 h 6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44"/>
                <a:gd name="T73" fmla="*/ 0 h 653"/>
                <a:gd name="T74" fmla="*/ 444 w 444"/>
                <a:gd name="T75" fmla="*/ 653 h 6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44" h="653">
                  <a:moveTo>
                    <a:pt x="292" y="360"/>
                  </a:moveTo>
                  <a:cubicBezTo>
                    <a:pt x="332" y="357"/>
                    <a:pt x="373" y="361"/>
                    <a:pt x="412" y="352"/>
                  </a:cubicBezTo>
                  <a:cubicBezTo>
                    <a:pt x="432" y="347"/>
                    <a:pt x="436" y="271"/>
                    <a:pt x="444" y="248"/>
                  </a:cubicBezTo>
                  <a:cubicBezTo>
                    <a:pt x="439" y="191"/>
                    <a:pt x="432" y="79"/>
                    <a:pt x="364" y="56"/>
                  </a:cubicBezTo>
                  <a:cubicBezTo>
                    <a:pt x="345" y="28"/>
                    <a:pt x="332" y="11"/>
                    <a:pt x="300" y="0"/>
                  </a:cubicBezTo>
                  <a:cubicBezTo>
                    <a:pt x="281" y="3"/>
                    <a:pt x="262" y="1"/>
                    <a:pt x="244" y="8"/>
                  </a:cubicBezTo>
                  <a:cubicBezTo>
                    <a:pt x="226" y="15"/>
                    <a:pt x="214" y="34"/>
                    <a:pt x="196" y="40"/>
                  </a:cubicBezTo>
                  <a:cubicBezTo>
                    <a:pt x="188" y="43"/>
                    <a:pt x="180" y="45"/>
                    <a:pt x="172" y="48"/>
                  </a:cubicBezTo>
                  <a:cubicBezTo>
                    <a:pt x="157" y="154"/>
                    <a:pt x="157" y="144"/>
                    <a:pt x="164" y="288"/>
                  </a:cubicBezTo>
                  <a:cubicBezTo>
                    <a:pt x="156" y="335"/>
                    <a:pt x="146" y="376"/>
                    <a:pt x="140" y="424"/>
                  </a:cubicBezTo>
                  <a:cubicBezTo>
                    <a:pt x="98" y="410"/>
                    <a:pt x="121" y="423"/>
                    <a:pt x="84" y="368"/>
                  </a:cubicBezTo>
                  <a:cubicBezTo>
                    <a:pt x="79" y="360"/>
                    <a:pt x="68" y="344"/>
                    <a:pt x="68" y="344"/>
                  </a:cubicBezTo>
                  <a:cubicBezTo>
                    <a:pt x="57" y="347"/>
                    <a:pt x="45" y="345"/>
                    <a:pt x="36" y="352"/>
                  </a:cubicBezTo>
                  <a:cubicBezTo>
                    <a:pt x="0" y="381"/>
                    <a:pt x="52" y="440"/>
                    <a:pt x="76" y="456"/>
                  </a:cubicBezTo>
                  <a:cubicBezTo>
                    <a:pt x="81" y="464"/>
                    <a:pt x="90" y="471"/>
                    <a:pt x="92" y="480"/>
                  </a:cubicBezTo>
                  <a:cubicBezTo>
                    <a:pt x="98" y="506"/>
                    <a:pt x="86" y="537"/>
                    <a:pt x="100" y="560"/>
                  </a:cubicBezTo>
                  <a:cubicBezTo>
                    <a:pt x="113" y="582"/>
                    <a:pt x="147" y="579"/>
                    <a:pt x="172" y="584"/>
                  </a:cubicBezTo>
                  <a:cubicBezTo>
                    <a:pt x="199" y="589"/>
                    <a:pt x="252" y="600"/>
                    <a:pt x="252" y="600"/>
                  </a:cubicBezTo>
                  <a:cubicBezTo>
                    <a:pt x="287" y="653"/>
                    <a:pt x="341" y="627"/>
                    <a:pt x="396" y="616"/>
                  </a:cubicBezTo>
                  <a:cubicBezTo>
                    <a:pt x="393" y="603"/>
                    <a:pt x="396" y="587"/>
                    <a:pt x="388" y="576"/>
                  </a:cubicBezTo>
                  <a:cubicBezTo>
                    <a:pt x="376" y="561"/>
                    <a:pt x="340" y="544"/>
                    <a:pt x="340" y="544"/>
                  </a:cubicBezTo>
                  <a:cubicBezTo>
                    <a:pt x="316" y="508"/>
                    <a:pt x="286" y="503"/>
                    <a:pt x="252" y="480"/>
                  </a:cubicBezTo>
                  <a:cubicBezTo>
                    <a:pt x="241" y="448"/>
                    <a:pt x="225" y="425"/>
                    <a:pt x="244" y="392"/>
                  </a:cubicBezTo>
                  <a:cubicBezTo>
                    <a:pt x="254" y="375"/>
                    <a:pt x="276" y="371"/>
                    <a:pt x="292" y="360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16" name="Freeform 70"/>
            <p:cNvSpPr>
              <a:spLocks/>
            </p:cNvSpPr>
            <p:nvPr/>
          </p:nvSpPr>
          <p:spPr bwMode="auto">
            <a:xfrm>
              <a:off x="3389" y="1730"/>
              <a:ext cx="1251" cy="1464"/>
            </a:xfrm>
            <a:custGeom>
              <a:avLst/>
              <a:gdLst>
                <a:gd name="T0" fmla="*/ 1251 w 1251"/>
                <a:gd name="T1" fmla="*/ 1366 h 1464"/>
                <a:gd name="T2" fmla="*/ 1203 w 1251"/>
                <a:gd name="T3" fmla="*/ 1246 h 1464"/>
                <a:gd name="T4" fmla="*/ 1115 w 1251"/>
                <a:gd name="T5" fmla="*/ 1198 h 1464"/>
                <a:gd name="T6" fmla="*/ 1091 w 1251"/>
                <a:gd name="T7" fmla="*/ 1182 h 1464"/>
                <a:gd name="T8" fmla="*/ 1075 w 1251"/>
                <a:gd name="T9" fmla="*/ 1158 h 1464"/>
                <a:gd name="T10" fmla="*/ 1027 w 1251"/>
                <a:gd name="T11" fmla="*/ 1142 h 1464"/>
                <a:gd name="T12" fmla="*/ 1003 w 1251"/>
                <a:gd name="T13" fmla="*/ 1126 h 1464"/>
                <a:gd name="T14" fmla="*/ 955 w 1251"/>
                <a:gd name="T15" fmla="*/ 982 h 1464"/>
                <a:gd name="T16" fmla="*/ 931 w 1251"/>
                <a:gd name="T17" fmla="*/ 966 h 1464"/>
                <a:gd name="T18" fmla="*/ 867 w 1251"/>
                <a:gd name="T19" fmla="*/ 926 h 1464"/>
                <a:gd name="T20" fmla="*/ 819 w 1251"/>
                <a:gd name="T21" fmla="*/ 894 h 1464"/>
                <a:gd name="T22" fmla="*/ 755 w 1251"/>
                <a:gd name="T23" fmla="*/ 870 h 1464"/>
                <a:gd name="T24" fmla="*/ 747 w 1251"/>
                <a:gd name="T25" fmla="*/ 766 h 1464"/>
                <a:gd name="T26" fmla="*/ 691 w 1251"/>
                <a:gd name="T27" fmla="*/ 854 h 1464"/>
                <a:gd name="T28" fmla="*/ 659 w 1251"/>
                <a:gd name="T29" fmla="*/ 902 h 1464"/>
                <a:gd name="T30" fmla="*/ 611 w 1251"/>
                <a:gd name="T31" fmla="*/ 934 h 1464"/>
                <a:gd name="T32" fmla="*/ 587 w 1251"/>
                <a:gd name="T33" fmla="*/ 918 h 1464"/>
                <a:gd name="T34" fmla="*/ 547 w 1251"/>
                <a:gd name="T35" fmla="*/ 902 h 1464"/>
                <a:gd name="T36" fmla="*/ 603 w 1251"/>
                <a:gd name="T37" fmla="*/ 854 h 1464"/>
                <a:gd name="T38" fmla="*/ 611 w 1251"/>
                <a:gd name="T39" fmla="*/ 814 h 1464"/>
                <a:gd name="T40" fmla="*/ 643 w 1251"/>
                <a:gd name="T41" fmla="*/ 766 h 1464"/>
                <a:gd name="T42" fmla="*/ 571 w 1251"/>
                <a:gd name="T43" fmla="*/ 670 h 1464"/>
                <a:gd name="T44" fmla="*/ 507 w 1251"/>
                <a:gd name="T45" fmla="*/ 678 h 1464"/>
                <a:gd name="T46" fmla="*/ 443 w 1251"/>
                <a:gd name="T47" fmla="*/ 734 h 1464"/>
                <a:gd name="T48" fmla="*/ 387 w 1251"/>
                <a:gd name="T49" fmla="*/ 726 h 1464"/>
                <a:gd name="T50" fmla="*/ 355 w 1251"/>
                <a:gd name="T51" fmla="*/ 550 h 1464"/>
                <a:gd name="T52" fmla="*/ 363 w 1251"/>
                <a:gd name="T53" fmla="*/ 358 h 1464"/>
                <a:gd name="T54" fmla="*/ 491 w 1251"/>
                <a:gd name="T55" fmla="*/ 270 h 1464"/>
                <a:gd name="T56" fmla="*/ 411 w 1251"/>
                <a:gd name="T57" fmla="*/ 86 h 1464"/>
                <a:gd name="T58" fmla="*/ 395 w 1251"/>
                <a:gd name="T59" fmla="*/ 62 h 1464"/>
                <a:gd name="T60" fmla="*/ 371 w 1251"/>
                <a:gd name="T61" fmla="*/ 54 h 1464"/>
                <a:gd name="T62" fmla="*/ 339 w 1251"/>
                <a:gd name="T63" fmla="*/ 22 h 1464"/>
                <a:gd name="T64" fmla="*/ 155 w 1251"/>
                <a:gd name="T65" fmla="*/ 38 h 1464"/>
                <a:gd name="T66" fmla="*/ 139 w 1251"/>
                <a:gd name="T67" fmla="*/ 62 h 1464"/>
                <a:gd name="T68" fmla="*/ 91 w 1251"/>
                <a:gd name="T69" fmla="*/ 94 h 1464"/>
                <a:gd name="T70" fmla="*/ 91 w 1251"/>
                <a:gd name="T71" fmla="*/ 318 h 1464"/>
                <a:gd name="T72" fmla="*/ 123 w 1251"/>
                <a:gd name="T73" fmla="*/ 390 h 1464"/>
                <a:gd name="T74" fmla="*/ 187 w 1251"/>
                <a:gd name="T75" fmla="*/ 398 h 1464"/>
                <a:gd name="T76" fmla="*/ 179 w 1251"/>
                <a:gd name="T77" fmla="*/ 438 h 1464"/>
                <a:gd name="T78" fmla="*/ 131 w 1251"/>
                <a:gd name="T79" fmla="*/ 462 h 1464"/>
                <a:gd name="T80" fmla="*/ 59 w 1251"/>
                <a:gd name="T81" fmla="*/ 526 h 1464"/>
                <a:gd name="T82" fmla="*/ 259 w 1251"/>
                <a:gd name="T83" fmla="*/ 838 h 1464"/>
                <a:gd name="T84" fmla="*/ 283 w 1251"/>
                <a:gd name="T85" fmla="*/ 886 h 1464"/>
                <a:gd name="T86" fmla="*/ 315 w 1251"/>
                <a:gd name="T87" fmla="*/ 1030 h 1464"/>
                <a:gd name="T88" fmla="*/ 411 w 1251"/>
                <a:gd name="T89" fmla="*/ 1030 h 1464"/>
                <a:gd name="T90" fmla="*/ 427 w 1251"/>
                <a:gd name="T91" fmla="*/ 1054 h 1464"/>
                <a:gd name="T92" fmla="*/ 507 w 1251"/>
                <a:gd name="T93" fmla="*/ 1062 h 1464"/>
                <a:gd name="T94" fmla="*/ 515 w 1251"/>
                <a:gd name="T95" fmla="*/ 1094 h 1464"/>
                <a:gd name="T96" fmla="*/ 523 w 1251"/>
                <a:gd name="T97" fmla="*/ 1118 h 1464"/>
                <a:gd name="T98" fmla="*/ 571 w 1251"/>
                <a:gd name="T99" fmla="*/ 1102 h 1464"/>
                <a:gd name="T100" fmla="*/ 635 w 1251"/>
                <a:gd name="T101" fmla="*/ 1078 h 1464"/>
                <a:gd name="T102" fmla="*/ 651 w 1251"/>
                <a:gd name="T103" fmla="*/ 1126 h 1464"/>
                <a:gd name="T104" fmla="*/ 659 w 1251"/>
                <a:gd name="T105" fmla="*/ 1214 h 1464"/>
                <a:gd name="T106" fmla="*/ 723 w 1251"/>
                <a:gd name="T107" fmla="*/ 1238 h 1464"/>
                <a:gd name="T108" fmla="*/ 859 w 1251"/>
                <a:gd name="T109" fmla="*/ 1270 h 1464"/>
                <a:gd name="T110" fmla="*/ 915 w 1251"/>
                <a:gd name="T111" fmla="*/ 1262 h 1464"/>
                <a:gd name="T112" fmla="*/ 907 w 1251"/>
                <a:gd name="T113" fmla="*/ 1446 h 1464"/>
                <a:gd name="T114" fmla="*/ 963 w 1251"/>
                <a:gd name="T115" fmla="*/ 1462 h 1464"/>
                <a:gd name="T116" fmla="*/ 1195 w 1251"/>
                <a:gd name="T117" fmla="*/ 1454 h 1464"/>
                <a:gd name="T118" fmla="*/ 1203 w 1251"/>
                <a:gd name="T119" fmla="*/ 1430 h 1464"/>
                <a:gd name="T120" fmla="*/ 1227 w 1251"/>
                <a:gd name="T121" fmla="*/ 1414 h 1464"/>
                <a:gd name="T122" fmla="*/ 1251 w 1251"/>
                <a:gd name="T123" fmla="*/ 1366 h 1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1"/>
                <a:gd name="T187" fmla="*/ 0 h 1464"/>
                <a:gd name="T188" fmla="*/ 1251 w 1251"/>
                <a:gd name="T189" fmla="*/ 1464 h 14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1" h="1464">
                  <a:moveTo>
                    <a:pt x="1251" y="1366"/>
                  </a:moveTo>
                  <a:cubicBezTo>
                    <a:pt x="1244" y="1315"/>
                    <a:pt x="1246" y="1275"/>
                    <a:pt x="1203" y="1246"/>
                  </a:cubicBezTo>
                  <a:cubicBezTo>
                    <a:pt x="1177" y="1207"/>
                    <a:pt x="1163" y="1206"/>
                    <a:pt x="1115" y="1198"/>
                  </a:cubicBezTo>
                  <a:cubicBezTo>
                    <a:pt x="1107" y="1193"/>
                    <a:pt x="1098" y="1189"/>
                    <a:pt x="1091" y="1182"/>
                  </a:cubicBezTo>
                  <a:cubicBezTo>
                    <a:pt x="1084" y="1175"/>
                    <a:pt x="1083" y="1163"/>
                    <a:pt x="1075" y="1158"/>
                  </a:cubicBezTo>
                  <a:cubicBezTo>
                    <a:pt x="1061" y="1149"/>
                    <a:pt x="1041" y="1151"/>
                    <a:pt x="1027" y="1142"/>
                  </a:cubicBezTo>
                  <a:cubicBezTo>
                    <a:pt x="1019" y="1137"/>
                    <a:pt x="1011" y="1131"/>
                    <a:pt x="1003" y="1126"/>
                  </a:cubicBezTo>
                  <a:cubicBezTo>
                    <a:pt x="987" y="1078"/>
                    <a:pt x="971" y="1030"/>
                    <a:pt x="955" y="982"/>
                  </a:cubicBezTo>
                  <a:cubicBezTo>
                    <a:pt x="952" y="973"/>
                    <a:pt x="939" y="971"/>
                    <a:pt x="931" y="966"/>
                  </a:cubicBezTo>
                  <a:cubicBezTo>
                    <a:pt x="906" y="928"/>
                    <a:pt x="924" y="945"/>
                    <a:pt x="867" y="926"/>
                  </a:cubicBezTo>
                  <a:cubicBezTo>
                    <a:pt x="849" y="920"/>
                    <a:pt x="819" y="894"/>
                    <a:pt x="819" y="894"/>
                  </a:cubicBezTo>
                  <a:cubicBezTo>
                    <a:pt x="779" y="904"/>
                    <a:pt x="769" y="912"/>
                    <a:pt x="755" y="870"/>
                  </a:cubicBezTo>
                  <a:cubicBezTo>
                    <a:pt x="767" y="834"/>
                    <a:pt x="759" y="802"/>
                    <a:pt x="747" y="766"/>
                  </a:cubicBezTo>
                  <a:cubicBezTo>
                    <a:pt x="675" y="784"/>
                    <a:pt x="714" y="793"/>
                    <a:pt x="691" y="854"/>
                  </a:cubicBezTo>
                  <a:cubicBezTo>
                    <a:pt x="684" y="872"/>
                    <a:pt x="675" y="891"/>
                    <a:pt x="659" y="902"/>
                  </a:cubicBezTo>
                  <a:cubicBezTo>
                    <a:pt x="643" y="913"/>
                    <a:pt x="611" y="934"/>
                    <a:pt x="611" y="934"/>
                  </a:cubicBezTo>
                  <a:cubicBezTo>
                    <a:pt x="603" y="929"/>
                    <a:pt x="596" y="920"/>
                    <a:pt x="587" y="918"/>
                  </a:cubicBezTo>
                  <a:cubicBezTo>
                    <a:pt x="541" y="910"/>
                    <a:pt x="582" y="954"/>
                    <a:pt x="547" y="902"/>
                  </a:cubicBezTo>
                  <a:cubicBezTo>
                    <a:pt x="561" y="818"/>
                    <a:pt x="542" y="874"/>
                    <a:pt x="603" y="854"/>
                  </a:cubicBezTo>
                  <a:cubicBezTo>
                    <a:pt x="606" y="841"/>
                    <a:pt x="605" y="826"/>
                    <a:pt x="611" y="814"/>
                  </a:cubicBezTo>
                  <a:cubicBezTo>
                    <a:pt x="619" y="796"/>
                    <a:pt x="643" y="766"/>
                    <a:pt x="643" y="766"/>
                  </a:cubicBezTo>
                  <a:cubicBezTo>
                    <a:pt x="632" y="700"/>
                    <a:pt x="639" y="687"/>
                    <a:pt x="571" y="670"/>
                  </a:cubicBezTo>
                  <a:cubicBezTo>
                    <a:pt x="550" y="673"/>
                    <a:pt x="528" y="672"/>
                    <a:pt x="507" y="678"/>
                  </a:cubicBezTo>
                  <a:cubicBezTo>
                    <a:pt x="481" y="685"/>
                    <a:pt x="465" y="719"/>
                    <a:pt x="443" y="734"/>
                  </a:cubicBezTo>
                  <a:cubicBezTo>
                    <a:pt x="424" y="731"/>
                    <a:pt x="393" y="744"/>
                    <a:pt x="387" y="726"/>
                  </a:cubicBezTo>
                  <a:cubicBezTo>
                    <a:pt x="315" y="528"/>
                    <a:pt x="442" y="579"/>
                    <a:pt x="355" y="550"/>
                  </a:cubicBezTo>
                  <a:cubicBezTo>
                    <a:pt x="334" y="488"/>
                    <a:pt x="342" y="420"/>
                    <a:pt x="363" y="358"/>
                  </a:cubicBezTo>
                  <a:cubicBezTo>
                    <a:pt x="375" y="250"/>
                    <a:pt x="372" y="280"/>
                    <a:pt x="491" y="270"/>
                  </a:cubicBezTo>
                  <a:cubicBezTo>
                    <a:pt x="484" y="186"/>
                    <a:pt x="481" y="133"/>
                    <a:pt x="411" y="86"/>
                  </a:cubicBezTo>
                  <a:cubicBezTo>
                    <a:pt x="406" y="78"/>
                    <a:pt x="403" y="68"/>
                    <a:pt x="395" y="62"/>
                  </a:cubicBezTo>
                  <a:cubicBezTo>
                    <a:pt x="388" y="57"/>
                    <a:pt x="377" y="60"/>
                    <a:pt x="371" y="54"/>
                  </a:cubicBezTo>
                  <a:cubicBezTo>
                    <a:pt x="328" y="11"/>
                    <a:pt x="403" y="43"/>
                    <a:pt x="339" y="22"/>
                  </a:cubicBezTo>
                  <a:cubicBezTo>
                    <a:pt x="278" y="25"/>
                    <a:pt x="203" y="0"/>
                    <a:pt x="155" y="38"/>
                  </a:cubicBezTo>
                  <a:cubicBezTo>
                    <a:pt x="147" y="44"/>
                    <a:pt x="146" y="56"/>
                    <a:pt x="139" y="62"/>
                  </a:cubicBezTo>
                  <a:cubicBezTo>
                    <a:pt x="125" y="75"/>
                    <a:pt x="91" y="94"/>
                    <a:pt x="91" y="94"/>
                  </a:cubicBezTo>
                  <a:cubicBezTo>
                    <a:pt x="82" y="205"/>
                    <a:pt x="78" y="194"/>
                    <a:pt x="91" y="318"/>
                  </a:cubicBezTo>
                  <a:cubicBezTo>
                    <a:pt x="92" y="331"/>
                    <a:pt x="120" y="388"/>
                    <a:pt x="123" y="390"/>
                  </a:cubicBezTo>
                  <a:cubicBezTo>
                    <a:pt x="143" y="399"/>
                    <a:pt x="166" y="395"/>
                    <a:pt x="187" y="398"/>
                  </a:cubicBezTo>
                  <a:cubicBezTo>
                    <a:pt x="184" y="411"/>
                    <a:pt x="186" y="426"/>
                    <a:pt x="179" y="438"/>
                  </a:cubicBezTo>
                  <a:cubicBezTo>
                    <a:pt x="169" y="455"/>
                    <a:pt x="146" y="454"/>
                    <a:pt x="131" y="462"/>
                  </a:cubicBezTo>
                  <a:cubicBezTo>
                    <a:pt x="80" y="490"/>
                    <a:pt x="89" y="486"/>
                    <a:pt x="59" y="526"/>
                  </a:cubicBezTo>
                  <a:cubicBezTo>
                    <a:pt x="0" y="703"/>
                    <a:pt x="107" y="808"/>
                    <a:pt x="259" y="838"/>
                  </a:cubicBezTo>
                  <a:cubicBezTo>
                    <a:pt x="265" y="855"/>
                    <a:pt x="280" y="868"/>
                    <a:pt x="283" y="886"/>
                  </a:cubicBezTo>
                  <a:cubicBezTo>
                    <a:pt x="306" y="1033"/>
                    <a:pt x="252" y="988"/>
                    <a:pt x="315" y="1030"/>
                  </a:cubicBezTo>
                  <a:cubicBezTo>
                    <a:pt x="352" y="1018"/>
                    <a:pt x="360" y="1011"/>
                    <a:pt x="411" y="1030"/>
                  </a:cubicBezTo>
                  <a:cubicBezTo>
                    <a:pt x="420" y="1033"/>
                    <a:pt x="418" y="1051"/>
                    <a:pt x="427" y="1054"/>
                  </a:cubicBezTo>
                  <a:cubicBezTo>
                    <a:pt x="452" y="1062"/>
                    <a:pt x="480" y="1059"/>
                    <a:pt x="507" y="1062"/>
                  </a:cubicBezTo>
                  <a:cubicBezTo>
                    <a:pt x="510" y="1073"/>
                    <a:pt x="512" y="1083"/>
                    <a:pt x="515" y="1094"/>
                  </a:cubicBezTo>
                  <a:cubicBezTo>
                    <a:pt x="517" y="1102"/>
                    <a:pt x="515" y="1117"/>
                    <a:pt x="523" y="1118"/>
                  </a:cubicBezTo>
                  <a:cubicBezTo>
                    <a:pt x="540" y="1120"/>
                    <a:pt x="571" y="1102"/>
                    <a:pt x="571" y="1102"/>
                  </a:cubicBezTo>
                  <a:cubicBezTo>
                    <a:pt x="591" y="1071"/>
                    <a:pt x="600" y="1066"/>
                    <a:pt x="635" y="1078"/>
                  </a:cubicBezTo>
                  <a:cubicBezTo>
                    <a:pt x="640" y="1094"/>
                    <a:pt x="649" y="1109"/>
                    <a:pt x="651" y="1126"/>
                  </a:cubicBezTo>
                  <a:cubicBezTo>
                    <a:pt x="654" y="1155"/>
                    <a:pt x="650" y="1186"/>
                    <a:pt x="659" y="1214"/>
                  </a:cubicBezTo>
                  <a:cubicBezTo>
                    <a:pt x="664" y="1232"/>
                    <a:pt x="716" y="1237"/>
                    <a:pt x="723" y="1238"/>
                  </a:cubicBezTo>
                  <a:cubicBezTo>
                    <a:pt x="809" y="1295"/>
                    <a:pt x="677" y="1284"/>
                    <a:pt x="859" y="1270"/>
                  </a:cubicBezTo>
                  <a:cubicBezTo>
                    <a:pt x="882" y="1235"/>
                    <a:pt x="888" y="1222"/>
                    <a:pt x="915" y="1262"/>
                  </a:cubicBezTo>
                  <a:cubicBezTo>
                    <a:pt x="908" y="1321"/>
                    <a:pt x="887" y="1387"/>
                    <a:pt x="907" y="1446"/>
                  </a:cubicBezTo>
                  <a:cubicBezTo>
                    <a:pt x="908" y="1449"/>
                    <a:pt x="949" y="1459"/>
                    <a:pt x="963" y="1462"/>
                  </a:cubicBezTo>
                  <a:cubicBezTo>
                    <a:pt x="1040" y="1459"/>
                    <a:pt x="1118" y="1464"/>
                    <a:pt x="1195" y="1454"/>
                  </a:cubicBezTo>
                  <a:cubicBezTo>
                    <a:pt x="1203" y="1453"/>
                    <a:pt x="1198" y="1437"/>
                    <a:pt x="1203" y="1430"/>
                  </a:cubicBezTo>
                  <a:cubicBezTo>
                    <a:pt x="1209" y="1422"/>
                    <a:pt x="1219" y="1419"/>
                    <a:pt x="1227" y="1414"/>
                  </a:cubicBezTo>
                  <a:cubicBezTo>
                    <a:pt x="1238" y="1381"/>
                    <a:pt x="1230" y="1397"/>
                    <a:pt x="1251" y="1366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17" name="Freeform 69"/>
            <p:cNvSpPr>
              <a:spLocks/>
            </p:cNvSpPr>
            <p:nvPr/>
          </p:nvSpPr>
          <p:spPr bwMode="auto">
            <a:xfrm>
              <a:off x="4198" y="2160"/>
              <a:ext cx="595" cy="782"/>
            </a:xfrm>
            <a:custGeom>
              <a:avLst/>
              <a:gdLst>
                <a:gd name="T0" fmla="*/ 506 w 595"/>
                <a:gd name="T1" fmla="*/ 432 h 782"/>
                <a:gd name="T2" fmla="*/ 586 w 595"/>
                <a:gd name="T3" fmla="*/ 376 h 782"/>
                <a:gd name="T4" fmla="*/ 522 w 595"/>
                <a:gd name="T5" fmla="*/ 232 h 782"/>
                <a:gd name="T6" fmla="*/ 402 w 595"/>
                <a:gd name="T7" fmla="*/ 304 h 782"/>
                <a:gd name="T8" fmla="*/ 258 w 595"/>
                <a:gd name="T9" fmla="*/ 312 h 782"/>
                <a:gd name="T10" fmla="*/ 170 w 595"/>
                <a:gd name="T11" fmla="*/ 336 h 782"/>
                <a:gd name="T12" fmla="*/ 114 w 595"/>
                <a:gd name="T13" fmla="*/ 280 h 782"/>
                <a:gd name="T14" fmla="*/ 186 w 595"/>
                <a:gd name="T15" fmla="*/ 248 h 782"/>
                <a:gd name="T16" fmla="*/ 258 w 595"/>
                <a:gd name="T17" fmla="*/ 184 h 782"/>
                <a:gd name="T18" fmla="*/ 210 w 595"/>
                <a:gd name="T19" fmla="*/ 24 h 782"/>
                <a:gd name="T20" fmla="*/ 162 w 595"/>
                <a:gd name="T21" fmla="*/ 0 h 782"/>
                <a:gd name="T22" fmla="*/ 74 w 595"/>
                <a:gd name="T23" fmla="*/ 24 h 782"/>
                <a:gd name="T24" fmla="*/ 50 w 595"/>
                <a:gd name="T25" fmla="*/ 32 h 782"/>
                <a:gd name="T26" fmla="*/ 2 w 595"/>
                <a:gd name="T27" fmla="*/ 232 h 782"/>
                <a:gd name="T28" fmla="*/ 10 w 595"/>
                <a:gd name="T29" fmla="*/ 336 h 782"/>
                <a:gd name="T30" fmla="*/ 34 w 595"/>
                <a:gd name="T31" fmla="*/ 344 h 782"/>
                <a:gd name="T32" fmla="*/ 58 w 595"/>
                <a:gd name="T33" fmla="*/ 392 h 782"/>
                <a:gd name="T34" fmla="*/ 106 w 595"/>
                <a:gd name="T35" fmla="*/ 416 h 782"/>
                <a:gd name="T36" fmla="*/ 138 w 595"/>
                <a:gd name="T37" fmla="*/ 536 h 782"/>
                <a:gd name="T38" fmla="*/ 154 w 595"/>
                <a:gd name="T39" fmla="*/ 560 h 782"/>
                <a:gd name="T40" fmla="*/ 226 w 595"/>
                <a:gd name="T41" fmla="*/ 568 h 782"/>
                <a:gd name="T42" fmla="*/ 242 w 595"/>
                <a:gd name="T43" fmla="*/ 632 h 782"/>
                <a:gd name="T44" fmla="*/ 290 w 595"/>
                <a:gd name="T45" fmla="*/ 664 h 782"/>
                <a:gd name="T46" fmla="*/ 314 w 595"/>
                <a:gd name="T47" fmla="*/ 680 h 782"/>
                <a:gd name="T48" fmla="*/ 394 w 595"/>
                <a:gd name="T49" fmla="*/ 736 h 782"/>
                <a:gd name="T50" fmla="*/ 506 w 595"/>
                <a:gd name="T51" fmla="*/ 744 h 782"/>
                <a:gd name="T52" fmla="*/ 514 w 595"/>
                <a:gd name="T53" fmla="*/ 696 h 782"/>
                <a:gd name="T54" fmla="*/ 506 w 595"/>
                <a:gd name="T55" fmla="*/ 432 h 7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95"/>
                <a:gd name="T85" fmla="*/ 0 h 782"/>
                <a:gd name="T86" fmla="*/ 595 w 595"/>
                <a:gd name="T87" fmla="*/ 782 h 7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95" h="782">
                  <a:moveTo>
                    <a:pt x="506" y="432"/>
                  </a:moveTo>
                  <a:cubicBezTo>
                    <a:pt x="540" y="381"/>
                    <a:pt x="552" y="427"/>
                    <a:pt x="586" y="376"/>
                  </a:cubicBezTo>
                  <a:cubicBezTo>
                    <a:pt x="579" y="298"/>
                    <a:pt x="595" y="256"/>
                    <a:pt x="522" y="232"/>
                  </a:cubicBezTo>
                  <a:cubicBezTo>
                    <a:pt x="492" y="252"/>
                    <a:pt x="442" y="300"/>
                    <a:pt x="402" y="304"/>
                  </a:cubicBezTo>
                  <a:cubicBezTo>
                    <a:pt x="354" y="309"/>
                    <a:pt x="306" y="309"/>
                    <a:pt x="258" y="312"/>
                  </a:cubicBezTo>
                  <a:cubicBezTo>
                    <a:pt x="210" y="302"/>
                    <a:pt x="204" y="302"/>
                    <a:pt x="170" y="336"/>
                  </a:cubicBezTo>
                  <a:cubicBezTo>
                    <a:pt x="138" y="325"/>
                    <a:pt x="125" y="312"/>
                    <a:pt x="114" y="280"/>
                  </a:cubicBezTo>
                  <a:cubicBezTo>
                    <a:pt x="171" y="261"/>
                    <a:pt x="148" y="273"/>
                    <a:pt x="186" y="248"/>
                  </a:cubicBezTo>
                  <a:cubicBezTo>
                    <a:pt x="208" y="183"/>
                    <a:pt x="178" y="195"/>
                    <a:pt x="258" y="184"/>
                  </a:cubicBezTo>
                  <a:cubicBezTo>
                    <a:pt x="304" y="116"/>
                    <a:pt x="256" y="70"/>
                    <a:pt x="210" y="24"/>
                  </a:cubicBezTo>
                  <a:cubicBezTo>
                    <a:pt x="197" y="11"/>
                    <a:pt x="177" y="10"/>
                    <a:pt x="162" y="0"/>
                  </a:cubicBezTo>
                  <a:cubicBezTo>
                    <a:pt x="105" y="11"/>
                    <a:pt x="135" y="4"/>
                    <a:pt x="74" y="24"/>
                  </a:cubicBezTo>
                  <a:cubicBezTo>
                    <a:pt x="66" y="27"/>
                    <a:pt x="50" y="32"/>
                    <a:pt x="50" y="32"/>
                  </a:cubicBezTo>
                  <a:cubicBezTo>
                    <a:pt x="10" y="92"/>
                    <a:pt x="24" y="165"/>
                    <a:pt x="2" y="232"/>
                  </a:cubicBezTo>
                  <a:cubicBezTo>
                    <a:pt x="5" y="267"/>
                    <a:pt x="0" y="303"/>
                    <a:pt x="10" y="336"/>
                  </a:cubicBezTo>
                  <a:cubicBezTo>
                    <a:pt x="12" y="344"/>
                    <a:pt x="27" y="339"/>
                    <a:pt x="34" y="344"/>
                  </a:cubicBezTo>
                  <a:cubicBezTo>
                    <a:pt x="108" y="403"/>
                    <a:pt x="0" y="334"/>
                    <a:pt x="58" y="392"/>
                  </a:cubicBezTo>
                  <a:cubicBezTo>
                    <a:pt x="71" y="405"/>
                    <a:pt x="91" y="406"/>
                    <a:pt x="106" y="416"/>
                  </a:cubicBezTo>
                  <a:cubicBezTo>
                    <a:pt x="137" y="462"/>
                    <a:pt x="123" y="476"/>
                    <a:pt x="138" y="536"/>
                  </a:cubicBezTo>
                  <a:cubicBezTo>
                    <a:pt x="140" y="545"/>
                    <a:pt x="145" y="557"/>
                    <a:pt x="154" y="560"/>
                  </a:cubicBezTo>
                  <a:cubicBezTo>
                    <a:pt x="177" y="568"/>
                    <a:pt x="202" y="565"/>
                    <a:pt x="226" y="568"/>
                  </a:cubicBezTo>
                  <a:cubicBezTo>
                    <a:pt x="233" y="589"/>
                    <a:pt x="228" y="615"/>
                    <a:pt x="242" y="632"/>
                  </a:cubicBezTo>
                  <a:cubicBezTo>
                    <a:pt x="254" y="647"/>
                    <a:pt x="274" y="653"/>
                    <a:pt x="290" y="664"/>
                  </a:cubicBezTo>
                  <a:cubicBezTo>
                    <a:pt x="298" y="669"/>
                    <a:pt x="314" y="680"/>
                    <a:pt x="314" y="680"/>
                  </a:cubicBezTo>
                  <a:cubicBezTo>
                    <a:pt x="331" y="731"/>
                    <a:pt x="335" y="728"/>
                    <a:pt x="394" y="736"/>
                  </a:cubicBezTo>
                  <a:cubicBezTo>
                    <a:pt x="437" y="750"/>
                    <a:pt x="461" y="752"/>
                    <a:pt x="506" y="744"/>
                  </a:cubicBezTo>
                  <a:cubicBezTo>
                    <a:pt x="479" y="663"/>
                    <a:pt x="512" y="782"/>
                    <a:pt x="514" y="696"/>
                  </a:cubicBezTo>
                  <a:cubicBezTo>
                    <a:pt x="516" y="608"/>
                    <a:pt x="509" y="520"/>
                    <a:pt x="506" y="432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18" name="Freeform 67"/>
            <p:cNvSpPr>
              <a:spLocks/>
            </p:cNvSpPr>
            <p:nvPr/>
          </p:nvSpPr>
          <p:spPr bwMode="auto">
            <a:xfrm>
              <a:off x="4312" y="1704"/>
              <a:ext cx="427" cy="416"/>
            </a:xfrm>
            <a:custGeom>
              <a:avLst/>
              <a:gdLst>
                <a:gd name="T0" fmla="*/ 24 w 427"/>
                <a:gd name="T1" fmla="*/ 96 h 416"/>
                <a:gd name="T2" fmla="*/ 88 w 427"/>
                <a:gd name="T3" fmla="*/ 376 h 416"/>
                <a:gd name="T4" fmla="*/ 232 w 427"/>
                <a:gd name="T5" fmla="*/ 392 h 416"/>
                <a:gd name="T6" fmla="*/ 360 w 427"/>
                <a:gd name="T7" fmla="*/ 384 h 416"/>
                <a:gd name="T8" fmla="*/ 392 w 427"/>
                <a:gd name="T9" fmla="*/ 312 h 416"/>
                <a:gd name="T10" fmla="*/ 368 w 427"/>
                <a:gd name="T11" fmla="*/ 104 h 416"/>
                <a:gd name="T12" fmla="*/ 216 w 427"/>
                <a:gd name="T13" fmla="*/ 24 h 416"/>
                <a:gd name="T14" fmla="*/ 168 w 427"/>
                <a:gd name="T15" fmla="*/ 8 h 416"/>
                <a:gd name="T16" fmla="*/ 144 w 427"/>
                <a:gd name="T17" fmla="*/ 0 h 416"/>
                <a:gd name="T18" fmla="*/ 72 w 427"/>
                <a:gd name="T19" fmla="*/ 16 h 416"/>
                <a:gd name="T20" fmla="*/ 24 w 427"/>
                <a:gd name="T21" fmla="*/ 48 h 416"/>
                <a:gd name="T22" fmla="*/ 24 w 427"/>
                <a:gd name="T23" fmla="*/ 96 h 4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7"/>
                <a:gd name="T37" fmla="*/ 0 h 416"/>
                <a:gd name="T38" fmla="*/ 427 w 427"/>
                <a:gd name="T39" fmla="*/ 416 h 4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7" h="416">
                  <a:moveTo>
                    <a:pt x="24" y="96"/>
                  </a:moveTo>
                  <a:cubicBezTo>
                    <a:pt x="35" y="384"/>
                    <a:pt x="0" y="244"/>
                    <a:pt x="88" y="376"/>
                  </a:cubicBezTo>
                  <a:cubicBezTo>
                    <a:pt x="115" y="416"/>
                    <a:pt x="232" y="392"/>
                    <a:pt x="232" y="392"/>
                  </a:cubicBezTo>
                  <a:cubicBezTo>
                    <a:pt x="271" y="405"/>
                    <a:pt x="320" y="388"/>
                    <a:pt x="360" y="384"/>
                  </a:cubicBezTo>
                  <a:cubicBezTo>
                    <a:pt x="369" y="358"/>
                    <a:pt x="383" y="338"/>
                    <a:pt x="392" y="312"/>
                  </a:cubicBezTo>
                  <a:cubicBezTo>
                    <a:pt x="395" y="259"/>
                    <a:pt x="427" y="143"/>
                    <a:pt x="368" y="104"/>
                  </a:cubicBezTo>
                  <a:cubicBezTo>
                    <a:pt x="317" y="28"/>
                    <a:pt x="313" y="35"/>
                    <a:pt x="216" y="24"/>
                  </a:cubicBezTo>
                  <a:cubicBezTo>
                    <a:pt x="200" y="19"/>
                    <a:pt x="184" y="13"/>
                    <a:pt x="168" y="8"/>
                  </a:cubicBezTo>
                  <a:cubicBezTo>
                    <a:pt x="160" y="5"/>
                    <a:pt x="144" y="0"/>
                    <a:pt x="144" y="0"/>
                  </a:cubicBezTo>
                  <a:cubicBezTo>
                    <a:pt x="140" y="1"/>
                    <a:pt x="80" y="12"/>
                    <a:pt x="72" y="16"/>
                  </a:cubicBezTo>
                  <a:cubicBezTo>
                    <a:pt x="55" y="25"/>
                    <a:pt x="24" y="48"/>
                    <a:pt x="24" y="48"/>
                  </a:cubicBezTo>
                  <a:cubicBezTo>
                    <a:pt x="13" y="80"/>
                    <a:pt x="13" y="64"/>
                    <a:pt x="24" y="96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9459" name="Group 15"/>
          <p:cNvGrpSpPr>
            <a:grpSpLocks/>
          </p:cNvGrpSpPr>
          <p:nvPr/>
        </p:nvGrpSpPr>
        <p:grpSpPr bwMode="auto">
          <a:xfrm>
            <a:off x="5364163" y="2781300"/>
            <a:ext cx="2232025" cy="2303463"/>
            <a:chOff x="2442" y="2742"/>
            <a:chExt cx="547" cy="542"/>
          </a:xfrm>
        </p:grpSpPr>
        <p:sp>
          <p:nvSpPr>
            <p:cNvPr id="19499" name="Freeform 16"/>
            <p:cNvSpPr>
              <a:spLocks/>
            </p:cNvSpPr>
            <p:nvPr/>
          </p:nvSpPr>
          <p:spPr bwMode="auto">
            <a:xfrm>
              <a:off x="2532" y="2840"/>
              <a:ext cx="349" cy="313"/>
            </a:xfrm>
            <a:custGeom>
              <a:avLst/>
              <a:gdLst>
                <a:gd name="T0" fmla="*/ 51 w 349"/>
                <a:gd name="T1" fmla="*/ 43 h 313"/>
                <a:gd name="T2" fmla="*/ 30 w 349"/>
                <a:gd name="T3" fmla="*/ 16 h 313"/>
                <a:gd name="T4" fmla="*/ 6 w 349"/>
                <a:gd name="T5" fmla="*/ 37 h 313"/>
                <a:gd name="T6" fmla="*/ 0 w 349"/>
                <a:gd name="T7" fmla="*/ 55 h 313"/>
                <a:gd name="T8" fmla="*/ 48 w 349"/>
                <a:gd name="T9" fmla="*/ 73 h 313"/>
                <a:gd name="T10" fmla="*/ 81 w 349"/>
                <a:gd name="T11" fmla="*/ 79 h 313"/>
                <a:gd name="T12" fmla="*/ 102 w 349"/>
                <a:gd name="T13" fmla="*/ 109 h 313"/>
                <a:gd name="T14" fmla="*/ 132 w 349"/>
                <a:gd name="T15" fmla="*/ 118 h 313"/>
                <a:gd name="T16" fmla="*/ 150 w 349"/>
                <a:gd name="T17" fmla="*/ 124 h 313"/>
                <a:gd name="T18" fmla="*/ 159 w 349"/>
                <a:gd name="T19" fmla="*/ 127 h 313"/>
                <a:gd name="T20" fmla="*/ 192 w 349"/>
                <a:gd name="T21" fmla="*/ 190 h 313"/>
                <a:gd name="T22" fmla="*/ 165 w 349"/>
                <a:gd name="T23" fmla="*/ 235 h 313"/>
                <a:gd name="T24" fmla="*/ 120 w 349"/>
                <a:gd name="T25" fmla="*/ 298 h 313"/>
                <a:gd name="T26" fmla="*/ 150 w 349"/>
                <a:gd name="T27" fmla="*/ 271 h 313"/>
                <a:gd name="T28" fmla="*/ 183 w 349"/>
                <a:gd name="T29" fmla="*/ 256 h 313"/>
                <a:gd name="T30" fmla="*/ 207 w 349"/>
                <a:gd name="T31" fmla="*/ 193 h 313"/>
                <a:gd name="T32" fmla="*/ 252 w 349"/>
                <a:gd name="T33" fmla="*/ 169 h 313"/>
                <a:gd name="T34" fmla="*/ 279 w 349"/>
                <a:gd name="T35" fmla="*/ 202 h 313"/>
                <a:gd name="T36" fmla="*/ 285 w 349"/>
                <a:gd name="T37" fmla="*/ 220 h 313"/>
                <a:gd name="T38" fmla="*/ 327 w 349"/>
                <a:gd name="T39" fmla="*/ 289 h 313"/>
                <a:gd name="T40" fmla="*/ 342 w 349"/>
                <a:gd name="T41" fmla="*/ 253 h 313"/>
                <a:gd name="T42" fmla="*/ 318 w 349"/>
                <a:gd name="T43" fmla="*/ 232 h 313"/>
                <a:gd name="T44" fmla="*/ 294 w 349"/>
                <a:gd name="T45" fmla="*/ 199 h 313"/>
                <a:gd name="T46" fmla="*/ 267 w 349"/>
                <a:gd name="T47" fmla="*/ 166 h 313"/>
                <a:gd name="T48" fmla="*/ 192 w 349"/>
                <a:gd name="T49" fmla="*/ 142 h 313"/>
                <a:gd name="T50" fmla="*/ 168 w 349"/>
                <a:gd name="T51" fmla="*/ 121 h 313"/>
                <a:gd name="T52" fmla="*/ 132 w 349"/>
                <a:gd name="T53" fmla="*/ 100 h 313"/>
                <a:gd name="T54" fmla="*/ 114 w 349"/>
                <a:gd name="T55" fmla="*/ 94 h 313"/>
                <a:gd name="T56" fmla="*/ 90 w 349"/>
                <a:gd name="T57" fmla="*/ 70 h 313"/>
                <a:gd name="T58" fmla="*/ 27 w 349"/>
                <a:gd name="T59" fmla="*/ 55 h 313"/>
                <a:gd name="T60" fmla="*/ 42 w 349"/>
                <a:gd name="T61" fmla="*/ 34 h 313"/>
                <a:gd name="T62" fmla="*/ 48 w 349"/>
                <a:gd name="T63" fmla="*/ 25 h 313"/>
                <a:gd name="T64" fmla="*/ 30 w 349"/>
                <a:gd name="T65" fmla="*/ 0 h 3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9"/>
                <a:gd name="T100" fmla="*/ 0 h 313"/>
                <a:gd name="T101" fmla="*/ 349 w 349"/>
                <a:gd name="T102" fmla="*/ 313 h 3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9" h="313">
                  <a:moveTo>
                    <a:pt x="51" y="43"/>
                  </a:moveTo>
                  <a:cubicBezTo>
                    <a:pt x="47" y="28"/>
                    <a:pt x="41" y="27"/>
                    <a:pt x="30" y="16"/>
                  </a:cubicBezTo>
                  <a:cubicBezTo>
                    <a:pt x="15" y="20"/>
                    <a:pt x="12" y="18"/>
                    <a:pt x="6" y="37"/>
                  </a:cubicBezTo>
                  <a:cubicBezTo>
                    <a:pt x="4" y="43"/>
                    <a:pt x="0" y="55"/>
                    <a:pt x="0" y="55"/>
                  </a:cubicBezTo>
                  <a:cubicBezTo>
                    <a:pt x="6" y="78"/>
                    <a:pt x="22" y="71"/>
                    <a:pt x="48" y="73"/>
                  </a:cubicBezTo>
                  <a:cubicBezTo>
                    <a:pt x="59" y="77"/>
                    <a:pt x="71" y="74"/>
                    <a:pt x="81" y="79"/>
                  </a:cubicBezTo>
                  <a:cubicBezTo>
                    <a:pt x="92" y="84"/>
                    <a:pt x="92" y="102"/>
                    <a:pt x="102" y="109"/>
                  </a:cubicBezTo>
                  <a:cubicBezTo>
                    <a:pt x="117" y="119"/>
                    <a:pt x="107" y="114"/>
                    <a:pt x="132" y="118"/>
                  </a:cubicBezTo>
                  <a:cubicBezTo>
                    <a:pt x="138" y="120"/>
                    <a:pt x="144" y="122"/>
                    <a:pt x="150" y="124"/>
                  </a:cubicBezTo>
                  <a:cubicBezTo>
                    <a:pt x="153" y="125"/>
                    <a:pt x="159" y="127"/>
                    <a:pt x="159" y="127"/>
                  </a:cubicBezTo>
                  <a:cubicBezTo>
                    <a:pt x="167" y="150"/>
                    <a:pt x="184" y="167"/>
                    <a:pt x="192" y="190"/>
                  </a:cubicBezTo>
                  <a:cubicBezTo>
                    <a:pt x="189" y="209"/>
                    <a:pt x="186" y="228"/>
                    <a:pt x="165" y="235"/>
                  </a:cubicBezTo>
                  <a:cubicBezTo>
                    <a:pt x="149" y="251"/>
                    <a:pt x="127" y="276"/>
                    <a:pt x="120" y="298"/>
                  </a:cubicBezTo>
                  <a:cubicBezTo>
                    <a:pt x="142" y="313"/>
                    <a:pt x="135" y="281"/>
                    <a:pt x="150" y="271"/>
                  </a:cubicBezTo>
                  <a:cubicBezTo>
                    <a:pt x="155" y="255"/>
                    <a:pt x="166" y="258"/>
                    <a:pt x="183" y="256"/>
                  </a:cubicBezTo>
                  <a:cubicBezTo>
                    <a:pt x="200" y="250"/>
                    <a:pt x="193" y="214"/>
                    <a:pt x="207" y="193"/>
                  </a:cubicBezTo>
                  <a:cubicBezTo>
                    <a:pt x="215" y="156"/>
                    <a:pt x="218" y="146"/>
                    <a:pt x="252" y="169"/>
                  </a:cubicBezTo>
                  <a:cubicBezTo>
                    <a:pt x="260" y="182"/>
                    <a:pt x="274" y="186"/>
                    <a:pt x="279" y="202"/>
                  </a:cubicBezTo>
                  <a:cubicBezTo>
                    <a:pt x="281" y="208"/>
                    <a:pt x="285" y="220"/>
                    <a:pt x="285" y="220"/>
                  </a:cubicBezTo>
                  <a:cubicBezTo>
                    <a:pt x="289" y="247"/>
                    <a:pt x="298" y="279"/>
                    <a:pt x="327" y="289"/>
                  </a:cubicBezTo>
                  <a:cubicBezTo>
                    <a:pt x="348" y="282"/>
                    <a:pt x="349" y="280"/>
                    <a:pt x="342" y="253"/>
                  </a:cubicBezTo>
                  <a:cubicBezTo>
                    <a:pt x="339" y="243"/>
                    <a:pt x="318" y="232"/>
                    <a:pt x="318" y="232"/>
                  </a:cubicBezTo>
                  <a:cubicBezTo>
                    <a:pt x="313" y="217"/>
                    <a:pt x="306" y="207"/>
                    <a:pt x="294" y="199"/>
                  </a:cubicBezTo>
                  <a:cubicBezTo>
                    <a:pt x="290" y="186"/>
                    <a:pt x="279" y="174"/>
                    <a:pt x="267" y="166"/>
                  </a:cubicBezTo>
                  <a:cubicBezTo>
                    <a:pt x="249" y="139"/>
                    <a:pt x="228" y="144"/>
                    <a:pt x="192" y="142"/>
                  </a:cubicBezTo>
                  <a:cubicBezTo>
                    <a:pt x="182" y="135"/>
                    <a:pt x="178" y="128"/>
                    <a:pt x="168" y="121"/>
                  </a:cubicBezTo>
                  <a:cubicBezTo>
                    <a:pt x="158" y="106"/>
                    <a:pt x="148" y="105"/>
                    <a:pt x="132" y="100"/>
                  </a:cubicBezTo>
                  <a:cubicBezTo>
                    <a:pt x="126" y="98"/>
                    <a:pt x="114" y="94"/>
                    <a:pt x="114" y="94"/>
                  </a:cubicBezTo>
                  <a:cubicBezTo>
                    <a:pt x="105" y="85"/>
                    <a:pt x="100" y="77"/>
                    <a:pt x="90" y="70"/>
                  </a:cubicBezTo>
                  <a:cubicBezTo>
                    <a:pt x="76" y="48"/>
                    <a:pt x="50" y="63"/>
                    <a:pt x="27" y="55"/>
                  </a:cubicBezTo>
                  <a:cubicBezTo>
                    <a:pt x="22" y="39"/>
                    <a:pt x="25" y="37"/>
                    <a:pt x="42" y="34"/>
                  </a:cubicBezTo>
                  <a:cubicBezTo>
                    <a:pt x="44" y="31"/>
                    <a:pt x="48" y="25"/>
                    <a:pt x="48" y="25"/>
                  </a:cubicBezTo>
                  <a:lnTo>
                    <a:pt x="30" y="0"/>
                  </a:lnTo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00" name="Freeform 17"/>
            <p:cNvSpPr>
              <a:spLocks/>
            </p:cNvSpPr>
            <p:nvPr/>
          </p:nvSpPr>
          <p:spPr bwMode="auto">
            <a:xfrm>
              <a:off x="2472" y="2916"/>
              <a:ext cx="123" cy="129"/>
            </a:xfrm>
            <a:custGeom>
              <a:avLst/>
              <a:gdLst>
                <a:gd name="T0" fmla="*/ 102 w 123"/>
                <a:gd name="T1" fmla="*/ 12 h 129"/>
                <a:gd name="T2" fmla="*/ 72 w 123"/>
                <a:gd name="T3" fmla="*/ 0 h 129"/>
                <a:gd name="T4" fmla="*/ 12 w 123"/>
                <a:gd name="T5" fmla="*/ 12 h 129"/>
                <a:gd name="T6" fmla="*/ 0 w 123"/>
                <a:gd name="T7" fmla="*/ 42 h 129"/>
                <a:gd name="T8" fmla="*/ 45 w 123"/>
                <a:gd name="T9" fmla="*/ 105 h 129"/>
                <a:gd name="T10" fmla="*/ 78 w 123"/>
                <a:gd name="T11" fmla="*/ 129 h 129"/>
                <a:gd name="T12" fmla="*/ 123 w 123"/>
                <a:gd name="T13" fmla="*/ 78 h 129"/>
                <a:gd name="T14" fmla="*/ 120 w 123"/>
                <a:gd name="T15" fmla="*/ 24 h 129"/>
                <a:gd name="T16" fmla="*/ 102 w 123"/>
                <a:gd name="T17" fmla="*/ 12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29"/>
                <a:gd name="T29" fmla="*/ 123 w 123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29">
                  <a:moveTo>
                    <a:pt x="102" y="12"/>
                  </a:moveTo>
                  <a:cubicBezTo>
                    <a:pt x="92" y="5"/>
                    <a:pt x="83" y="4"/>
                    <a:pt x="72" y="0"/>
                  </a:cubicBezTo>
                  <a:cubicBezTo>
                    <a:pt x="29" y="3"/>
                    <a:pt x="39" y="3"/>
                    <a:pt x="12" y="12"/>
                  </a:cubicBezTo>
                  <a:cubicBezTo>
                    <a:pt x="7" y="22"/>
                    <a:pt x="0" y="42"/>
                    <a:pt x="0" y="42"/>
                  </a:cubicBezTo>
                  <a:cubicBezTo>
                    <a:pt x="3" y="75"/>
                    <a:pt x="11" y="94"/>
                    <a:pt x="45" y="105"/>
                  </a:cubicBezTo>
                  <a:cubicBezTo>
                    <a:pt x="53" y="118"/>
                    <a:pt x="64" y="124"/>
                    <a:pt x="78" y="129"/>
                  </a:cubicBezTo>
                  <a:cubicBezTo>
                    <a:pt x="104" y="124"/>
                    <a:pt x="115" y="102"/>
                    <a:pt x="123" y="78"/>
                  </a:cubicBezTo>
                  <a:cubicBezTo>
                    <a:pt x="122" y="60"/>
                    <a:pt x="123" y="42"/>
                    <a:pt x="120" y="24"/>
                  </a:cubicBezTo>
                  <a:cubicBezTo>
                    <a:pt x="119" y="17"/>
                    <a:pt x="108" y="6"/>
                    <a:pt x="102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01" name="Freeform 18"/>
            <p:cNvSpPr>
              <a:spLocks/>
            </p:cNvSpPr>
            <p:nvPr/>
          </p:nvSpPr>
          <p:spPr bwMode="auto">
            <a:xfrm>
              <a:off x="2657" y="2772"/>
              <a:ext cx="103" cy="118"/>
            </a:xfrm>
            <a:custGeom>
              <a:avLst/>
              <a:gdLst>
                <a:gd name="T0" fmla="*/ 34 w 103"/>
                <a:gd name="T1" fmla="*/ 6 h 118"/>
                <a:gd name="T2" fmla="*/ 10 w 103"/>
                <a:gd name="T3" fmla="*/ 33 h 118"/>
                <a:gd name="T4" fmla="*/ 22 w 103"/>
                <a:gd name="T5" fmla="*/ 117 h 118"/>
                <a:gd name="T6" fmla="*/ 88 w 103"/>
                <a:gd name="T7" fmla="*/ 114 h 118"/>
                <a:gd name="T8" fmla="*/ 103 w 103"/>
                <a:gd name="T9" fmla="*/ 72 h 118"/>
                <a:gd name="T10" fmla="*/ 100 w 103"/>
                <a:gd name="T11" fmla="*/ 54 h 118"/>
                <a:gd name="T12" fmla="*/ 43 w 103"/>
                <a:gd name="T13" fmla="*/ 0 h 118"/>
                <a:gd name="T14" fmla="*/ 34 w 103"/>
                <a:gd name="T15" fmla="*/ 6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118"/>
                <a:gd name="T26" fmla="*/ 103 w 10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118">
                  <a:moveTo>
                    <a:pt x="34" y="6"/>
                  </a:moveTo>
                  <a:cubicBezTo>
                    <a:pt x="23" y="13"/>
                    <a:pt x="18" y="22"/>
                    <a:pt x="10" y="33"/>
                  </a:cubicBezTo>
                  <a:cubicBezTo>
                    <a:pt x="0" y="63"/>
                    <a:pt x="4" y="91"/>
                    <a:pt x="22" y="117"/>
                  </a:cubicBezTo>
                  <a:cubicBezTo>
                    <a:pt x="44" y="116"/>
                    <a:pt x="66" y="118"/>
                    <a:pt x="88" y="114"/>
                  </a:cubicBezTo>
                  <a:cubicBezTo>
                    <a:pt x="103" y="111"/>
                    <a:pt x="103" y="72"/>
                    <a:pt x="103" y="72"/>
                  </a:cubicBezTo>
                  <a:cubicBezTo>
                    <a:pt x="102" y="66"/>
                    <a:pt x="103" y="59"/>
                    <a:pt x="100" y="54"/>
                  </a:cubicBezTo>
                  <a:cubicBezTo>
                    <a:pt x="97" y="48"/>
                    <a:pt x="50" y="5"/>
                    <a:pt x="43" y="0"/>
                  </a:cubicBezTo>
                  <a:cubicBezTo>
                    <a:pt x="40" y="2"/>
                    <a:pt x="34" y="6"/>
                    <a:pt x="34" y="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02" name="Freeform 19"/>
            <p:cNvSpPr>
              <a:spLocks/>
            </p:cNvSpPr>
            <p:nvPr/>
          </p:nvSpPr>
          <p:spPr bwMode="auto">
            <a:xfrm>
              <a:off x="2760" y="2885"/>
              <a:ext cx="103" cy="100"/>
            </a:xfrm>
            <a:custGeom>
              <a:avLst/>
              <a:gdLst>
                <a:gd name="T0" fmla="*/ 78 w 103"/>
                <a:gd name="T1" fmla="*/ 13 h 100"/>
                <a:gd name="T2" fmla="*/ 27 w 103"/>
                <a:gd name="T3" fmla="*/ 19 h 100"/>
                <a:gd name="T4" fmla="*/ 27 w 103"/>
                <a:gd name="T5" fmla="*/ 100 h 100"/>
                <a:gd name="T6" fmla="*/ 78 w 103"/>
                <a:gd name="T7" fmla="*/ 97 h 100"/>
                <a:gd name="T8" fmla="*/ 99 w 103"/>
                <a:gd name="T9" fmla="*/ 73 h 100"/>
                <a:gd name="T10" fmla="*/ 84 w 103"/>
                <a:gd name="T11" fmla="*/ 22 h 100"/>
                <a:gd name="T12" fmla="*/ 78 w 103"/>
                <a:gd name="T13" fmla="*/ 13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00"/>
                <a:gd name="T23" fmla="*/ 103 w 103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00">
                  <a:moveTo>
                    <a:pt x="78" y="13"/>
                  </a:moveTo>
                  <a:cubicBezTo>
                    <a:pt x="59" y="0"/>
                    <a:pt x="45" y="13"/>
                    <a:pt x="27" y="19"/>
                  </a:cubicBezTo>
                  <a:cubicBezTo>
                    <a:pt x="7" y="39"/>
                    <a:pt x="0" y="82"/>
                    <a:pt x="27" y="100"/>
                  </a:cubicBezTo>
                  <a:cubicBezTo>
                    <a:pt x="44" y="99"/>
                    <a:pt x="61" y="100"/>
                    <a:pt x="78" y="97"/>
                  </a:cubicBezTo>
                  <a:cubicBezTo>
                    <a:pt x="89" y="95"/>
                    <a:pt x="99" y="73"/>
                    <a:pt x="99" y="73"/>
                  </a:cubicBezTo>
                  <a:cubicBezTo>
                    <a:pt x="97" y="49"/>
                    <a:pt x="103" y="34"/>
                    <a:pt x="84" y="22"/>
                  </a:cubicBezTo>
                  <a:cubicBezTo>
                    <a:pt x="82" y="19"/>
                    <a:pt x="78" y="13"/>
                    <a:pt x="78" y="1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03" name="Freeform 20"/>
            <p:cNvSpPr>
              <a:spLocks/>
            </p:cNvSpPr>
            <p:nvPr/>
          </p:nvSpPr>
          <p:spPr bwMode="auto">
            <a:xfrm>
              <a:off x="2700" y="3084"/>
              <a:ext cx="123" cy="117"/>
            </a:xfrm>
            <a:custGeom>
              <a:avLst/>
              <a:gdLst>
                <a:gd name="T0" fmla="*/ 123 w 123"/>
                <a:gd name="T1" fmla="*/ 60 h 117"/>
                <a:gd name="T2" fmla="*/ 81 w 123"/>
                <a:gd name="T3" fmla="*/ 0 h 117"/>
                <a:gd name="T4" fmla="*/ 39 w 123"/>
                <a:gd name="T5" fmla="*/ 3 h 117"/>
                <a:gd name="T6" fmla="*/ 21 w 123"/>
                <a:gd name="T7" fmla="*/ 9 h 117"/>
                <a:gd name="T8" fmla="*/ 0 w 123"/>
                <a:gd name="T9" fmla="*/ 36 h 117"/>
                <a:gd name="T10" fmla="*/ 39 w 123"/>
                <a:gd name="T11" fmla="*/ 117 h 117"/>
                <a:gd name="T12" fmla="*/ 81 w 123"/>
                <a:gd name="T13" fmla="*/ 114 h 117"/>
                <a:gd name="T14" fmla="*/ 108 w 123"/>
                <a:gd name="T15" fmla="*/ 96 h 117"/>
                <a:gd name="T16" fmla="*/ 123 w 123"/>
                <a:gd name="T17" fmla="*/ 6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17"/>
                <a:gd name="T29" fmla="*/ 123 w 12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17">
                  <a:moveTo>
                    <a:pt x="123" y="60"/>
                  </a:moveTo>
                  <a:cubicBezTo>
                    <a:pt x="119" y="25"/>
                    <a:pt x="115" y="11"/>
                    <a:pt x="81" y="0"/>
                  </a:cubicBezTo>
                  <a:cubicBezTo>
                    <a:pt x="67" y="1"/>
                    <a:pt x="53" y="1"/>
                    <a:pt x="39" y="3"/>
                  </a:cubicBezTo>
                  <a:cubicBezTo>
                    <a:pt x="33" y="4"/>
                    <a:pt x="21" y="9"/>
                    <a:pt x="21" y="9"/>
                  </a:cubicBezTo>
                  <a:cubicBezTo>
                    <a:pt x="1" y="29"/>
                    <a:pt x="6" y="19"/>
                    <a:pt x="0" y="36"/>
                  </a:cubicBezTo>
                  <a:cubicBezTo>
                    <a:pt x="3" y="67"/>
                    <a:pt x="5" y="106"/>
                    <a:pt x="39" y="117"/>
                  </a:cubicBezTo>
                  <a:cubicBezTo>
                    <a:pt x="53" y="116"/>
                    <a:pt x="67" y="117"/>
                    <a:pt x="81" y="114"/>
                  </a:cubicBezTo>
                  <a:cubicBezTo>
                    <a:pt x="91" y="111"/>
                    <a:pt x="108" y="96"/>
                    <a:pt x="108" y="96"/>
                  </a:cubicBezTo>
                  <a:cubicBezTo>
                    <a:pt x="114" y="78"/>
                    <a:pt x="110" y="90"/>
                    <a:pt x="123" y="6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04" name="Freeform 21"/>
            <p:cNvSpPr>
              <a:spLocks/>
            </p:cNvSpPr>
            <p:nvPr/>
          </p:nvSpPr>
          <p:spPr bwMode="auto">
            <a:xfrm>
              <a:off x="2932" y="2988"/>
              <a:ext cx="57" cy="47"/>
            </a:xfrm>
            <a:custGeom>
              <a:avLst/>
              <a:gdLst>
                <a:gd name="T0" fmla="*/ 47 w 57"/>
                <a:gd name="T1" fmla="*/ 3 h 47"/>
                <a:gd name="T2" fmla="*/ 20 w 57"/>
                <a:gd name="T3" fmla="*/ 6 h 47"/>
                <a:gd name="T4" fmla="*/ 20 w 57"/>
                <a:gd name="T5" fmla="*/ 45 h 47"/>
                <a:gd name="T6" fmla="*/ 44 w 57"/>
                <a:gd name="T7" fmla="*/ 42 h 47"/>
                <a:gd name="T8" fmla="*/ 47 w 57"/>
                <a:gd name="T9" fmla="*/ 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7"/>
                <a:gd name="T17" fmla="*/ 57 w 5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7">
                  <a:moveTo>
                    <a:pt x="47" y="3"/>
                  </a:moveTo>
                  <a:cubicBezTo>
                    <a:pt x="38" y="0"/>
                    <a:pt x="20" y="6"/>
                    <a:pt x="20" y="6"/>
                  </a:cubicBezTo>
                  <a:cubicBezTo>
                    <a:pt x="9" y="22"/>
                    <a:pt x="0" y="32"/>
                    <a:pt x="20" y="45"/>
                  </a:cubicBezTo>
                  <a:cubicBezTo>
                    <a:pt x="28" y="44"/>
                    <a:pt x="37" y="47"/>
                    <a:pt x="44" y="42"/>
                  </a:cubicBezTo>
                  <a:cubicBezTo>
                    <a:pt x="57" y="33"/>
                    <a:pt x="52" y="13"/>
                    <a:pt x="47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05" name="Freeform 22"/>
            <p:cNvSpPr>
              <a:spLocks/>
            </p:cNvSpPr>
            <p:nvPr/>
          </p:nvSpPr>
          <p:spPr bwMode="auto">
            <a:xfrm>
              <a:off x="2561" y="3018"/>
              <a:ext cx="99" cy="108"/>
            </a:xfrm>
            <a:custGeom>
              <a:avLst/>
              <a:gdLst>
                <a:gd name="T0" fmla="*/ 82 w 99"/>
                <a:gd name="T1" fmla="*/ 66 h 108"/>
                <a:gd name="T2" fmla="*/ 40 w 99"/>
                <a:gd name="T3" fmla="*/ 0 h 108"/>
                <a:gd name="T4" fmla="*/ 16 w 99"/>
                <a:gd name="T5" fmla="*/ 24 h 108"/>
                <a:gd name="T6" fmla="*/ 37 w 99"/>
                <a:gd name="T7" fmla="*/ 108 h 108"/>
                <a:gd name="T8" fmla="*/ 88 w 99"/>
                <a:gd name="T9" fmla="*/ 96 h 108"/>
                <a:gd name="T10" fmla="*/ 91 w 99"/>
                <a:gd name="T11" fmla="*/ 69 h 108"/>
                <a:gd name="T12" fmla="*/ 82 w 99"/>
                <a:gd name="T13" fmla="*/ 66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08"/>
                <a:gd name="T23" fmla="*/ 99 w 99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08">
                  <a:moveTo>
                    <a:pt x="82" y="66"/>
                  </a:moveTo>
                  <a:cubicBezTo>
                    <a:pt x="77" y="28"/>
                    <a:pt x="76" y="12"/>
                    <a:pt x="40" y="0"/>
                  </a:cubicBezTo>
                  <a:cubicBezTo>
                    <a:pt x="30" y="7"/>
                    <a:pt x="25" y="15"/>
                    <a:pt x="16" y="24"/>
                  </a:cubicBezTo>
                  <a:cubicBezTo>
                    <a:pt x="6" y="55"/>
                    <a:pt x="0" y="96"/>
                    <a:pt x="37" y="108"/>
                  </a:cubicBezTo>
                  <a:cubicBezTo>
                    <a:pt x="68" y="105"/>
                    <a:pt x="65" y="104"/>
                    <a:pt x="88" y="96"/>
                  </a:cubicBezTo>
                  <a:cubicBezTo>
                    <a:pt x="95" y="86"/>
                    <a:pt x="99" y="84"/>
                    <a:pt x="91" y="69"/>
                  </a:cubicBezTo>
                  <a:cubicBezTo>
                    <a:pt x="81" y="49"/>
                    <a:pt x="82" y="63"/>
                    <a:pt x="82" y="6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06" name="Freeform 23"/>
            <p:cNvSpPr>
              <a:spLocks/>
            </p:cNvSpPr>
            <p:nvPr/>
          </p:nvSpPr>
          <p:spPr bwMode="auto">
            <a:xfrm>
              <a:off x="2442" y="3063"/>
              <a:ext cx="123" cy="125"/>
            </a:xfrm>
            <a:custGeom>
              <a:avLst/>
              <a:gdLst>
                <a:gd name="T0" fmla="*/ 105 w 123"/>
                <a:gd name="T1" fmla="*/ 96 h 125"/>
                <a:gd name="T2" fmla="*/ 84 w 123"/>
                <a:gd name="T3" fmla="*/ 36 h 125"/>
                <a:gd name="T4" fmla="*/ 78 w 123"/>
                <a:gd name="T5" fmla="*/ 18 h 125"/>
                <a:gd name="T6" fmla="*/ 60 w 123"/>
                <a:gd name="T7" fmla="*/ 0 h 125"/>
                <a:gd name="T8" fmla="*/ 15 w 123"/>
                <a:gd name="T9" fmla="*/ 33 h 125"/>
                <a:gd name="T10" fmla="*/ 42 w 123"/>
                <a:gd name="T11" fmla="*/ 120 h 125"/>
                <a:gd name="T12" fmla="*/ 99 w 123"/>
                <a:gd name="T13" fmla="*/ 114 h 125"/>
                <a:gd name="T14" fmla="*/ 105 w 123"/>
                <a:gd name="T15" fmla="*/ 96 h 1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"/>
                <a:gd name="T25" fmla="*/ 0 h 125"/>
                <a:gd name="T26" fmla="*/ 123 w 123"/>
                <a:gd name="T27" fmla="*/ 125 h 1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" h="125">
                  <a:moveTo>
                    <a:pt x="105" y="96"/>
                  </a:moveTo>
                  <a:cubicBezTo>
                    <a:pt x="116" y="63"/>
                    <a:pt x="93" y="62"/>
                    <a:pt x="84" y="36"/>
                  </a:cubicBezTo>
                  <a:cubicBezTo>
                    <a:pt x="82" y="30"/>
                    <a:pt x="82" y="22"/>
                    <a:pt x="78" y="18"/>
                  </a:cubicBezTo>
                  <a:cubicBezTo>
                    <a:pt x="72" y="12"/>
                    <a:pt x="60" y="0"/>
                    <a:pt x="60" y="0"/>
                  </a:cubicBezTo>
                  <a:cubicBezTo>
                    <a:pt x="33" y="4"/>
                    <a:pt x="30" y="12"/>
                    <a:pt x="15" y="33"/>
                  </a:cubicBezTo>
                  <a:cubicBezTo>
                    <a:pt x="1" y="75"/>
                    <a:pt x="0" y="106"/>
                    <a:pt x="42" y="120"/>
                  </a:cubicBezTo>
                  <a:cubicBezTo>
                    <a:pt x="61" y="119"/>
                    <a:pt x="83" y="125"/>
                    <a:pt x="99" y="114"/>
                  </a:cubicBezTo>
                  <a:cubicBezTo>
                    <a:pt x="107" y="109"/>
                    <a:pt x="123" y="96"/>
                    <a:pt x="105" y="9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07" name="Freeform 24"/>
            <p:cNvSpPr>
              <a:spLocks/>
            </p:cNvSpPr>
            <p:nvPr/>
          </p:nvSpPr>
          <p:spPr bwMode="auto">
            <a:xfrm>
              <a:off x="2625" y="2976"/>
              <a:ext cx="69" cy="72"/>
            </a:xfrm>
            <a:custGeom>
              <a:avLst/>
              <a:gdLst>
                <a:gd name="T0" fmla="*/ 36 w 69"/>
                <a:gd name="T1" fmla="*/ 0 h 72"/>
                <a:gd name="T2" fmla="*/ 9 w 69"/>
                <a:gd name="T3" fmla="*/ 15 h 72"/>
                <a:gd name="T4" fmla="*/ 36 w 69"/>
                <a:gd name="T5" fmla="*/ 72 h 72"/>
                <a:gd name="T6" fmla="*/ 66 w 69"/>
                <a:gd name="T7" fmla="*/ 27 h 72"/>
                <a:gd name="T8" fmla="*/ 63 w 69"/>
                <a:gd name="T9" fmla="*/ 12 h 72"/>
                <a:gd name="T10" fmla="*/ 45 w 69"/>
                <a:gd name="T11" fmla="*/ 0 h 72"/>
                <a:gd name="T12" fmla="*/ 36 w 6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72"/>
                <a:gd name="T23" fmla="*/ 69 w 69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72">
                  <a:moveTo>
                    <a:pt x="36" y="0"/>
                  </a:moveTo>
                  <a:cubicBezTo>
                    <a:pt x="14" y="7"/>
                    <a:pt x="22" y="2"/>
                    <a:pt x="9" y="15"/>
                  </a:cubicBezTo>
                  <a:cubicBezTo>
                    <a:pt x="0" y="41"/>
                    <a:pt x="8" y="63"/>
                    <a:pt x="36" y="72"/>
                  </a:cubicBezTo>
                  <a:cubicBezTo>
                    <a:pt x="69" y="66"/>
                    <a:pt x="63" y="66"/>
                    <a:pt x="66" y="27"/>
                  </a:cubicBezTo>
                  <a:cubicBezTo>
                    <a:pt x="65" y="22"/>
                    <a:pt x="66" y="16"/>
                    <a:pt x="63" y="12"/>
                  </a:cubicBezTo>
                  <a:cubicBezTo>
                    <a:pt x="59" y="6"/>
                    <a:pt x="45" y="0"/>
                    <a:pt x="45" y="0"/>
                  </a:cubicBezTo>
                  <a:cubicBezTo>
                    <a:pt x="32" y="3"/>
                    <a:pt x="30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08" name="Freeform 25"/>
            <p:cNvSpPr>
              <a:spLocks/>
            </p:cNvSpPr>
            <p:nvPr/>
          </p:nvSpPr>
          <p:spPr bwMode="auto">
            <a:xfrm>
              <a:off x="2871" y="3009"/>
              <a:ext cx="90" cy="162"/>
            </a:xfrm>
            <a:custGeom>
              <a:avLst/>
              <a:gdLst>
                <a:gd name="T0" fmla="*/ 63 w 90"/>
                <a:gd name="T1" fmla="*/ 51 h 162"/>
                <a:gd name="T2" fmla="*/ 60 w 90"/>
                <a:gd name="T3" fmla="*/ 24 h 162"/>
                <a:gd name="T4" fmla="*/ 42 w 90"/>
                <a:gd name="T5" fmla="*/ 18 h 162"/>
                <a:gd name="T6" fmla="*/ 18 w 90"/>
                <a:gd name="T7" fmla="*/ 0 h 162"/>
                <a:gd name="T8" fmla="*/ 0 w 90"/>
                <a:gd name="T9" fmla="*/ 21 h 162"/>
                <a:gd name="T10" fmla="*/ 9 w 90"/>
                <a:gd name="T11" fmla="*/ 99 h 162"/>
                <a:gd name="T12" fmla="*/ 15 w 90"/>
                <a:gd name="T13" fmla="*/ 117 h 162"/>
                <a:gd name="T14" fmla="*/ 18 w 90"/>
                <a:gd name="T15" fmla="*/ 138 h 162"/>
                <a:gd name="T16" fmla="*/ 63 w 90"/>
                <a:gd name="T17" fmla="*/ 162 h 162"/>
                <a:gd name="T18" fmla="*/ 90 w 90"/>
                <a:gd name="T19" fmla="*/ 141 h 162"/>
                <a:gd name="T20" fmla="*/ 87 w 90"/>
                <a:gd name="T21" fmla="*/ 102 h 162"/>
                <a:gd name="T22" fmla="*/ 63 w 90"/>
                <a:gd name="T23" fmla="*/ 51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162"/>
                <a:gd name="T38" fmla="*/ 90 w 90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162">
                  <a:moveTo>
                    <a:pt x="63" y="51"/>
                  </a:moveTo>
                  <a:cubicBezTo>
                    <a:pt x="62" y="42"/>
                    <a:pt x="65" y="32"/>
                    <a:pt x="60" y="24"/>
                  </a:cubicBezTo>
                  <a:cubicBezTo>
                    <a:pt x="57" y="19"/>
                    <a:pt x="42" y="18"/>
                    <a:pt x="42" y="18"/>
                  </a:cubicBezTo>
                  <a:cubicBezTo>
                    <a:pt x="35" y="8"/>
                    <a:pt x="30" y="4"/>
                    <a:pt x="18" y="0"/>
                  </a:cubicBezTo>
                  <a:cubicBezTo>
                    <a:pt x="6" y="4"/>
                    <a:pt x="4" y="9"/>
                    <a:pt x="0" y="21"/>
                  </a:cubicBezTo>
                  <a:cubicBezTo>
                    <a:pt x="3" y="47"/>
                    <a:pt x="5" y="73"/>
                    <a:pt x="9" y="99"/>
                  </a:cubicBezTo>
                  <a:cubicBezTo>
                    <a:pt x="10" y="105"/>
                    <a:pt x="15" y="117"/>
                    <a:pt x="15" y="117"/>
                  </a:cubicBezTo>
                  <a:cubicBezTo>
                    <a:pt x="16" y="124"/>
                    <a:pt x="14" y="132"/>
                    <a:pt x="18" y="138"/>
                  </a:cubicBezTo>
                  <a:cubicBezTo>
                    <a:pt x="27" y="152"/>
                    <a:pt x="50" y="153"/>
                    <a:pt x="63" y="162"/>
                  </a:cubicBezTo>
                  <a:cubicBezTo>
                    <a:pt x="83" y="159"/>
                    <a:pt x="84" y="159"/>
                    <a:pt x="90" y="141"/>
                  </a:cubicBezTo>
                  <a:cubicBezTo>
                    <a:pt x="89" y="128"/>
                    <a:pt x="90" y="115"/>
                    <a:pt x="87" y="102"/>
                  </a:cubicBezTo>
                  <a:cubicBezTo>
                    <a:pt x="82" y="83"/>
                    <a:pt x="69" y="74"/>
                    <a:pt x="63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09" name="Freeform 26"/>
            <p:cNvSpPr>
              <a:spLocks/>
            </p:cNvSpPr>
            <p:nvPr/>
          </p:nvSpPr>
          <p:spPr bwMode="auto">
            <a:xfrm>
              <a:off x="2474" y="2754"/>
              <a:ext cx="157" cy="105"/>
            </a:xfrm>
            <a:custGeom>
              <a:avLst/>
              <a:gdLst>
                <a:gd name="T0" fmla="*/ 22 w 157"/>
                <a:gd name="T1" fmla="*/ 21 h 105"/>
                <a:gd name="T2" fmla="*/ 55 w 157"/>
                <a:gd name="T3" fmla="*/ 105 h 105"/>
                <a:gd name="T4" fmla="*/ 91 w 157"/>
                <a:gd name="T5" fmla="*/ 99 h 105"/>
                <a:gd name="T6" fmla="*/ 112 w 157"/>
                <a:gd name="T7" fmla="*/ 84 h 105"/>
                <a:gd name="T8" fmla="*/ 157 w 157"/>
                <a:gd name="T9" fmla="*/ 72 h 105"/>
                <a:gd name="T10" fmla="*/ 118 w 157"/>
                <a:gd name="T11" fmla="*/ 12 h 105"/>
                <a:gd name="T12" fmla="*/ 91 w 157"/>
                <a:gd name="T13" fmla="*/ 0 h 105"/>
                <a:gd name="T14" fmla="*/ 43 w 157"/>
                <a:gd name="T15" fmla="*/ 3 h 105"/>
                <a:gd name="T16" fmla="*/ 22 w 157"/>
                <a:gd name="T17" fmla="*/ 21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105"/>
                <a:gd name="T29" fmla="*/ 157 w 157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105">
                  <a:moveTo>
                    <a:pt x="22" y="21"/>
                  </a:moveTo>
                  <a:cubicBezTo>
                    <a:pt x="0" y="51"/>
                    <a:pt x="21" y="94"/>
                    <a:pt x="55" y="105"/>
                  </a:cubicBezTo>
                  <a:cubicBezTo>
                    <a:pt x="67" y="103"/>
                    <a:pt x="79" y="102"/>
                    <a:pt x="91" y="99"/>
                  </a:cubicBezTo>
                  <a:cubicBezTo>
                    <a:pt x="99" y="97"/>
                    <a:pt x="104" y="88"/>
                    <a:pt x="112" y="84"/>
                  </a:cubicBezTo>
                  <a:cubicBezTo>
                    <a:pt x="125" y="77"/>
                    <a:pt x="142" y="74"/>
                    <a:pt x="157" y="72"/>
                  </a:cubicBezTo>
                  <a:cubicBezTo>
                    <a:pt x="153" y="32"/>
                    <a:pt x="146" y="36"/>
                    <a:pt x="118" y="12"/>
                  </a:cubicBezTo>
                  <a:cubicBezTo>
                    <a:pt x="110" y="6"/>
                    <a:pt x="91" y="0"/>
                    <a:pt x="91" y="0"/>
                  </a:cubicBezTo>
                  <a:cubicBezTo>
                    <a:pt x="75" y="1"/>
                    <a:pt x="59" y="0"/>
                    <a:pt x="43" y="3"/>
                  </a:cubicBezTo>
                  <a:cubicBezTo>
                    <a:pt x="31" y="6"/>
                    <a:pt x="30" y="44"/>
                    <a:pt x="22" y="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10" name="Freeform 27"/>
            <p:cNvSpPr>
              <a:spLocks/>
            </p:cNvSpPr>
            <p:nvPr/>
          </p:nvSpPr>
          <p:spPr bwMode="auto">
            <a:xfrm>
              <a:off x="2815" y="2742"/>
              <a:ext cx="144" cy="131"/>
            </a:xfrm>
            <a:custGeom>
              <a:avLst/>
              <a:gdLst>
                <a:gd name="T0" fmla="*/ 26 w 144"/>
                <a:gd name="T1" fmla="*/ 9 h 131"/>
                <a:gd name="T2" fmla="*/ 20 w 144"/>
                <a:gd name="T3" fmla="*/ 90 h 131"/>
                <a:gd name="T4" fmla="*/ 44 w 144"/>
                <a:gd name="T5" fmla="*/ 117 h 131"/>
                <a:gd name="T6" fmla="*/ 140 w 144"/>
                <a:gd name="T7" fmla="*/ 87 h 131"/>
                <a:gd name="T8" fmla="*/ 110 w 144"/>
                <a:gd name="T9" fmla="*/ 15 h 131"/>
                <a:gd name="T10" fmla="*/ 89 w 144"/>
                <a:gd name="T11" fmla="*/ 6 h 131"/>
                <a:gd name="T12" fmla="*/ 71 w 144"/>
                <a:gd name="T13" fmla="*/ 0 h 131"/>
                <a:gd name="T14" fmla="*/ 38 w 144"/>
                <a:gd name="T15" fmla="*/ 3 h 131"/>
                <a:gd name="T16" fmla="*/ 26 w 144"/>
                <a:gd name="T17" fmla="*/ 9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31"/>
                <a:gd name="T29" fmla="*/ 144 w 144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31">
                  <a:moveTo>
                    <a:pt x="26" y="9"/>
                  </a:moveTo>
                  <a:cubicBezTo>
                    <a:pt x="12" y="37"/>
                    <a:pt x="15" y="52"/>
                    <a:pt x="20" y="90"/>
                  </a:cubicBezTo>
                  <a:cubicBezTo>
                    <a:pt x="22" y="102"/>
                    <a:pt x="44" y="117"/>
                    <a:pt x="44" y="117"/>
                  </a:cubicBezTo>
                  <a:cubicBezTo>
                    <a:pt x="94" y="115"/>
                    <a:pt x="125" y="131"/>
                    <a:pt x="140" y="87"/>
                  </a:cubicBezTo>
                  <a:cubicBezTo>
                    <a:pt x="144" y="50"/>
                    <a:pt x="140" y="35"/>
                    <a:pt x="110" y="15"/>
                  </a:cubicBezTo>
                  <a:cubicBezTo>
                    <a:pt x="104" y="11"/>
                    <a:pt x="96" y="9"/>
                    <a:pt x="89" y="6"/>
                  </a:cubicBezTo>
                  <a:cubicBezTo>
                    <a:pt x="83" y="4"/>
                    <a:pt x="71" y="0"/>
                    <a:pt x="71" y="0"/>
                  </a:cubicBezTo>
                  <a:cubicBezTo>
                    <a:pt x="60" y="1"/>
                    <a:pt x="49" y="1"/>
                    <a:pt x="38" y="3"/>
                  </a:cubicBezTo>
                  <a:cubicBezTo>
                    <a:pt x="0" y="10"/>
                    <a:pt x="19" y="9"/>
                    <a:pt x="26" y="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11" name="Freeform 28"/>
            <p:cNvSpPr>
              <a:spLocks/>
            </p:cNvSpPr>
            <p:nvPr/>
          </p:nvSpPr>
          <p:spPr bwMode="auto">
            <a:xfrm>
              <a:off x="2573" y="3170"/>
              <a:ext cx="121" cy="114"/>
            </a:xfrm>
            <a:custGeom>
              <a:avLst/>
              <a:gdLst>
                <a:gd name="T0" fmla="*/ 121 w 121"/>
                <a:gd name="T1" fmla="*/ 58 h 114"/>
                <a:gd name="T2" fmla="*/ 82 w 121"/>
                <a:gd name="T3" fmla="*/ 16 h 114"/>
                <a:gd name="T4" fmla="*/ 43 w 121"/>
                <a:gd name="T5" fmla="*/ 4 h 114"/>
                <a:gd name="T6" fmla="*/ 25 w 121"/>
                <a:gd name="T7" fmla="*/ 10 h 114"/>
                <a:gd name="T8" fmla="*/ 13 w 121"/>
                <a:gd name="T9" fmla="*/ 34 h 114"/>
                <a:gd name="T10" fmla="*/ 85 w 121"/>
                <a:gd name="T11" fmla="*/ 97 h 114"/>
                <a:gd name="T12" fmla="*/ 115 w 121"/>
                <a:gd name="T13" fmla="*/ 64 h 114"/>
                <a:gd name="T14" fmla="*/ 118 w 121"/>
                <a:gd name="T15" fmla="*/ 55 h 114"/>
                <a:gd name="T16" fmla="*/ 121 w 121"/>
                <a:gd name="T17" fmla="*/ 58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14"/>
                <a:gd name="T29" fmla="*/ 121 w 121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14">
                  <a:moveTo>
                    <a:pt x="121" y="58"/>
                  </a:moveTo>
                  <a:cubicBezTo>
                    <a:pt x="117" y="29"/>
                    <a:pt x="110" y="21"/>
                    <a:pt x="82" y="16"/>
                  </a:cubicBezTo>
                  <a:cubicBezTo>
                    <a:pt x="61" y="2"/>
                    <a:pt x="76" y="0"/>
                    <a:pt x="43" y="4"/>
                  </a:cubicBezTo>
                  <a:cubicBezTo>
                    <a:pt x="37" y="6"/>
                    <a:pt x="28" y="4"/>
                    <a:pt x="25" y="10"/>
                  </a:cubicBezTo>
                  <a:cubicBezTo>
                    <a:pt x="21" y="18"/>
                    <a:pt x="13" y="34"/>
                    <a:pt x="13" y="34"/>
                  </a:cubicBezTo>
                  <a:cubicBezTo>
                    <a:pt x="17" y="114"/>
                    <a:pt x="0" y="101"/>
                    <a:pt x="85" y="97"/>
                  </a:cubicBezTo>
                  <a:cubicBezTo>
                    <a:pt x="96" y="90"/>
                    <a:pt x="109" y="76"/>
                    <a:pt x="115" y="64"/>
                  </a:cubicBezTo>
                  <a:cubicBezTo>
                    <a:pt x="116" y="61"/>
                    <a:pt x="116" y="57"/>
                    <a:pt x="118" y="55"/>
                  </a:cubicBezTo>
                  <a:cubicBezTo>
                    <a:pt x="119" y="54"/>
                    <a:pt x="120" y="57"/>
                    <a:pt x="121" y="5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12" name="Freeform 29"/>
            <p:cNvSpPr>
              <a:spLocks/>
            </p:cNvSpPr>
            <p:nvPr/>
          </p:nvSpPr>
          <p:spPr bwMode="auto">
            <a:xfrm>
              <a:off x="2795" y="3192"/>
              <a:ext cx="127" cy="83"/>
            </a:xfrm>
            <a:custGeom>
              <a:avLst/>
              <a:gdLst>
                <a:gd name="T0" fmla="*/ 124 w 127"/>
                <a:gd name="T1" fmla="*/ 24 h 83"/>
                <a:gd name="T2" fmla="*/ 61 w 127"/>
                <a:gd name="T3" fmla="*/ 0 h 83"/>
                <a:gd name="T4" fmla="*/ 4 w 127"/>
                <a:gd name="T5" fmla="*/ 39 h 83"/>
                <a:gd name="T6" fmla="*/ 10 w 127"/>
                <a:gd name="T7" fmla="*/ 69 h 83"/>
                <a:gd name="T8" fmla="*/ 67 w 127"/>
                <a:gd name="T9" fmla="*/ 75 h 83"/>
                <a:gd name="T10" fmla="*/ 127 w 127"/>
                <a:gd name="T11" fmla="*/ 45 h 83"/>
                <a:gd name="T12" fmla="*/ 124 w 127"/>
                <a:gd name="T13" fmla="*/ 24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83"/>
                <a:gd name="T23" fmla="*/ 127 w 12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83">
                  <a:moveTo>
                    <a:pt x="124" y="24"/>
                  </a:moveTo>
                  <a:cubicBezTo>
                    <a:pt x="109" y="4"/>
                    <a:pt x="85" y="3"/>
                    <a:pt x="61" y="0"/>
                  </a:cubicBezTo>
                  <a:cubicBezTo>
                    <a:pt x="17" y="3"/>
                    <a:pt x="13" y="2"/>
                    <a:pt x="4" y="39"/>
                  </a:cubicBezTo>
                  <a:cubicBezTo>
                    <a:pt x="5" y="49"/>
                    <a:pt x="0" y="67"/>
                    <a:pt x="10" y="69"/>
                  </a:cubicBezTo>
                  <a:cubicBezTo>
                    <a:pt x="29" y="74"/>
                    <a:pt x="67" y="75"/>
                    <a:pt x="67" y="75"/>
                  </a:cubicBezTo>
                  <a:cubicBezTo>
                    <a:pt x="97" y="83"/>
                    <a:pt x="114" y="71"/>
                    <a:pt x="127" y="45"/>
                  </a:cubicBezTo>
                  <a:cubicBezTo>
                    <a:pt x="121" y="26"/>
                    <a:pt x="117" y="31"/>
                    <a:pt x="124" y="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548" name="Freeform 68"/>
          <p:cNvSpPr>
            <a:spLocks/>
          </p:cNvSpPr>
          <p:nvPr/>
        </p:nvSpPr>
        <p:spPr bwMode="auto">
          <a:xfrm>
            <a:off x="1030288" y="2627313"/>
            <a:ext cx="2671762" cy="2554287"/>
          </a:xfrm>
          <a:custGeom>
            <a:avLst/>
            <a:gdLst>
              <a:gd name="T0" fmla="*/ 1527 w 1683"/>
              <a:gd name="T1" fmla="*/ 209 h 1609"/>
              <a:gd name="T2" fmla="*/ 1415 w 1683"/>
              <a:gd name="T3" fmla="*/ 249 h 1609"/>
              <a:gd name="T4" fmla="*/ 1375 w 1683"/>
              <a:gd name="T5" fmla="*/ 321 h 1609"/>
              <a:gd name="T6" fmla="*/ 1295 w 1683"/>
              <a:gd name="T7" fmla="*/ 337 h 1609"/>
              <a:gd name="T8" fmla="*/ 1263 w 1683"/>
              <a:gd name="T9" fmla="*/ 329 h 1609"/>
              <a:gd name="T10" fmla="*/ 1247 w 1683"/>
              <a:gd name="T11" fmla="*/ 305 h 1609"/>
              <a:gd name="T12" fmla="*/ 1199 w 1683"/>
              <a:gd name="T13" fmla="*/ 289 h 1609"/>
              <a:gd name="T14" fmla="*/ 1175 w 1683"/>
              <a:gd name="T15" fmla="*/ 281 h 1609"/>
              <a:gd name="T16" fmla="*/ 1135 w 1683"/>
              <a:gd name="T17" fmla="*/ 249 h 1609"/>
              <a:gd name="T18" fmla="*/ 1071 w 1683"/>
              <a:gd name="T19" fmla="*/ 185 h 1609"/>
              <a:gd name="T20" fmla="*/ 975 w 1683"/>
              <a:gd name="T21" fmla="*/ 145 h 1609"/>
              <a:gd name="T22" fmla="*/ 879 w 1683"/>
              <a:gd name="T23" fmla="*/ 97 h 1609"/>
              <a:gd name="T24" fmla="*/ 815 w 1683"/>
              <a:gd name="T25" fmla="*/ 89 h 1609"/>
              <a:gd name="T26" fmla="*/ 759 w 1683"/>
              <a:gd name="T27" fmla="*/ 105 h 1609"/>
              <a:gd name="T28" fmla="*/ 719 w 1683"/>
              <a:gd name="T29" fmla="*/ 137 h 1609"/>
              <a:gd name="T30" fmla="*/ 639 w 1683"/>
              <a:gd name="T31" fmla="*/ 65 h 1609"/>
              <a:gd name="T32" fmla="*/ 511 w 1683"/>
              <a:gd name="T33" fmla="*/ 17 h 1609"/>
              <a:gd name="T34" fmla="*/ 367 w 1683"/>
              <a:gd name="T35" fmla="*/ 41 h 1609"/>
              <a:gd name="T36" fmla="*/ 311 w 1683"/>
              <a:gd name="T37" fmla="*/ 113 h 1609"/>
              <a:gd name="T38" fmla="*/ 303 w 1683"/>
              <a:gd name="T39" fmla="*/ 145 h 1609"/>
              <a:gd name="T40" fmla="*/ 287 w 1683"/>
              <a:gd name="T41" fmla="*/ 193 h 1609"/>
              <a:gd name="T42" fmla="*/ 231 w 1683"/>
              <a:gd name="T43" fmla="*/ 369 h 1609"/>
              <a:gd name="T44" fmla="*/ 159 w 1683"/>
              <a:gd name="T45" fmla="*/ 345 h 1609"/>
              <a:gd name="T46" fmla="*/ 95 w 1683"/>
              <a:gd name="T47" fmla="*/ 401 h 1609"/>
              <a:gd name="T48" fmla="*/ 39 w 1683"/>
              <a:gd name="T49" fmla="*/ 473 h 1609"/>
              <a:gd name="T50" fmla="*/ 31 w 1683"/>
              <a:gd name="T51" fmla="*/ 601 h 1609"/>
              <a:gd name="T52" fmla="*/ 103 w 1683"/>
              <a:gd name="T53" fmla="*/ 609 h 1609"/>
              <a:gd name="T54" fmla="*/ 127 w 1683"/>
              <a:gd name="T55" fmla="*/ 801 h 1609"/>
              <a:gd name="T56" fmla="*/ 151 w 1683"/>
              <a:gd name="T57" fmla="*/ 849 h 1609"/>
              <a:gd name="T58" fmla="*/ 167 w 1683"/>
              <a:gd name="T59" fmla="*/ 897 h 1609"/>
              <a:gd name="T60" fmla="*/ 183 w 1683"/>
              <a:gd name="T61" fmla="*/ 1233 h 1609"/>
              <a:gd name="T62" fmla="*/ 207 w 1683"/>
              <a:gd name="T63" fmla="*/ 1457 h 1609"/>
              <a:gd name="T64" fmla="*/ 231 w 1683"/>
              <a:gd name="T65" fmla="*/ 1473 h 1609"/>
              <a:gd name="T66" fmla="*/ 423 w 1683"/>
              <a:gd name="T67" fmla="*/ 1505 h 1609"/>
              <a:gd name="T68" fmla="*/ 487 w 1683"/>
              <a:gd name="T69" fmla="*/ 1457 h 1609"/>
              <a:gd name="T70" fmla="*/ 599 w 1683"/>
              <a:gd name="T71" fmla="*/ 1489 h 1609"/>
              <a:gd name="T72" fmla="*/ 711 w 1683"/>
              <a:gd name="T73" fmla="*/ 1505 h 1609"/>
              <a:gd name="T74" fmla="*/ 743 w 1683"/>
              <a:gd name="T75" fmla="*/ 1401 h 1609"/>
              <a:gd name="T76" fmla="*/ 751 w 1683"/>
              <a:gd name="T77" fmla="*/ 1353 h 1609"/>
              <a:gd name="T78" fmla="*/ 775 w 1683"/>
              <a:gd name="T79" fmla="*/ 1337 h 1609"/>
              <a:gd name="T80" fmla="*/ 863 w 1683"/>
              <a:gd name="T81" fmla="*/ 1321 h 1609"/>
              <a:gd name="T82" fmla="*/ 911 w 1683"/>
              <a:gd name="T83" fmla="*/ 1337 h 1609"/>
              <a:gd name="T84" fmla="*/ 943 w 1683"/>
              <a:gd name="T85" fmla="*/ 1377 h 1609"/>
              <a:gd name="T86" fmla="*/ 991 w 1683"/>
              <a:gd name="T87" fmla="*/ 1393 h 1609"/>
              <a:gd name="T88" fmla="*/ 1007 w 1683"/>
              <a:gd name="T89" fmla="*/ 1441 h 1609"/>
              <a:gd name="T90" fmla="*/ 1015 w 1683"/>
              <a:gd name="T91" fmla="*/ 1465 h 1609"/>
              <a:gd name="T92" fmla="*/ 1063 w 1683"/>
              <a:gd name="T93" fmla="*/ 1497 h 1609"/>
              <a:gd name="T94" fmla="*/ 1191 w 1683"/>
              <a:gd name="T95" fmla="*/ 1609 h 1609"/>
              <a:gd name="T96" fmla="*/ 1255 w 1683"/>
              <a:gd name="T97" fmla="*/ 1601 h 1609"/>
              <a:gd name="T98" fmla="*/ 1327 w 1683"/>
              <a:gd name="T99" fmla="*/ 1561 h 1609"/>
              <a:gd name="T100" fmla="*/ 1407 w 1683"/>
              <a:gd name="T101" fmla="*/ 1553 h 1609"/>
              <a:gd name="T102" fmla="*/ 1471 w 1683"/>
              <a:gd name="T103" fmla="*/ 1505 h 1609"/>
              <a:gd name="T104" fmla="*/ 1479 w 1683"/>
              <a:gd name="T105" fmla="*/ 1297 h 1609"/>
              <a:gd name="T106" fmla="*/ 1399 w 1683"/>
              <a:gd name="T107" fmla="*/ 945 h 1609"/>
              <a:gd name="T108" fmla="*/ 1439 w 1683"/>
              <a:gd name="T109" fmla="*/ 817 h 1609"/>
              <a:gd name="T110" fmla="*/ 1519 w 1683"/>
              <a:gd name="T111" fmla="*/ 649 h 1609"/>
              <a:gd name="T112" fmla="*/ 1599 w 1683"/>
              <a:gd name="T113" fmla="*/ 585 h 1609"/>
              <a:gd name="T114" fmla="*/ 1679 w 1683"/>
              <a:gd name="T115" fmla="*/ 473 h 1609"/>
              <a:gd name="T116" fmla="*/ 1671 w 1683"/>
              <a:gd name="T117" fmla="*/ 393 h 1609"/>
              <a:gd name="T118" fmla="*/ 1623 w 1683"/>
              <a:gd name="T119" fmla="*/ 361 h 1609"/>
              <a:gd name="T120" fmla="*/ 1631 w 1683"/>
              <a:gd name="T121" fmla="*/ 329 h 1609"/>
              <a:gd name="T122" fmla="*/ 1623 w 1683"/>
              <a:gd name="T123" fmla="*/ 225 h 1609"/>
              <a:gd name="T124" fmla="*/ 1527 w 1683"/>
              <a:gd name="T125" fmla="*/ 209 h 1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83"/>
              <a:gd name="T190" fmla="*/ 0 h 1609"/>
              <a:gd name="T191" fmla="*/ 1683 w 1683"/>
              <a:gd name="T192" fmla="*/ 1609 h 16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83" h="1609">
                <a:moveTo>
                  <a:pt x="1527" y="209"/>
                </a:moveTo>
                <a:cubicBezTo>
                  <a:pt x="1485" y="217"/>
                  <a:pt x="1450" y="226"/>
                  <a:pt x="1415" y="249"/>
                </a:cubicBezTo>
                <a:cubicBezTo>
                  <a:pt x="1402" y="269"/>
                  <a:pt x="1394" y="306"/>
                  <a:pt x="1375" y="321"/>
                </a:cubicBezTo>
                <a:cubicBezTo>
                  <a:pt x="1354" y="338"/>
                  <a:pt x="1322" y="333"/>
                  <a:pt x="1295" y="337"/>
                </a:cubicBezTo>
                <a:cubicBezTo>
                  <a:pt x="1284" y="334"/>
                  <a:pt x="1272" y="335"/>
                  <a:pt x="1263" y="329"/>
                </a:cubicBezTo>
                <a:cubicBezTo>
                  <a:pt x="1255" y="324"/>
                  <a:pt x="1255" y="310"/>
                  <a:pt x="1247" y="305"/>
                </a:cubicBezTo>
                <a:cubicBezTo>
                  <a:pt x="1233" y="296"/>
                  <a:pt x="1215" y="294"/>
                  <a:pt x="1199" y="289"/>
                </a:cubicBezTo>
                <a:cubicBezTo>
                  <a:pt x="1191" y="286"/>
                  <a:pt x="1175" y="281"/>
                  <a:pt x="1175" y="281"/>
                </a:cubicBezTo>
                <a:cubicBezTo>
                  <a:pt x="1139" y="227"/>
                  <a:pt x="1181" y="280"/>
                  <a:pt x="1135" y="249"/>
                </a:cubicBezTo>
                <a:cubicBezTo>
                  <a:pt x="1108" y="231"/>
                  <a:pt x="1098" y="203"/>
                  <a:pt x="1071" y="185"/>
                </a:cubicBezTo>
                <a:cubicBezTo>
                  <a:pt x="1045" y="146"/>
                  <a:pt x="1024" y="152"/>
                  <a:pt x="975" y="145"/>
                </a:cubicBezTo>
                <a:cubicBezTo>
                  <a:pt x="944" y="135"/>
                  <a:pt x="906" y="104"/>
                  <a:pt x="879" y="97"/>
                </a:cubicBezTo>
                <a:cubicBezTo>
                  <a:pt x="858" y="91"/>
                  <a:pt x="836" y="92"/>
                  <a:pt x="815" y="89"/>
                </a:cubicBezTo>
                <a:cubicBezTo>
                  <a:pt x="813" y="90"/>
                  <a:pt x="764" y="101"/>
                  <a:pt x="759" y="105"/>
                </a:cubicBezTo>
                <a:cubicBezTo>
                  <a:pt x="707" y="146"/>
                  <a:pt x="779" y="117"/>
                  <a:pt x="719" y="137"/>
                </a:cubicBezTo>
                <a:cubicBezTo>
                  <a:pt x="681" y="124"/>
                  <a:pt x="672" y="87"/>
                  <a:pt x="639" y="65"/>
                </a:cubicBezTo>
                <a:cubicBezTo>
                  <a:pt x="609" y="20"/>
                  <a:pt x="561" y="23"/>
                  <a:pt x="511" y="17"/>
                </a:cubicBezTo>
                <a:cubicBezTo>
                  <a:pt x="460" y="0"/>
                  <a:pt x="410" y="12"/>
                  <a:pt x="367" y="41"/>
                </a:cubicBezTo>
                <a:cubicBezTo>
                  <a:pt x="347" y="70"/>
                  <a:pt x="324" y="78"/>
                  <a:pt x="311" y="113"/>
                </a:cubicBezTo>
                <a:cubicBezTo>
                  <a:pt x="307" y="123"/>
                  <a:pt x="306" y="134"/>
                  <a:pt x="303" y="145"/>
                </a:cubicBezTo>
                <a:cubicBezTo>
                  <a:pt x="298" y="161"/>
                  <a:pt x="287" y="193"/>
                  <a:pt x="287" y="193"/>
                </a:cubicBezTo>
                <a:cubicBezTo>
                  <a:pt x="280" y="293"/>
                  <a:pt x="292" y="308"/>
                  <a:pt x="231" y="369"/>
                </a:cubicBezTo>
                <a:cubicBezTo>
                  <a:pt x="191" y="356"/>
                  <a:pt x="201" y="331"/>
                  <a:pt x="159" y="345"/>
                </a:cubicBezTo>
                <a:cubicBezTo>
                  <a:pt x="135" y="369"/>
                  <a:pt x="127" y="390"/>
                  <a:pt x="95" y="401"/>
                </a:cubicBezTo>
                <a:cubicBezTo>
                  <a:pt x="70" y="426"/>
                  <a:pt x="64" y="448"/>
                  <a:pt x="39" y="473"/>
                </a:cubicBezTo>
                <a:cubicBezTo>
                  <a:pt x="28" y="507"/>
                  <a:pt x="0" y="567"/>
                  <a:pt x="31" y="601"/>
                </a:cubicBezTo>
                <a:cubicBezTo>
                  <a:pt x="47" y="619"/>
                  <a:pt x="79" y="606"/>
                  <a:pt x="103" y="609"/>
                </a:cubicBezTo>
                <a:cubicBezTo>
                  <a:pt x="151" y="682"/>
                  <a:pt x="111" y="613"/>
                  <a:pt x="127" y="801"/>
                </a:cubicBezTo>
                <a:cubicBezTo>
                  <a:pt x="129" y="828"/>
                  <a:pt x="140" y="825"/>
                  <a:pt x="151" y="849"/>
                </a:cubicBezTo>
                <a:cubicBezTo>
                  <a:pt x="158" y="864"/>
                  <a:pt x="167" y="897"/>
                  <a:pt x="167" y="897"/>
                </a:cubicBezTo>
                <a:cubicBezTo>
                  <a:pt x="140" y="1006"/>
                  <a:pt x="118" y="1135"/>
                  <a:pt x="183" y="1233"/>
                </a:cubicBezTo>
                <a:cubicBezTo>
                  <a:pt x="186" y="1268"/>
                  <a:pt x="200" y="1430"/>
                  <a:pt x="207" y="1457"/>
                </a:cubicBezTo>
                <a:cubicBezTo>
                  <a:pt x="209" y="1466"/>
                  <a:pt x="223" y="1468"/>
                  <a:pt x="231" y="1473"/>
                </a:cubicBezTo>
                <a:cubicBezTo>
                  <a:pt x="269" y="1550"/>
                  <a:pt x="326" y="1510"/>
                  <a:pt x="423" y="1505"/>
                </a:cubicBezTo>
                <a:cubicBezTo>
                  <a:pt x="442" y="1477"/>
                  <a:pt x="455" y="1468"/>
                  <a:pt x="487" y="1457"/>
                </a:cubicBezTo>
                <a:cubicBezTo>
                  <a:pt x="538" y="1463"/>
                  <a:pt x="559" y="1462"/>
                  <a:pt x="599" y="1489"/>
                </a:cubicBezTo>
                <a:cubicBezTo>
                  <a:pt x="633" y="1540"/>
                  <a:pt x="658" y="1516"/>
                  <a:pt x="711" y="1505"/>
                </a:cubicBezTo>
                <a:cubicBezTo>
                  <a:pt x="722" y="1471"/>
                  <a:pt x="735" y="1436"/>
                  <a:pt x="743" y="1401"/>
                </a:cubicBezTo>
                <a:cubicBezTo>
                  <a:pt x="747" y="1385"/>
                  <a:pt x="744" y="1368"/>
                  <a:pt x="751" y="1353"/>
                </a:cubicBezTo>
                <a:cubicBezTo>
                  <a:pt x="755" y="1344"/>
                  <a:pt x="767" y="1342"/>
                  <a:pt x="775" y="1337"/>
                </a:cubicBezTo>
                <a:cubicBezTo>
                  <a:pt x="803" y="1295"/>
                  <a:pt x="786" y="1306"/>
                  <a:pt x="863" y="1321"/>
                </a:cubicBezTo>
                <a:cubicBezTo>
                  <a:pt x="880" y="1324"/>
                  <a:pt x="911" y="1337"/>
                  <a:pt x="911" y="1337"/>
                </a:cubicBezTo>
                <a:cubicBezTo>
                  <a:pt x="920" y="1363"/>
                  <a:pt x="915" y="1364"/>
                  <a:pt x="943" y="1377"/>
                </a:cubicBezTo>
                <a:cubicBezTo>
                  <a:pt x="958" y="1384"/>
                  <a:pt x="991" y="1393"/>
                  <a:pt x="991" y="1393"/>
                </a:cubicBezTo>
                <a:cubicBezTo>
                  <a:pt x="996" y="1409"/>
                  <a:pt x="1002" y="1425"/>
                  <a:pt x="1007" y="1441"/>
                </a:cubicBezTo>
                <a:cubicBezTo>
                  <a:pt x="1010" y="1449"/>
                  <a:pt x="1008" y="1460"/>
                  <a:pt x="1015" y="1465"/>
                </a:cubicBezTo>
                <a:cubicBezTo>
                  <a:pt x="1031" y="1476"/>
                  <a:pt x="1063" y="1497"/>
                  <a:pt x="1063" y="1497"/>
                </a:cubicBezTo>
                <a:cubicBezTo>
                  <a:pt x="1075" y="1534"/>
                  <a:pt x="1152" y="1596"/>
                  <a:pt x="1191" y="1609"/>
                </a:cubicBezTo>
                <a:cubicBezTo>
                  <a:pt x="1212" y="1606"/>
                  <a:pt x="1234" y="1607"/>
                  <a:pt x="1255" y="1601"/>
                </a:cubicBezTo>
                <a:cubicBezTo>
                  <a:pt x="1278" y="1595"/>
                  <a:pt x="1304" y="1566"/>
                  <a:pt x="1327" y="1561"/>
                </a:cubicBezTo>
                <a:cubicBezTo>
                  <a:pt x="1353" y="1555"/>
                  <a:pt x="1380" y="1556"/>
                  <a:pt x="1407" y="1553"/>
                </a:cubicBezTo>
                <a:cubicBezTo>
                  <a:pt x="1439" y="1542"/>
                  <a:pt x="1452" y="1533"/>
                  <a:pt x="1471" y="1505"/>
                </a:cubicBezTo>
                <a:cubicBezTo>
                  <a:pt x="1474" y="1436"/>
                  <a:pt x="1479" y="1366"/>
                  <a:pt x="1479" y="1297"/>
                </a:cubicBezTo>
                <a:cubicBezTo>
                  <a:pt x="1479" y="1171"/>
                  <a:pt x="1515" y="1022"/>
                  <a:pt x="1399" y="945"/>
                </a:cubicBezTo>
                <a:cubicBezTo>
                  <a:pt x="1362" y="890"/>
                  <a:pt x="1410" y="861"/>
                  <a:pt x="1439" y="817"/>
                </a:cubicBezTo>
                <a:cubicBezTo>
                  <a:pt x="1415" y="721"/>
                  <a:pt x="1426" y="668"/>
                  <a:pt x="1519" y="649"/>
                </a:cubicBezTo>
                <a:cubicBezTo>
                  <a:pt x="1548" y="630"/>
                  <a:pt x="1574" y="610"/>
                  <a:pt x="1599" y="585"/>
                </a:cubicBezTo>
                <a:cubicBezTo>
                  <a:pt x="1614" y="540"/>
                  <a:pt x="1661" y="527"/>
                  <a:pt x="1679" y="473"/>
                </a:cubicBezTo>
                <a:cubicBezTo>
                  <a:pt x="1676" y="446"/>
                  <a:pt x="1683" y="417"/>
                  <a:pt x="1671" y="393"/>
                </a:cubicBezTo>
                <a:cubicBezTo>
                  <a:pt x="1662" y="376"/>
                  <a:pt x="1623" y="361"/>
                  <a:pt x="1623" y="361"/>
                </a:cubicBezTo>
                <a:cubicBezTo>
                  <a:pt x="1626" y="350"/>
                  <a:pt x="1631" y="340"/>
                  <a:pt x="1631" y="329"/>
                </a:cubicBezTo>
                <a:cubicBezTo>
                  <a:pt x="1631" y="294"/>
                  <a:pt x="1633" y="258"/>
                  <a:pt x="1623" y="225"/>
                </a:cubicBezTo>
                <a:cubicBezTo>
                  <a:pt x="1619" y="213"/>
                  <a:pt x="1536" y="209"/>
                  <a:pt x="1527" y="209"/>
                </a:cubicBez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229600" cy="792162"/>
          </a:xfrm>
        </p:spPr>
        <p:txBody>
          <a:bodyPr/>
          <a:lstStyle/>
          <a:p>
            <a:pPr eaLnBrk="1" hangingPunct="1"/>
            <a:r>
              <a:rPr lang="en-GB" smtClean="0"/>
              <a:t>Soil regeneration: water regime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1116013" y="2636838"/>
            <a:ext cx="2519362" cy="2447925"/>
            <a:chOff x="1112" y="2725"/>
            <a:chExt cx="617" cy="599"/>
          </a:xfrm>
        </p:grpSpPr>
        <p:sp>
          <p:nvSpPr>
            <p:cNvPr id="19491" name="Freeform 7"/>
            <p:cNvSpPr>
              <a:spLocks/>
            </p:cNvSpPr>
            <p:nvPr/>
          </p:nvSpPr>
          <p:spPr bwMode="auto">
            <a:xfrm>
              <a:off x="1112" y="2779"/>
              <a:ext cx="544" cy="515"/>
            </a:xfrm>
            <a:custGeom>
              <a:avLst/>
              <a:gdLst>
                <a:gd name="T0" fmla="*/ 352 w 544"/>
                <a:gd name="T1" fmla="*/ 209 h 515"/>
                <a:gd name="T2" fmla="*/ 253 w 544"/>
                <a:gd name="T3" fmla="*/ 131 h 515"/>
                <a:gd name="T4" fmla="*/ 121 w 544"/>
                <a:gd name="T5" fmla="*/ 80 h 515"/>
                <a:gd name="T6" fmla="*/ 13 w 544"/>
                <a:gd name="T7" fmla="*/ 131 h 515"/>
                <a:gd name="T8" fmla="*/ 19 w 544"/>
                <a:gd name="T9" fmla="*/ 143 h 515"/>
                <a:gd name="T10" fmla="*/ 136 w 544"/>
                <a:gd name="T11" fmla="*/ 107 h 515"/>
                <a:gd name="T12" fmla="*/ 169 w 544"/>
                <a:gd name="T13" fmla="*/ 197 h 515"/>
                <a:gd name="T14" fmla="*/ 85 w 544"/>
                <a:gd name="T15" fmla="*/ 182 h 515"/>
                <a:gd name="T16" fmla="*/ 73 w 544"/>
                <a:gd name="T17" fmla="*/ 200 h 515"/>
                <a:gd name="T18" fmla="*/ 142 w 544"/>
                <a:gd name="T19" fmla="*/ 239 h 515"/>
                <a:gd name="T20" fmla="*/ 232 w 544"/>
                <a:gd name="T21" fmla="*/ 242 h 515"/>
                <a:gd name="T22" fmla="*/ 67 w 544"/>
                <a:gd name="T23" fmla="*/ 266 h 515"/>
                <a:gd name="T24" fmla="*/ 112 w 544"/>
                <a:gd name="T25" fmla="*/ 353 h 515"/>
                <a:gd name="T26" fmla="*/ 187 w 544"/>
                <a:gd name="T27" fmla="*/ 410 h 515"/>
                <a:gd name="T28" fmla="*/ 190 w 544"/>
                <a:gd name="T29" fmla="*/ 362 h 515"/>
                <a:gd name="T30" fmla="*/ 244 w 544"/>
                <a:gd name="T31" fmla="*/ 311 h 515"/>
                <a:gd name="T32" fmla="*/ 217 w 544"/>
                <a:gd name="T33" fmla="*/ 347 h 515"/>
                <a:gd name="T34" fmla="*/ 235 w 544"/>
                <a:gd name="T35" fmla="*/ 389 h 515"/>
                <a:gd name="T36" fmla="*/ 277 w 544"/>
                <a:gd name="T37" fmla="*/ 380 h 515"/>
                <a:gd name="T38" fmla="*/ 370 w 544"/>
                <a:gd name="T39" fmla="*/ 365 h 515"/>
                <a:gd name="T40" fmla="*/ 286 w 544"/>
                <a:gd name="T41" fmla="*/ 353 h 515"/>
                <a:gd name="T42" fmla="*/ 307 w 544"/>
                <a:gd name="T43" fmla="*/ 383 h 515"/>
                <a:gd name="T44" fmla="*/ 262 w 544"/>
                <a:gd name="T45" fmla="*/ 275 h 515"/>
                <a:gd name="T46" fmla="*/ 259 w 544"/>
                <a:gd name="T47" fmla="*/ 182 h 515"/>
                <a:gd name="T48" fmla="*/ 328 w 544"/>
                <a:gd name="T49" fmla="*/ 281 h 515"/>
                <a:gd name="T50" fmla="*/ 346 w 544"/>
                <a:gd name="T51" fmla="*/ 329 h 515"/>
                <a:gd name="T52" fmla="*/ 322 w 544"/>
                <a:gd name="T53" fmla="*/ 230 h 515"/>
                <a:gd name="T54" fmla="*/ 391 w 544"/>
                <a:gd name="T55" fmla="*/ 299 h 515"/>
                <a:gd name="T56" fmla="*/ 379 w 544"/>
                <a:gd name="T57" fmla="*/ 467 h 515"/>
                <a:gd name="T58" fmla="*/ 400 w 544"/>
                <a:gd name="T59" fmla="*/ 413 h 515"/>
                <a:gd name="T60" fmla="*/ 403 w 544"/>
                <a:gd name="T61" fmla="*/ 230 h 515"/>
                <a:gd name="T62" fmla="*/ 436 w 544"/>
                <a:gd name="T63" fmla="*/ 257 h 515"/>
                <a:gd name="T64" fmla="*/ 424 w 544"/>
                <a:gd name="T65" fmla="*/ 338 h 515"/>
                <a:gd name="T66" fmla="*/ 448 w 544"/>
                <a:gd name="T67" fmla="*/ 341 h 515"/>
                <a:gd name="T68" fmla="*/ 457 w 544"/>
                <a:gd name="T69" fmla="*/ 320 h 515"/>
                <a:gd name="T70" fmla="*/ 496 w 544"/>
                <a:gd name="T71" fmla="*/ 359 h 515"/>
                <a:gd name="T72" fmla="*/ 514 w 544"/>
                <a:gd name="T73" fmla="*/ 440 h 515"/>
                <a:gd name="T74" fmla="*/ 478 w 544"/>
                <a:gd name="T75" fmla="*/ 284 h 515"/>
                <a:gd name="T76" fmla="*/ 481 w 544"/>
                <a:gd name="T77" fmla="*/ 197 h 515"/>
                <a:gd name="T78" fmla="*/ 520 w 544"/>
                <a:gd name="T79" fmla="*/ 212 h 515"/>
                <a:gd name="T80" fmla="*/ 460 w 544"/>
                <a:gd name="T81" fmla="*/ 182 h 515"/>
                <a:gd name="T82" fmla="*/ 478 w 544"/>
                <a:gd name="T83" fmla="*/ 113 h 515"/>
                <a:gd name="T84" fmla="*/ 373 w 544"/>
                <a:gd name="T85" fmla="*/ 20 h 515"/>
                <a:gd name="T86" fmla="*/ 271 w 544"/>
                <a:gd name="T87" fmla="*/ 23 h 515"/>
                <a:gd name="T88" fmla="*/ 289 w 544"/>
                <a:gd name="T89" fmla="*/ 92 h 515"/>
                <a:gd name="T90" fmla="*/ 226 w 544"/>
                <a:gd name="T91" fmla="*/ 44 h 515"/>
                <a:gd name="T92" fmla="*/ 322 w 544"/>
                <a:gd name="T93" fmla="*/ 107 h 515"/>
                <a:gd name="T94" fmla="*/ 346 w 544"/>
                <a:gd name="T95" fmla="*/ 125 h 515"/>
                <a:gd name="T96" fmla="*/ 373 w 544"/>
                <a:gd name="T97" fmla="*/ 101 h 515"/>
                <a:gd name="T98" fmla="*/ 403 w 544"/>
                <a:gd name="T99" fmla="*/ 98 h 515"/>
                <a:gd name="T100" fmla="*/ 343 w 544"/>
                <a:gd name="T101" fmla="*/ 164 h 515"/>
                <a:gd name="T102" fmla="*/ 376 w 544"/>
                <a:gd name="T103" fmla="*/ 170 h 515"/>
                <a:gd name="T104" fmla="*/ 466 w 544"/>
                <a:gd name="T105" fmla="*/ 134 h 5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4"/>
                <a:gd name="T160" fmla="*/ 0 h 515"/>
                <a:gd name="T161" fmla="*/ 544 w 544"/>
                <a:gd name="T162" fmla="*/ 515 h 5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4" h="515">
                  <a:moveTo>
                    <a:pt x="466" y="134"/>
                  </a:moveTo>
                  <a:cubicBezTo>
                    <a:pt x="426" y="147"/>
                    <a:pt x="423" y="186"/>
                    <a:pt x="379" y="197"/>
                  </a:cubicBezTo>
                  <a:cubicBezTo>
                    <a:pt x="365" y="207"/>
                    <a:pt x="373" y="202"/>
                    <a:pt x="352" y="209"/>
                  </a:cubicBezTo>
                  <a:cubicBezTo>
                    <a:pt x="349" y="210"/>
                    <a:pt x="343" y="212"/>
                    <a:pt x="343" y="212"/>
                  </a:cubicBezTo>
                  <a:cubicBezTo>
                    <a:pt x="312" y="208"/>
                    <a:pt x="299" y="188"/>
                    <a:pt x="280" y="164"/>
                  </a:cubicBezTo>
                  <a:cubicBezTo>
                    <a:pt x="271" y="152"/>
                    <a:pt x="267" y="136"/>
                    <a:pt x="253" y="131"/>
                  </a:cubicBezTo>
                  <a:cubicBezTo>
                    <a:pt x="227" y="105"/>
                    <a:pt x="199" y="99"/>
                    <a:pt x="163" y="95"/>
                  </a:cubicBezTo>
                  <a:cubicBezTo>
                    <a:pt x="154" y="89"/>
                    <a:pt x="156" y="89"/>
                    <a:pt x="145" y="86"/>
                  </a:cubicBezTo>
                  <a:cubicBezTo>
                    <a:pt x="137" y="84"/>
                    <a:pt x="121" y="80"/>
                    <a:pt x="121" y="80"/>
                  </a:cubicBezTo>
                  <a:cubicBezTo>
                    <a:pt x="107" y="81"/>
                    <a:pt x="93" y="81"/>
                    <a:pt x="79" y="83"/>
                  </a:cubicBezTo>
                  <a:cubicBezTo>
                    <a:pt x="73" y="84"/>
                    <a:pt x="61" y="89"/>
                    <a:pt x="61" y="89"/>
                  </a:cubicBezTo>
                  <a:cubicBezTo>
                    <a:pt x="46" y="104"/>
                    <a:pt x="26" y="115"/>
                    <a:pt x="13" y="131"/>
                  </a:cubicBezTo>
                  <a:cubicBezTo>
                    <a:pt x="11" y="133"/>
                    <a:pt x="0" y="150"/>
                    <a:pt x="1" y="152"/>
                  </a:cubicBezTo>
                  <a:cubicBezTo>
                    <a:pt x="3" y="155"/>
                    <a:pt x="7" y="148"/>
                    <a:pt x="10" y="146"/>
                  </a:cubicBezTo>
                  <a:cubicBezTo>
                    <a:pt x="13" y="145"/>
                    <a:pt x="16" y="145"/>
                    <a:pt x="19" y="143"/>
                  </a:cubicBezTo>
                  <a:cubicBezTo>
                    <a:pt x="25" y="139"/>
                    <a:pt x="31" y="135"/>
                    <a:pt x="37" y="131"/>
                  </a:cubicBezTo>
                  <a:cubicBezTo>
                    <a:pt x="51" y="122"/>
                    <a:pt x="68" y="119"/>
                    <a:pt x="82" y="110"/>
                  </a:cubicBezTo>
                  <a:cubicBezTo>
                    <a:pt x="95" y="91"/>
                    <a:pt x="117" y="101"/>
                    <a:pt x="136" y="107"/>
                  </a:cubicBezTo>
                  <a:cubicBezTo>
                    <a:pt x="155" y="126"/>
                    <a:pt x="178" y="128"/>
                    <a:pt x="205" y="131"/>
                  </a:cubicBezTo>
                  <a:cubicBezTo>
                    <a:pt x="212" y="152"/>
                    <a:pt x="213" y="165"/>
                    <a:pt x="193" y="179"/>
                  </a:cubicBezTo>
                  <a:cubicBezTo>
                    <a:pt x="186" y="189"/>
                    <a:pt x="181" y="193"/>
                    <a:pt x="169" y="197"/>
                  </a:cubicBezTo>
                  <a:cubicBezTo>
                    <a:pt x="163" y="206"/>
                    <a:pt x="145" y="218"/>
                    <a:pt x="145" y="218"/>
                  </a:cubicBezTo>
                  <a:cubicBezTo>
                    <a:pt x="138" y="228"/>
                    <a:pt x="124" y="238"/>
                    <a:pt x="112" y="242"/>
                  </a:cubicBezTo>
                  <a:cubicBezTo>
                    <a:pt x="81" y="232"/>
                    <a:pt x="114" y="192"/>
                    <a:pt x="85" y="182"/>
                  </a:cubicBezTo>
                  <a:cubicBezTo>
                    <a:pt x="73" y="170"/>
                    <a:pt x="70" y="165"/>
                    <a:pt x="61" y="182"/>
                  </a:cubicBezTo>
                  <a:cubicBezTo>
                    <a:pt x="62" y="186"/>
                    <a:pt x="62" y="191"/>
                    <a:pt x="64" y="194"/>
                  </a:cubicBezTo>
                  <a:cubicBezTo>
                    <a:pt x="66" y="197"/>
                    <a:pt x="72" y="197"/>
                    <a:pt x="73" y="200"/>
                  </a:cubicBezTo>
                  <a:cubicBezTo>
                    <a:pt x="85" y="233"/>
                    <a:pt x="70" y="238"/>
                    <a:pt x="103" y="260"/>
                  </a:cubicBezTo>
                  <a:cubicBezTo>
                    <a:pt x="110" y="259"/>
                    <a:pt x="118" y="260"/>
                    <a:pt x="124" y="257"/>
                  </a:cubicBezTo>
                  <a:cubicBezTo>
                    <a:pt x="131" y="253"/>
                    <a:pt x="142" y="239"/>
                    <a:pt x="142" y="239"/>
                  </a:cubicBezTo>
                  <a:cubicBezTo>
                    <a:pt x="152" y="210"/>
                    <a:pt x="174" y="203"/>
                    <a:pt x="202" y="200"/>
                  </a:cubicBezTo>
                  <a:cubicBezTo>
                    <a:pt x="210" y="188"/>
                    <a:pt x="212" y="176"/>
                    <a:pt x="220" y="164"/>
                  </a:cubicBezTo>
                  <a:cubicBezTo>
                    <a:pt x="249" y="174"/>
                    <a:pt x="237" y="222"/>
                    <a:pt x="232" y="242"/>
                  </a:cubicBezTo>
                  <a:cubicBezTo>
                    <a:pt x="230" y="249"/>
                    <a:pt x="214" y="254"/>
                    <a:pt x="214" y="254"/>
                  </a:cubicBezTo>
                  <a:cubicBezTo>
                    <a:pt x="196" y="280"/>
                    <a:pt x="158" y="285"/>
                    <a:pt x="130" y="287"/>
                  </a:cubicBezTo>
                  <a:cubicBezTo>
                    <a:pt x="105" y="283"/>
                    <a:pt x="90" y="274"/>
                    <a:pt x="67" y="266"/>
                  </a:cubicBezTo>
                  <a:cubicBezTo>
                    <a:pt x="55" y="270"/>
                    <a:pt x="50" y="272"/>
                    <a:pt x="46" y="284"/>
                  </a:cubicBezTo>
                  <a:cubicBezTo>
                    <a:pt x="69" y="300"/>
                    <a:pt x="107" y="277"/>
                    <a:pt x="130" y="293"/>
                  </a:cubicBezTo>
                  <a:cubicBezTo>
                    <a:pt x="155" y="309"/>
                    <a:pt x="126" y="344"/>
                    <a:pt x="112" y="353"/>
                  </a:cubicBezTo>
                  <a:cubicBezTo>
                    <a:pt x="86" y="393"/>
                    <a:pt x="50" y="386"/>
                    <a:pt x="139" y="377"/>
                  </a:cubicBezTo>
                  <a:cubicBezTo>
                    <a:pt x="141" y="343"/>
                    <a:pt x="124" y="298"/>
                    <a:pt x="163" y="308"/>
                  </a:cubicBezTo>
                  <a:cubicBezTo>
                    <a:pt x="195" y="329"/>
                    <a:pt x="176" y="378"/>
                    <a:pt x="187" y="410"/>
                  </a:cubicBezTo>
                  <a:cubicBezTo>
                    <a:pt x="189" y="438"/>
                    <a:pt x="189" y="503"/>
                    <a:pt x="226" y="515"/>
                  </a:cubicBezTo>
                  <a:cubicBezTo>
                    <a:pt x="244" y="454"/>
                    <a:pt x="224" y="456"/>
                    <a:pt x="205" y="413"/>
                  </a:cubicBezTo>
                  <a:cubicBezTo>
                    <a:pt x="198" y="396"/>
                    <a:pt x="196" y="379"/>
                    <a:pt x="190" y="362"/>
                  </a:cubicBezTo>
                  <a:cubicBezTo>
                    <a:pt x="192" y="334"/>
                    <a:pt x="186" y="314"/>
                    <a:pt x="214" y="305"/>
                  </a:cubicBezTo>
                  <a:cubicBezTo>
                    <a:pt x="221" y="295"/>
                    <a:pt x="223" y="287"/>
                    <a:pt x="232" y="278"/>
                  </a:cubicBezTo>
                  <a:cubicBezTo>
                    <a:pt x="247" y="282"/>
                    <a:pt x="256" y="293"/>
                    <a:pt x="244" y="311"/>
                  </a:cubicBezTo>
                  <a:cubicBezTo>
                    <a:pt x="240" y="317"/>
                    <a:pt x="232" y="319"/>
                    <a:pt x="226" y="323"/>
                  </a:cubicBezTo>
                  <a:cubicBezTo>
                    <a:pt x="223" y="325"/>
                    <a:pt x="217" y="329"/>
                    <a:pt x="217" y="329"/>
                  </a:cubicBezTo>
                  <a:cubicBezTo>
                    <a:pt x="217" y="329"/>
                    <a:pt x="209" y="347"/>
                    <a:pt x="217" y="347"/>
                  </a:cubicBezTo>
                  <a:cubicBezTo>
                    <a:pt x="218" y="347"/>
                    <a:pt x="223" y="330"/>
                    <a:pt x="235" y="326"/>
                  </a:cubicBezTo>
                  <a:cubicBezTo>
                    <a:pt x="256" y="331"/>
                    <a:pt x="245" y="342"/>
                    <a:pt x="262" y="353"/>
                  </a:cubicBezTo>
                  <a:cubicBezTo>
                    <a:pt x="258" y="368"/>
                    <a:pt x="248" y="380"/>
                    <a:pt x="235" y="389"/>
                  </a:cubicBezTo>
                  <a:cubicBezTo>
                    <a:pt x="236" y="397"/>
                    <a:pt x="231" y="410"/>
                    <a:pt x="238" y="413"/>
                  </a:cubicBezTo>
                  <a:cubicBezTo>
                    <a:pt x="245" y="416"/>
                    <a:pt x="244" y="399"/>
                    <a:pt x="250" y="395"/>
                  </a:cubicBezTo>
                  <a:cubicBezTo>
                    <a:pt x="271" y="381"/>
                    <a:pt x="261" y="385"/>
                    <a:pt x="277" y="380"/>
                  </a:cubicBezTo>
                  <a:cubicBezTo>
                    <a:pt x="286" y="407"/>
                    <a:pt x="293" y="424"/>
                    <a:pt x="322" y="434"/>
                  </a:cubicBezTo>
                  <a:cubicBezTo>
                    <a:pt x="375" y="426"/>
                    <a:pt x="349" y="429"/>
                    <a:pt x="379" y="407"/>
                  </a:cubicBezTo>
                  <a:cubicBezTo>
                    <a:pt x="384" y="391"/>
                    <a:pt x="389" y="371"/>
                    <a:pt x="370" y="365"/>
                  </a:cubicBezTo>
                  <a:cubicBezTo>
                    <a:pt x="350" y="379"/>
                    <a:pt x="348" y="402"/>
                    <a:pt x="331" y="419"/>
                  </a:cubicBezTo>
                  <a:cubicBezTo>
                    <a:pt x="308" y="413"/>
                    <a:pt x="307" y="392"/>
                    <a:pt x="292" y="377"/>
                  </a:cubicBezTo>
                  <a:cubicBezTo>
                    <a:pt x="290" y="369"/>
                    <a:pt x="288" y="361"/>
                    <a:pt x="286" y="353"/>
                  </a:cubicBezTo>
                  <a:cubicBezTo>
                    <a:pt x="285" y="349"/>
                    <a:pt x="283" y="341"/>
                    <a:pt x="283" y="341"/>
                  </a:cubicBezTo>
                  <a:cubicBezTo>
                    <a:pt x="287" y="327"/>
                    <a:pt x="289" y="321"/>
                    <a:pt x="304" y="326"/>
                  </a:cubicBezTo>
                  <a:cubicBezTo>
                    <a:pt x="305" y="345"/>
                    <a:pt x="303" y="364"/>
                    <a:pt x="307" y="383"/>
                  </a:cubicBezTo>
                  <a:cubicBezTo>
                    <a:pt x="308" y="389"/>
                    <a:pt x="313" y="365"/>
                    <a:pt x="313" y="365"/>
                  </a:cubicBezTo>
                  <a:cubicBezTo>
                    <a:pt x="310" y="327"/>
                    <a:pt x="310" y="312"/>
                    <a:pt x="274" y="305"/>
                  </a:cubicBezTo>
                  <a:cubicBezTo>
                    <a:pt x="267" y="295"/>
                    <a:pt x="266" y="286"/>
                    <a:pt x="262" y="275"/>
                  </a:cubicBezTo>
                  <a:cubicBezTo>
                    <a:pt x="261" y="263"/>
                    <a:pt x="261" y="251"/>
                    <a:pt x="259" y="239"/>
                  </a:cubicBezTo>
                  <a:cubicBezTo>
                    <a:pt x="257" y="230"/>
                    <a:pt x="250" y="212"/>
                    <a:pt x="250" y="212"/>
                  </a:cubicBezTo>
                  <a:cubicBezTo>
                    <a:pt x="253" y="202"/>
                    <a:pt x="259" y="182"/>
                    <a:pt x="259" y="182"/>
                  </a:cubicBezTo>
                  <a:cubicBezTo>
                    <a:pt x="268" y="208"/>
                    <a:pt x="255" y="168"/>
                    <a:pt x="265" y="230"/>
                  </a:cubicBezTo>
                  <a:cubicBezTo>
                    <a:pt x="271" y="268"/>
                    <a:pt x="284" y="260"/>
                    <a:pt x="322" y="263"/>
                  </a:cubicBezTo>
                  <a:cubicBezTo>
                    <a:pt x="324" y="269"/>
                    <a:pt x="326" y="275"/>
                    <a:pt x="328" y="281"/>
                  </a:cubicBezTo>
                  <a:cubicBezTo>
                    <a:pt x="329" y="284"/>
                    <a:pt x="331" y="290"/>
                    <a:pt x="331" y="290"/>
                  </a:cubicBezTo>
                  <a:cubicBezTo>
                    <a:pt x="332" y="305"/>
                    <a:pt x="329" y="321"/>
                    <a:pt x="334" y="335"/>
                  </a:cubicBezTo>
                  <a:cubicBezTo>
                    <a:pt x="336" y="339"/>
                    <a:pt x="345" y="333"/>
                    <a:pt x="346" y="329"/>
                  </a:cubicBezTo>
                  <a:cubicBezTo>
                    <a:pt x="349" y="313"/>
                    <a:pt x="346" y="297"/>
                    <a:pt x="343" y="281"/>
                  </a:cubicBezTo>
                  <a:cubicBezTo>
                    <a:pt x="339" y="262"/>
                    <a:pt x="306" y="254"/>
                    <a:pt x="292" y="245"/>
                  </a:cubicBezTo>
                  <a:cubicBezTo>
                    <a:pt x="284" y="220"/>
                    <a:pt x="298" y="228"/>
                    <a:pt x="322" y="230"/>
                  </a:cubicBezTo>
                  <a:cubicBezTo>
                    <a:pt x="326" y="241"/>
                    <a:pt x="322" y="256"/>
                    <a:pt x="331" y="263"/>
                  </a:cubicBezTo>
                  <a:cubicBezTo>
                    <a:pt x="336" y="268"/>
                    <a:pt x="372" y="271"/>
                    <a:pt x="379" y="272"/>
                  </a:cubicBezTo>
                  <a:cubicBezTo>
                    <a:pt x="389" y="286"/>
                    <a:pt x="384" y="278"/>
                    <a:pt x="391" y="299"/>
                  </a:cubicBezTo>
                  <a:cubicBezTo>
                    <a:pt x="392" y="302"/>
                    <a:pt x="394" y="308"/>
                    <a:pt x="394" y="308"/>
                  </a:cubicBezTo>
                  <a:cubicBezTo>
                    <a:pt x="395" y="329"/>
                    <a:pt x="404" y="398"/>
                    <a:pt x="397" y="431"/>
                  </a:cubicBezTo>
                  <a:cubicBezTo>
                    <a:pt x="393" y="449"/>
                    <a:pt x="389" y="452"/>
                    <a:pt x="379" y="467"/>
                  </a:cubicBezTo>
                  <a:cubicBezTo>
                    <a:pt x="375" y="472"/>
                    <a:pt x="373" y="485"/>
                    <a:pt x="373" y="485"/>
                  </a:cubicBezTo>
                  <a:cubicBezTo>
                    <a:pt x="387" y="490"/>
                    <a:pt x="392" y="488"/>
                    <a:pt x="400" y="476"/>
                  </a:cubicBezTo>
                  <a:cubicBezTo>
                    <a:pt x="407" y="446"/>
                    <a:pt x="402" y="472"/>
                    <a:pt x="400" y="413"/>
                  </a:cubicBezTo>
                  <a:cubicBezTo>
                    <a:pt x="399" y="381"/>
                    <a:pt x="420" y="302"/>
                    <a:pt x="379" y="275"/>
                  </a:cubicBezTo>
                  <a:cubicBezTo>
                    <a:pt x="371" y="263"/>
                    <a:pt x="366" y="251"/>
                    <a:pt x="358" y="239"/>
                  </a:cubicBezTo>
                  <a:cubicBezTo>
                    <a:pt x="372" y="225"/>
                    <a:pt x="384" y="234"/>
                    <a:pt x="403" y="230"/>
                  </a:cubicBezTo>
                  <a:cubicBezTo>
                    <a:pt x="419" y="219"/>
                    <a:pt x="415" y="200"/>
                    <a:pt x="433" y="194"/>
                  </a:cubicBezTo>
                  <a:cubicBezTo>
                    <a:pt x="457" y="202"/>
                    <a:pt x="438" y="222"/>
                    <a:pt x="427" y="233"/>
                  </a:cubicBezTo>
                  <a:cubicBezTo>
                    <a:pt x="423" y="246"/>
                    <a:pt x="422" y="252"/>
                    <a:pt x="436" y="257"/>
                  </a:cubicBezTo>
                  <a:cubicBezTo>
                    <a:pt x="442" y="248"/>
                    <a:pt x="442" y="231"/>
                    <a:pt x="448" y="248"/>
                  </a:cubicBezTo>
                  <a:cubicBezTo>
                    <a:pt x="436" y="266"/>
                    <a:pt x="431" y="286"/>
                    <a:pt x="415" y="302"/>
                  </a:cubicBezTo>
                  <a:cubicBezTo>
                    <a:pt x="410" y="316"/>
                    <a:pt x="402" y="345"/>
                    <a:pt x="424" y="338"/>
                  </a:cubicBezTo>
                  <a:cubicBezTo>
                    <a:pt x="431" y="317"/>
                    <a:pt x="425" y="324"/>
                    <a:pt x="439" y="314"/>
                  </a:cubicBezTo>
                  <a:cubicBezTo>
                    <a:pt x="441" y="320"/>
                    <a:pt x="443" y="326"/>
                    <a:pt x="445" y="332"/>
                  </a:cubicBezTo>
                  <a:cubicBezTo>
                    <a:pt x="446" y="335"/>
                    <a:pt x="448" y="341"/>
                    <a:pt x="448" y="341"/>
                  </a:cubicBezTo>
                  <a:cubicBezTo>
                    <a:pt x="445" y="359"/>
                    <a:pt x="448" y="367"/>
                    <a:pt x="433" y="377"/>
                  </a:cubicBezTo>
                  <a:cubicBezTo>
                    <a:pt x="436" y="394"/>
                    <a:pt x="434" y="401"/>
                    <a:pt x="448" y="410"/>
                  </a:cubicBezTo>
                  <a:cubicBezTo>
                    <a:pt x="485" y="404"/>
                    <a:pt x="492" y="343"/>
                    <a:pt x="457" y="320"/>
                  </a:cubicBezTo>
                  <a:cubicBezTo>
                    <a:pt x="449" y="296"/>
                    <a:pt x="450" y="308"/>
                    <a:pt x="454" y="284"/>
                  </a:cubicBezTo>
                  <a:cubicBezTo>
                    <a:pt x="476" y="291"/>
                    <a:pt x="455" y="281"/>
                    <a:pt x="466" y="323"/>
                  </a:cubicBezTo>
                  <a:cubicBezTo>
                    <a:pt x="468" y="330"/>
                    <a:pt x="489" y="352"/>
                    <a:pt x="496" y="359"/>
                  </a:cubicBezTo>
                  <a:cubicBezTo>
                    <a:pt x="498" y="365"/>
                    <a:pt x="500" y="371"/>
                    <a:pt x="502" y="377"/>
                  </a:cubicBezTo>
                  <a:cubicBezTo>
                    <a:pt x="503" y="380"/>
                    <a:pt x="505" y="386"/>
                    <a:pt x="505" y="386"/>
                  </a:cubicBezTo>
                  <a:cubicBezTo>
                    <a:pt x="503" y="407"/>
                    <a:pt x="495" y="427"/>
                    <a:pt x="514" y="440"/>
                  </a:cubicBezTo>
                  <a:cubicBezTo>
                    <a:pt x="531" y="437"/>
                    <a:pt x="535" y="433"/>
                    <a:pt x="544" y="419"/>
                  </a:cubicBezTo>
                  <a:cubicBezTo>
                    <a:pt x="540" y="390"/>
                    <a:pt x="529" y="392"/>
                    <a:pt x="517" y="371"/>
                  </a:cubicBezTo>
                  <a:cubicBezTo>
                    <a:pt x="502" y="345"/>
                    <a:pt x="504" y="301"/>
                    <a:pt x="478" y="284"/>
                  </a:cubicBezTo>
                  <a:cubicBezTo>
                    <a:pt x="477" y="274"/>
                    <a:pt x="477" y="264"/>
                    <a:pt x="475" y="254"/>
                  </a:cubicBezTo>
                  <a:cubicBezTo>
                    <a:pt x="474" y="248"/>
                    <a:pt x="469" y="236"/>
                    <a:pt x="469" y="236"/>
                  </a:cubicBezTo>
                  <a:cubicBezTo>
                    <a:pt x="471" y="213"/>
                    <a:pt x="468" y="190"/>
                    <a:pt x="481" y="197"/>
                  </a:cubicBezTo>
                  <a:cubicBezTo>
                    <a:pt x="488" y="201"/>
                    <a:pt x="485" y="213"/>
                    <a:pt x="487" y="221"/>
                  </a:cubicBezTo>
                  <a:cubicBezTo>
                    <a:pt x="490" y="233"/>
                    <a:pt x="495" y="238"/>
                    <a:pt x="505" y="245"/>
                  </a:cubicBezTo>
                  <a:cubicBezTo>
                    <a:pt x="525" y="240"/>
                    <a:pt x="524" y="231"/>
                    <a:pt x="520" y="212"/>
                  </a:cubicBezTo>
                  <a:cubicBezTo>
                    <a:pt x="519" y="208"/>
                    <a:pt x="520" y="203"/>
                    <a:pt x="517" y="200"/>
                  </a:cubicBezTo>
                  <a:cubicBezTo>
                    <a:pt x="513" y="197"/>
                    <a:pt x="507" y="198"/>
                    <a:pt x="502" y="197"/>
                  </a:cubicBezTo>
                  <a:cubicBezTo>
                    <a:pt x="486" y="193"/>
                    <a:pt x="476" y="185"/>
                    <a:pt x="460" y="182"/>
                  </a:cubicBezTo>
                  <a:cubicBezTo>
                    <a:pt x="464" y="167"/>
                    <a:pt x="472" y="169"/>
                    <a:pt x="478" y="155"/>
                  </a:cubicBezTo>
                  <a:cubicBezTo>
                    <a:pt x="481" y="149"/>
                    <a:pt x="484" y="137"/>
                    <a:pt x="484" y="137"/>
                  </a:cubicBezTo>
                  <a:cubicBezTo>
                    <a:pt x="482" y="129"/>
                    <a:pt x="484" y="119"/>
                    <a:pt x="478" y="113"/>
                  </a:cubicBezTo>
                  <a:cubicBezTo>
                    <a:pt x="470" y="105"/>
                    <a:pt x="460" y="101"/>
                    <a:pt x="451" y="95"/>
                  </a:cubicBezTo>
                  <a:cubicBezTo>
                    <a:pt x="441" y="88"/>
                    <a:pt x="437" y="78"/>
                    <a:pt x="427" y="71"/>
                  </a:cubicBezTo>
                  <a:cubicBezTo>
                    <a:pt x="411" y="47"/>
                    <a:pt x="397" y="36"/>
                    <a:pt x="373" y="20"/>
                  </a:cubicBezTo>
                  <a:cubicBezTo>
                    <a:pt x="364" y="14"/>
                    <a:pt x="353" y="14"/>
                    <a:pt x="343" y="11"/>
                  </a:cubicBezTo>
                  <a:cubicBezTo>
                    <a:pt x="340" y="10"/>
                    <a:pt x="334" y="8"/>
                    <a:pt x="334" y="8"/>
                  </a:cubicBezTo>
                  <a:cubicBezTo>
                    <a:pt x="314" y="9"/>
                    <a:pt x="279" y="0"/>
                    <a:pt x="271" y="23"/>
                  </a:cubicBezTo>
                  <a:cubicBezTo>
                    <a:pt x="272" y="29"/>
                    <a:pt x="268" y="38"/>
                    <a:pt x="274" y="41"/>
                  </a:cubicBezTo>
                  <a:cubicBezTo>
                    <a:pt x="284" y="46"/>
                    <a:pt x="319" y="36"/>
                    <a:pt x="331" y="32"/>
                  </a:cubicBezTo>
                  <a:cubicBezTo>
                    <a:pt x="328" y="61"/>
                    <a:pt x="320" y="84"/>
                    <a:pt x="289" y="92"/>
                  </a:cubicBezTo>
                  <a:cubicBezTo>
                    <a:pt x="283" y="90"/>
                    <a:pt x="277" y="88"/>
                    <a:pt x="271" y="86"/>
                  </a:cubicBezTo>
                  <a:cubicBezTo>
                    <a:pt x="268" y="85"/>
                    <a:pt x="262" y="83"/>
                    <a:pt x="262" y="83"/>
                  </a:cubicBezTo>
                  <a:cubicBezTo>
                    <a:pt x="252" y="69"/>
                    <a:pt x="243" y="50"/>
                    <a:pt x="226" y="44"/>
                  </a:cubicBezTo>
                  <a:cubicBezTo>
                    <a:pt x="210" y="68"/>
                    <a:pt x="234" y="68"/>
                    <a:pt x="253" y="71"/>
                  </a:cubicBezTo>
                  <a:cubicBezTo>
                    <a:pt x="274" y="85"/>
                    <a:pt x="256" y="100"/>
                    <a:pt x="286" y="110"/>
                  </a:cubicBezTo>
                  <a:cubicBezTo>
                    <a:pt x="298" y="109"/>
                    <a:pt x="310" y="110"/>
                    <a:pt x="322" y="107"/>
                  </a:cubicBezTo>
                  <a:cubicBezTo>
                    <a:pt x="329" y="105"/>
                    <a:pt x="340" y="95"/>
                    <a:pt x="340" y="95"/>
                  </a:cubicBezTo>
                  <a:cubicBezTo>
                    <a:pt x="345" y="80"/>
                    <a:pt x="342" y="58"/>
                    <a:pt x="358" y="53"/>
                  </a:cubicBezTo>
                  <a:cubicBezTo>
                    <a:pt x="392" y="61"/>
                    <a:pt x="373" y="116"/>
                    <a:pt x="346" y="125"/>
                  </a:cubicBezTo>
                  <a:cubicBezTo>
                    <a:pt x="349" y="126"/>
                    <a:pt x="352" y="129"/>
                    <a:pt x="355" y="128"/>
                  </a:cubicBezTo>
                  <a:cubicBezTo>
                    <a:pt x="358" y="127"/>
                    <a:pt x="356" y="122"/>
                    <a:pt x="358" y="119"/>
                  </a:cubicBezTo>
                  <a:cubicBezTo>
                    <a:pt x="362" y="113"/>
                    <a:pt x="369" y="107"/>
                    <a:pt x="373" y="101"/>
                  </a:cubicBezTo>
                  <a:cubicBezTo>
                    <a:pt x="375" y="84"/>
                    <a:pt x="375" y="68"/>
                    <a:pt x="394" y="80"/>
                  </a:cubicBezTo>
                  <a:cubicBezTo>
                    <a:pt x="395" y="83"/>
                    <a:pt x="396" y="86"/>
                    <a:pt x="397" y="89"/>
                  </a:cubicBezTo>
                  <a:cubicBezTo>
                    <a:pt x="399" y="92"/>
                    <a:pt x="402" y="95"/>
                    <a:pt x="403" y="98"/>
                  </a:cubicBezTo>
                  <a:cubicBezTo>
                    <a:pt x="406" y="104"/>
                    <a:pt x="409" y="116"/>
                    <a:pt x="409" y="116"/>
                  </a:cubicBezTo>
                  <a:cubicBezTo>
                    <a:pt x="406" y="142"/>
                    <a:pt x="401" y="159"/>
                    <a:pt x="376" y="167"/>
                  </a:cubicBezTo>
                  <a:cubicBezTo>
                    <a:pt x="365" y="166"/>
                    <a:pt x="354" y="167"/>
                    <a:pt x="343" y="164"/>
                  </a:cubicBezTo>
                  <a:cubicBezTo>
                    <a:pt x="336" y="162"/>
                    <a:pt x="325" y="152"/>
                    <a:pt x="325" y="152"/>
                  </a:cubicBezTo>
                  <a:cubicBezTo>
                    <a:pt x="317" y="140"/>
                    <a:pt x="312" y="141"/>
                    <a:pt x="307" y="155"/>
                  </a:cubicBezTo>
                  <a:cubicBezTo>
                    <a:pt x="316" y="183"/>
                    <a:pt x="352" y="162"/>
                    <a:pt x="376" y="170"/>
                  </a:cubicBezTo>
                  <a:cubicBezTo>
                    <a:pt x="396" y="167"/>
                    <a:pt x="408" y="159"/>
                    <a:pt x="421" y="143"/>
                  </a:cubicBezTo>
                  <a:cubicBezTo>
                    <a:pt x="425" y="137"/>
                    <a:pt x="433" y="125"/>
                    <a:pt x="433" y="125"/>
                  </a:cubicBezTo>
                  <a:cubicBezTo>
                    <a:pt x="455" y="131"/>
                    <a:pt x="446" y="154"/>
                    <a:pt x="466" y="134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92" name="Freeform 8"/>
            <p:cNvSpPr>
              <a:spLocks/>
            </p:cNvSpPr>
            <p:nvPr/>
          </p:nvSpPr>
          <p:spPr bwMode="auto">
            <a:xfrm>
              <a:off x="1221" y="2725"/>
              <a:ext cx="117" cy="152"/>
            </a:xfrm>
            <a:custGeom>
              <a:avLst/>
              <a:gdLst>
                <a:gd name="T0" fmla="*/ 6 w 117"/>
                <a:gd name="T1" fmla="*/ 29 h 152"/>
                <a:gd name="T2" fmla="*/ 24 w 117"/>
                <a:gd name="T3" fmla="*/ 38 h 152"/>
                <a:gd name="T4" fmla="*/ 0 w 117"/>
                <a:gd name="T5" fmla="*/ 65 h 152"/>
                <a:gd name="T6" fmla="*/ 9 w 117"/>
                <a:gd name="T7" fmla="*/ 89 h 152"/>
                <a:gd name="T8" fmla="*/ 27 w 117"/>
                <a:gd name="T9" fmla="*/ 101 h 152"/>
                <a:gd name="T10" fmla="*/ 36 w 117"/>
                <a:gd name="T11" fmla="*/ 107 h 152"/>
                <a:gd name="T12" fmla="*/ 51 w 117"/>
                <a:gd name="T13" fmla="*/ 122 h 152"/>
                <a:gd name="T14" fmla="*/ 69 w 117"/>
                <a:gd name="T15" fmla="*/ 152 h 152"/>
                <a:gd name="T16" fmla="*/ 108 w 117"/>
                <a:gd name="T17" fmla="*/ 110 h 152"/>
                <a:gd name="T18" fmla="*/ 117 w 117"/>
                <a:gd name="T19" fmla="*/ 80 h 152"/>
                <a:gd name="T20" fmla="*/ 108 w 117"/>
                <a:gd name="T21" fmla="*/ 32 h 152"/>
                <a:gd name="T22" fmla="*/ 75 w 117"/>
                <a:gd name="T23" fmla="*/ 20 h 152"/>
                <a:gd name="T24" fmla="*/ 48 w 117"/>
                <a:gd name="T25" fmla="*/ 8 h 152"/>
                <a:gd name="T26" fmla="*/ 6 w 117"/>
                <a:gd name="T27" fmla="*/ 29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"/>
                <a:gd name="T43" fmla="*/ 0 h 152"/>
                <a:gd name="T44" fmla="*/ 117 w 117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" h="152">
                  <a:moveTo>
                    <a:pt x="6" y="29"/>
                  </a:moveTo>
                  <a:cubicBezTo>
                    <a:pt x="12" y="31"/>
                    <a:pt x="24" y="38"/>
                    <a:pt x="24" y="38"/>
                  </a:cubicBezTo>
                  <a:cubicBezTo>
                    <a:pt x="30" y="0"/>
                    <a:pt x="5" y="50"/>
                    <a:pt x="0" y="65"/>
                  </a:cubicBezTo>
                  <a:cubicBezTo>
                    <a:pt x="2" y="74"/>
                    <a:pt x="2" y="82"/>
                    <a:pt x="9" y="89"/>
                  </a:cubicBezTo>
                  <a:cubicBezTo>
                    <a:pt x="14" y="94"/>
                    <a:pt x="21" y="97"/>
                    <a:pt x="27" y="101"/>
                  </a:cubicBezTo>
                  <a:cubicBezTo>
                    <a:pt x="30" y="103"/>
                    <a:pt x="36" y="107"/>
                    <a:pt x="36" y="107"/>
                  </a:cubicBezTo>
                  <a:cubicBezTo>
                    <a:pt x="40" y="113"/>
                    <a:pt x="47" y="116"/>
                    <a:pt x="51" y="122"/>
                  </a:cubicBezTo>
                  <a:cubicBezTo>
                    <a:pt x="61" y="138"/>
                    <a:pt x="52" y="146"/>
                    <a:pt x="69" y="152"/>
                  </a:cubicBezTo>
                  <a:cubicBezTo>
                    <a:pt x="111" y="147"/>
                    <a:pt x="98" y="145"/>
                    <a:pt x="108" y="110"/>
                  </a:cubicBezTo>
                  <a:cubicBezTo>
                    <a:pt x="111" y="100"/>
                    <a:pt x="117" y="80"/>
                    <a:pt x="117" y="80"/>
                  </a:cubicBezTo>
                  <a:cubicBezTo>
                    <a:pt x="112" y="65"/>
                    <a:pt x="113" y="47"/>
                    <a:pt x="108" y="32"/>
                  </a:cubicBezTo>
                  <a:cubicBezTo>
                    <a:pt x="104" y="21"/>
                    <a:pt x="75" y="20"/>
                    <a:pt x="75" y="20"/>
                  </a:cubicBezTo>
                  <a:cubicBezTo>
                    <a:pt x="67" y="15"/>
                    <a:pt x="48" y="8"/>
                    <a:pt x="48" y="8"/>
                  </a:cubicBezTo>
                  <a:cubicBezTo>
                    <a:pt x="28" y="15"/>
                    <a:pt x="29" y="35"/>
                    <a:pt x="6" y="2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93" name="Freeform 9"/>
            <p:cNvSpPr>
              <a:spLocks/>
            </p:cNvSpPr>
            <p:nvPr/>
          </p:nvSpPr>
          <p:spPr bwMode="auto">
            <a:xfrm>
              <a:off x="1209" y="2927"/>
              <a:ext cx="65" cy="74"/>
            </a:xfrm>
            <a:custGeom>
              <a:avLst/>
              <a:gdLst>
                <a:gd name="T0" fmla="*/ 45 w 65"/>
                <a:gd name="T1" fmla="*/ 19 h 74"/>
                <a:gd name="T2" fmla="*/ 0 w 65"/>
                <a:gd name="T3" fmla="*/ 52 h 74"/>
                <a:gd name="T4" fmla="*/ 36 w 65"/>
                <a:gd name="T5" fmla="*/ 61 h 74"/>
                <a:gd name="T6" fmla="*/ 54 w 65"/>
                <a:gd name="T7" fmla="*/ 55 h 74"/>
                <a:gd name="T8" fmla="*/ 48 w 65"/>
                <a:gd name="T9" fmla="*/ 7 h 74"/>
                <a:gd name="T10" fmla="*/ 45 w 65"/>
                <a:gd name="T11" fmla="*/ 19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74"/>
                <a:gd name="T20" fmla="*/ 65 w 65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74">
                  <a:moveTo>
                    <a:pt x="45" y="19"/>
                  </a:moveTo>
                  <a:cubicBezTo>
                    <a:pt x="16" y="0"/>
                    <a:pt x="6" y="28"/>
                    <a:pt x="0" y="52"/>
                  </a:cubicBezTo>
                  <a:cubicBezTo>
                    <a:pt x="5" y="74"/>
                    <a:pt x="0" y="67"/>
                    <a:pt x="36" y="61"/>
                  </a:cubicBezTo>
                  <a:cubicBezTo>
                    <a:pt x="42" y="60"/>
                    <a:pt x="54" y="55"/>
                    <a:pt x="54" y="55"/>
                  </a:cubicBezTo>
                  <a:cubicBezTo>
                    <a:pt x="65" y="39"/>
                    <a:pt x="65" y="19"/>
                    <a:pt x="48" y="7"/>
                  </a:cubicBezTo>
                  <a:cubicBezTo>
                    <a:pt x="37" y="15"/>
                    <a:pt x="36" y="10"/>
                    <a:pt x="45" y="1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94" name="Freeform 10"/>
            <p:cNvSpPr>
              <a:spLocks/>
            </p:cNvSpPr>
            <p:nvPr/>
          </p:nvSpPr>
          <p:spPr bwMode="auto">
            <a:xfrm>
              <a:off x="1177" y="3147"/>
              <a:ext cx="123" cy="159"/>
            </a:xfrm>
            <a:custGeom>
              <a:avLst/>
              <a:gdLst>
                <a:gd name="T0" fmla="*/ 107 w 123"/>
                <a:gd name="T1" fmla="*/ 108 h 159"/>
                <a:gd name="T2" fmla="*/ 113 w 123"/>
                <a:gd name="T3" fmla="*/ 45 h 159"/>
                <a:gd name="T4" fmla="*/ 95 w 123"/>
                <a:gd name="T5" fmla="*/ 39 h 159"/>
                <a:gd name="T6" fmla="*/ 68 w 123"/>
                <a:gd name="T7" fmla="*/ 24 h 159"/>
                <a:gd name="T8" fmla="*/ 8 w 123"/>
                <a:gd name="T9" fmla="*/ 72 h 159"/>
                <a:gd name="T10" fmla="*/ 89 w 123"/>
                <a:gd name="T11" fmla="*/ 138 h 159"/>
                <a:gd name="T12" fmla="*/ 107 w 123"/>
                <a:gd name="T13" fmla="*/ 108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59"/>
                <a:gd name="T23" fmla="*/ 123 w 12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59">
                  <a:moveTo>
                    <a:pt x="107" y="108"/>
                  </a:moveTo>
                  <a:cubicBezTo>
                    <a:pt x="110" y="95"/>
                    <a:pt x="123" y="59"/>
                    <a:pt x="113" y="45"/>
                  </a:cubicBezTo>
                  <a:cubicBezTo>
                    <a:pt x="109" y="40"/>
                    <a:pt x="95" y="39"/>
                    <a:pt x="95" y="39"/>
                  </a:cubicBezTo>
                  <a:cubicBezTo>
                    <a:pt x="87" y="27"/>
                    <a:pt x="81" y="28"/>
                    <a:pt x="68" y="24"/>
                  </a:cubicBezTo>
                  <a:cubicBezTo>
                    <a:pt x="44" y="0"/>
                    <a:pt x="15" y="50"/>
                    <a:pt x="8" y="72"/>
                  </a:cubicBezTo>
                  <a:cubicBezTo>
                    <a:pt x="12" y="159"/>
                    <a:pt x="0" y="142"/>
                    <a:pt x="89" y="138"/>
                  </a:cubicBezTo>
                  <a:cubicBezTo>
                    <a:pt x="96" y="128"/>
                    <a:pt x="114" y="121"/>
                    <a:pt x="107" y="1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95" name="Freeform 11"/>
            <p:cNvSpPr>
              <a:spLocks/>
            </p:cNvSpPr>
            <p:nvPr/>
          </p:nvSpPr>
          <p:spPr bwMode="auto">
            <a:xfrm>
              <a:off x="1415" y="3087"/>
              <a:ext cx="87" cy="66"/>
            </a:xfrm>
            <a:custGeom>
              <a:avLst/>
              <a:gdLst>
                <a:gd name="T0" fmla="*/ 73 w 87"/>
                <a:gd name="T1" fmla="*/ 12 h 66"/>
                <a:gd name="T2" fmla="*/ 46 w 87"/>
                <a:gd name="T3" fmla="*/ 6 h 66"/>
                <a:gd name="T4" fmla="*/ 28 w 87"/>
                <a:gd name="T5" fmla="*/ 18 h 66"/>
                <a:gd name="T6" fmla="*/ 40 w 87"/>
                <a:gd name="T7" fmla="*/ 66 h 66"/>
                <a:gd name="T8" fmla="*/ 73 w 87"/>
                <a:gd name="T9" fmla="*/ 1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66"/>
                <a:gd name="T17" fmla="*/ 87 w 87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66">
                  <a:moveTo>
                    <a:pt x="73" y="12"/>
                  </a:moveTo>
                  <a:cubicBezTo>
                    <a:pt x="63" y="9"/>
                    <a:pt x="57" y="0"/>
                    <a:pt x="46" y="6"/>
                  </a:cubicBezTo>
                  <a:cubicBezTo>
                    <a:pt x="40" y="10"/>
                    <a:pt x="28" y="18"/>
                    <a:pt x="28" y="18"/>
                  </a:cubicBezTo>
                  <a:cubicBezTo>
                    <a:pt x="10" y="45"/>
                    <a:pt x="0" y="58"/>
                    <a:pt x="40" y="66"/>
                  </a:cubicBezTo>
                  <a:cubicBezTo>
                    <a:pt x="87" y="62"/>
                    <a:pt x="77" y="60"/>
                    <a:pt x="73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96" name="Freeform 12"/>
            <p:cNvSpPr>
              <a:spLocks/>
            </p:cNvSpPr>
            <p:nvPr/>
          </p:nvSpPr>
          <p:spPr bwMode="auto">
            <a:xfrm>
              <a:off x="1516" y="3192"/>
              <a:ext cx="149" cy="132"/>
            </a:xfrm>
            <a:custGeom>
              <a:avLst/>
              <a:gdLst>
                <a:gd name="T0" fmla="*/ 149 w 149"/>
                <a:gd name="T1" fmla="*/ 48 h 132"/>
                <a:gd name="T2" fmla="*/ 71 w 149"/>
                <a:gd name="T3" fmla="*/ 9 h 132"/>
                <a:gd name="T4" fmla="*/ 8 w 149"/>
                <a:gd name="T5" fmla="*/ 24 h 132"/>
                <a:gd name="T6" fmla="*/ 23 w 149"/>
                <a:gd name="T7" fmla="*/ 114 h 132"/>
                <a:gd name="T8" fmla="*/ 50 w 149"/>
                <a:gd name="T9" fmla="*/ 132 h 132"/>
                <a:gd name="T10" fmla="*/ 140 w 149"/>
                <a:gd name="T11" fmla="*/ 117 h 132"/>
                <a:gd name="T12" fmla="*/ 149 w 149"/>
                <a:gd name="T13" fmla="*/ 48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"/>
                <a:gd name="T22" fmla="*/ 0 h 132"/>
                <a:gd name="T23" fmla="*/ 149 w 149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" h="132">
                  <a:moveTo>
                    <a:pt x="149" y="48"/>
                  </a:moveTo>
                  <a:cubicBezTo>
                    <a:pt x="117" y="16"/>
                    <a:pt x="122" y="13"/>
                    <a:pt x="71" y="9"/>
                  </a:cubicBezTo>
                  <a:cubicBezTo>
                    <a:pt x="45" y="0"/>
                    <a:pt x="26" y="6"/>
                    <a:pt x="8" y="24"/>
                  </a:cubicBezTo>
                  <a:cubicBezTo>
                    <a:pt x="0" y="48"/>
                    <a:pt x="0" y="95"/>
                    <a:pt x="23" y="114"/>
                  </a:cubicBezTo>
                  <a:cubicBezTo>
                    <a:pt x="32" y="121"/>
                    <a:pt x="41" y="123"/>
                    <a:pt x="50" y="132"/>
                  </a:cubicBezTo>
                  <a:cubicBezTo>
                    <a:pt x="84" y="129"/>
                    <a:pt x="105" y="120"/>
                    <a:pt x="140" y="117"/>
                  </a:cubicBezTo>
                  <a:cubicBezTo>
                    <a:pt x="147" y="95"/>
                    <a:pt x="143" y="71"/>
                    <a:pt x="149" y="4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97" name="Freeform 13"/>
            <p:cNvSpPr>
              <a:spLocks/>
            </p:cNvSpPr>
            <p:nvPr/>
          </p:nvSpPr>
          <p:spPr bwMode="auto">
            <a:xfrm>
              <a:off x="1557" y="2818"/>
              <a:ext cx="172" cy="144"/>
            </a:xfrm>
            <a:custGeom>
              <a:avLst/>
              <a:gdLst>
                <a:gd name="T0" fmla="*/ 93 w 172"/>
                <a:gd name="T1" fmla="*/ 59 h 144"/>
                <a:gd name="T2" fmla="*/ 0 w 172"/>
                <a:gd name="T3" fmla="*/ 53 h 144"/>
                <a:gd name="T4" fmla="*/ 24 w 172"/>
                <a:gd name="T5" fmla="*/ 95 h 144"/>
                <a:gd name="T6" fmla="*/ 72 w 172"/>
                <a:gd name="T7" fmla="*/ 137 h 144"/>
                <a:gd name="T8" fmla="*/ 144 w 172"/>
                <a:gd name="T9" fmla="*/ 113 h 144"/>
                <a:gd name="T10" fmla="*/ 165 w 172"/>
                <a:gd name="T11" fmla="*/ 83 h 144"/>
                <a:gd name="T12" fmla="*/ 144 w 172"/>
                <a:gd name="T13" fmla="*/ 23 h 144"/>
                <a:gd name="T14" fmla="*/ 99 w 172"/>
                <a:gd name="T15" fmla="*/ 38 h 144"/>
                <a:gd name="T16" fmla="*/ 96 w 172"/>
                <a:gd name="T17" fmla="*/ 47 h 144"/>
                <a:gd name="T18" fmla="*/ 87 w 172"/>
                <a:gd name="T19" fmla="*/ 53 h 144"/>
                <a:gd name="T20" fmla="*/ 93 w 172"/>
                <a:gd name="T21" fmla="*/ 59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"/>
                <a:gd name="T34" fmla="*/ 0 h 144"/>
                <a:gd name="T35" fmla="*/ 172 w 172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" h="144">
                  <a:moveTo>
                    <a:pt x="93" y="59"/>
                  </a:moveTo>
                  <a:cubicBezTo>
                    <a:pt x="49" y="44"/>
                    <a:pt x="101" y="49"/>
                    <a:pt x="0" y="53"/>
                  </a:cubicBezTo>
                  <a:cubicBezTo>
                    <a:pt x="3" y="77"/>
                    <a:pt x="1" y="87"/>
                    <a:pt x="24" y="95"/>
                  </a:cubicBezTo>
                  <a:cubicBezTo>
                    <a:pt x="34" y="134"/>
                    <a:pt x="28" y="133"/>
                    <a:pt x="72" y="137"/>
                  </a:cubicBezTo>
                  <a:cubicBezTo>
                    <a:pt x="92" y="144"/>
                    <a:pt x="129" y="128"/>
                    <a:pt x="144" y="113"/>
                  </a:cubicBezTo>
                  <a:cubicBezTo>
                    <a:pt x="153" y="104"/>
                    <a:pt x="165" y="83"/>
                    <a:pt x="165" y="83"/>
                  </a:cubicBezTo>
                  <a:cubicBezTo>
                    <a:pt x="172" y="56"/>
                    <a:pt x="169" y="40"/>
                    <a:pt x="144" y="23"/>
                  </a:cubicBezTo>
                  <a:cubicBezTo>
                    <a:pt x="129" y="0"/>
                    <a:pt x="108" y="20"/>
                    <a:pt x="99" y="38"/>
                  </a:cubicBezTo>
                  <a:cubicBezTo>
                    <a:pt x="98" y="41"/>
                    <a:pt x="98" y="45"/>
                    <a:pt x="96" y="47"/>
                  </a:cubicBezTo>
                  <a:cubicBezTo>
                    <a:pt x="94" y="50"/>
                    <a:pt x="88" y="50"/>
                    <a:pt x="87" y="53"/>
                  </a:cubicBezTo>
                  <a:cubicBezTo>
                    <a:pt x="86" y="56"/>
                    <a:pt x="91" y="57"/>
                    <a:pt x="93" y="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98" name="Freeform 14"/>
            <p:cNvSpPr>
              <a:spLocks/>
            </p:cNvSpPr>
            <p:nvPr/>
          </p:nvSpPr>
          <p:spPr bwMode="auto">
            <a:xfrm>
              <a:off x="1380" y="2882"/>
              <a:ext cx="99" cy="136"/>
            </a:xfrm>
            <a:custGeom>
              <a:avLst/>
              <a:gdLst>
                <a:gd name="T0" fmla="*/ 81 w 99"/>
                <a:gd name="T1" fmla="*/ 1 h 136"/>
                <a:gd name="T2" fmla="*/ 45 w 99"/>
                <a:gd name="T3" fmla="*/ 7 h 136"/>
                <a:gd name="T4" fmla="*/ 0 w 99"/>
                <a:gd name="T5" fmla="*/ 73 h 136"/>
                <a:gd name="T6" fmla="*/ 24 w 99"/>
                <a:gd name="T7" fmla="*/ 121 h 136"/>
                <a:gd name="T8" fmla="*/ 27 w 99"/>
                <a:gd name="T9" fmla="*/ 130 h 136"/>
                <a:gd name="T10" fmla="*/ 45 w 99"/>
                <a:gd name="T11" fmla="*/ 136 h 136"/>
                <a:gd name="T12" fmla="*/ 78 w 99"/>
                <a:gd name="T13" fmla="*/ 121 h 136"/>
                <a:gd name="T14" fmla="*/ 90 w 99"/>
                <a:gd name="T15" fmla="*/ 94 h 136"/>
                <a:gd name="T16" fmla="*/ 93 w 99"/>
                <a:gd name="T17" fmla="*/ 64 h 136"/>
                <a:gd name="T18" fmla="*/ 99 w 99"/>
                <a:gd name="T19" fmla="*/ 46 h 136"/>
                <a:gd name="T20" fmla="*/ 84 w 99"/>
                <a:gd name="T21" fmla="*/ 28 h 136"/>
                <a:gd name="T22" fmla="*/ 81 w 99"/>
                <a:gd name="T23" fmla="*/ 1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36"/>
                <a:gd name="T38" fmla="*/ 99 w 99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36">
                  <a:moveTo>
                    <a:pt x="81" y="1"/>
                  </a:moveTo>
                  <a:cubicBezTo>
                    <a:pt x="69" y="2"/>
                    <a:pt x="55" y="0"/>
                    <a:pt x="45" y="7"/>
                  </a:cubicBezTo>
                  <a:cubicBezTo>
                    <a:pt x="25" y="20"/>
                    <a:pt x="8" y="50"/>
                    <a:pt x="0" y="73"/>
                  </a:cubicBezTo>
                  <a:cubicBezTo>
                    <a:pt x="4" y="90"/>
                    <a:pt x="16" y="105"/>
                    <a:pt x="24" y="121"/>
                  </a:cubicBezTo>
                  <a:cubicBezTo>
                    <a:pt x="25" y="124"/>
                    <a:pt x="24" y="128"/>
                    <a:pt x="27" y="130"/>
                  </a:cubicBezTo>
                  <a:cubicBezTo>
                    <a:pt x="32" y="134"/>
                    <a:pt x="45" y="136"/>
                    <a:pt x="45" y="136"/>
                  </a:cubicBezTo>
                  <a:cubicBezTo>
                    <a:pt x="58" y="133"/>
                    <a:pt x="68" y="131"/>
                    <a:pt x="78" y="121"/>
                  </a:cubicBezTo>
                  <a:cubicBezTo>
                    <a:pt x="85" y="114"/>
                    <a:pt x="90" y="94"/>
                    <a:pt x="90" y="94"/>
                  </a:cubicBezTo>
                  <a:cubicBezTo>
                    <a:pt x="91" y="84"/>
                    <a:pt x="91" y="74"/>
                    <a:pt x="93" y="64"/>
                  </a:cubicBezTo>
                  <a:cubicBezTo>
                    <a:pt x="94" y="58"/>
                    <a:pt x="99" y="46"/>
                    <a:pt x="99" y="46"/>
                  </a:cubicBezTo>
                  <a:cubicBezTo>
                    <a:pt x="95" y="35"/>
                    <a:pt x="91" y="35"/>
                    <a:pt x="84" y="28"/>
                  </a:cubicBezTo>
                  <a:cubicBezTo>
                    <a:pt x="83" y="19"/>
                    <a:pt x="81" y="1"/>
                    <a:pt x="81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9463" name="Oval 30"/>
          <p:cNvSpPr>
            <a:spLocks noChangeArrowheads="1"/>
          </p:cNvSpPr>
          <p:nvPr/>
        </p:nvSpPr>
        <p:spPr bwMode="auto">
          <a:xfrm>
            <a:off x="1979613" y="306863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4" name="Oval 31"/>
          <p:cNvSpPr>
            <a:spLocks noChangeArrowheads="1"/>
          </p:cNvSpPr>
          <p:nvPr/>
        </p:nvSpPr>
        <p:spPr bwMode="auto">
          <a:xfrm>
            <a:off x="2555875" y="37893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5" name="Oval 32"/>
          <p:cNvSpPr>
            <a:spLocks noChangeArrowheads="1"/>
          </p:cNvSpPr>
          <p:nvPr/>
        </p:nvSpPr>
        <p:spPr bwMode="auto">
          <a:xfrm>
            <a:off x="2051050" y="4797425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6" name="Oval 33"/>
          <p:cNvSpPr>
            <a:spLocks noChangeArrowheads="1"/>
          </p:cNvSpPr>
          <p:nvPr/>
        </p:nvSpPr>
        <p:spPr bwMode="auto">
          <a:xfrm>
            <a:off x="2700338" y="328453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7" name="Oval 34"/>
          <p:cNvSpPr>
            <a:spLocks noChangeArrowheads="1"/>
          </p:cNvSpPr>
          <p:nvPr/>
        </p:nvSpPr>
        <p:spPr bwMode="auto">
          <a:xfrm>
            <a:off x="2987675" y="37893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8" name="Oval 35"/>
          <p:cNvSpPr>
            <a:spLocks noChangeArrowheads="1"/>
          </p:cNvSpPr>
          <p:nvPr/>
        </p:nvSpPr>
        <p:spPr bwMode="auto">
          <a:xfrm>
            <a:off x="1763713" y="3357563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9" name="Oval 36"/>
          <p:cNvSpPr>
            <a:spLocks noChangeArrowheads="1"/>
          </p:cNvSpPr>
          <p:nvPr/>
        </p:nvSpPr>
        <p:spPr bwMode="auto">
          <a:xfrm>
            <a:off x="2339975" y="2997200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0" name="Oval 37"/>
          <p:cNvSpPr>
            <a:spLocks noChangeArrowheads="1"/>
          </p:cNvSpPr>
          <p:nvPr/>
        </p:nvSpPr>
        <p:spPr bwMode="auto">
          <a:xfrm>
            <a:off x="1835150" y="37893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1" name="Oval 38"/>
          <p:cNvSpPr>
            <a:spLocks noChangeArrowheads="1"/>
          </p:cNvSpPr>
          <p:nvPr/>
        </p:nvSpPr>
        <p:spPr bwMode="auto">
          <a:xfrm>
            <a:off x="3132138" y="4149725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2" name="Oval 39"/>
          <p:cNvSpPr>
            <a:spLocks noChangeArrowheads="1"/>
          </p:cNvSpPr>
          <p:nvPr/>
        </p:nvSpPr>
        <p:spPr bwMode="auto">
          <a:xfrm>
            <a:off x="1331913" y="4149725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3" name="Oval 40"/>
          <p:cNvSpPr>
            <a:spLocks noChangeArrowheads="1"/>
          </p:cNvSpPr>
          <p:nvPr/>
        </p:nvSpPr>
        <p:spPr bwMode="auto">
          <a:xfrm>
            <a:off x="1979613" y="4365625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4" name="Oval 41"/>
          <p:cNvSpPr>
            <a:spLocks noChangeArrowheads="1"/>
          </p:cNvSpPr>
          <p:nvPr/>
        </p:nvSpPr>
        <p:spPr bwMode="auto">
          <a:xfrm>
            <a:off x="2555875" y="4581525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5" name="Oval 42"/>
          <p:cNvSpPr>
            <a:spLocks noChangeArrowheads="1"/>
          </p:cNvSpPr>
          <p:nvPr/>
        </p:nvSpPr>
        <p:spPr bwMode="auto">
          <a:xfrm>
            <a:off x="1619250" y="44370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6" name="Oval 43"/>
          <p:cNvSpPr>
            <a:spLocks noChangeArrowheads="1"/>
          </p:cNvSpPr>
          <p:nvPr/>
        </p:nvSpPr>
        <p:spPr bwMode="auto">
          <a:xfrm>
            <a:off x="2771775" y="42211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7" name="Oval 44"/>
          <p:cNvSpPr>
            <a:spLocks noChangeArrowheads="1"/>
          </p:cNvSpPr>
          <p:nvPr/>
        </p:nvSpPr>
        <p:spPr bwMode="auto">
          <a:xfrm>
            <a:off x="1403350" y="3213100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8" name="Oval 45"/>
          <p:cNvSpPr>
            <a:spLocks noChangeArrowheads="1"/>
          </p:cNvSpPr>
          <p:nvPr/>
        </p:nvSpPr>
        <p:spPr bwMode="auto">
          <a:xfrm>
            <a:off x="1331913" y="3860800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9" name="Oval 46"/>
          <p:cNvSpPr>
            <a:spLocks noChangeArrowheads="1"/>
          </p:cNvSpPr>
          <p:nvPr/>
        </p:nvSpPr>
        <p:spPr bwMode="auto">
          <a:xfrm>
            <a:off x="3203575" y="35004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80" name="Oval 47"/>
          <p:cNvSpPr>
            <a:spLocks noChangeArrowheads="1"/>
          </p:cNvSpPr>
          <p:nvPr/>
        </p:nvSpPr>
        <p:spPr bwMode="auto">
          <a:xfrm>
            <a:off x="2484438" y="350043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81" name="Oval 48"/>
          <p:cNvSpPr>
            <a:spLocks noChangeArrowheads="1"/>
          </p:cNvSpPr>
          <p:nvPr/>
        </p:nvSpPr>
        <p:spPr bwMode="auto">
          <a:xfrm>
            <a:off x="5580063" y="3213100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82" name="Oval 49"/>
          <p:cNvSpPr>
            <a:spLocks noChangeArrowheads="1"/>
          </p:cNvSpPr>
          <p:nvPr/>
        </p:nvSpPr>
        <p:spPr bwMode="auto">
          <a:xfrm>
            <a:off x="6227763" y="3429000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83" name="Oval 50"/>
          <p:cNvSpPr>
            <a:spLocks noChangeArrowheads="1"/>
          </p:cNvSpPr>
          <p:nvPr/>
        </p:nvSpPr>
        <p:spPr bwMode="auto">
          <a:xfrm>
            <a:off x="6227763" y="4149725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84" name="Oval 51"/>
          <p:cNvSpPr>
            <a:spLocks noChangeArrowheads="1"/>
          </p:cNvSpPr>
          <p:nvPr/>
        </p:nvSpPr>
        <p:spPr bwMode="auto">
          <a:xfrm>
            <a:off x="6948488" y="3933825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85" name="Oval 53"/>
          <p:cNvSpPr>
            <a:spLocks noChangeArrowheads="1"/>
          </p:cNvSpPr>
          <p:nvPr/>
        </p:nvSpPr>
        <p:spPr bwMode="auto">
          <a:xfrm>
            <a:off x="6946900" y="4508500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42" name="AutoShape 62"/>
          <p:cNvSpPr>
            <a:spLocks noChangeArrowheads="1"/>
          </p:cNvSpPr>
          <p:nvPr/>
        </p:nvSpPr>
        <p:spPr bwMode="auto">
          <a:xfrm rot="5400000">
            <a:off x="2051844" y="4509294"/>
            <a:ext cx="576262" cy="2305050"/>
          </a:xfrm>
          <a:prstGeom prst="homePlate">
            <a:avLst>
              <a:gd name="adj" fmla="val 65843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55" name="AutoShape 75"/>
          <p:cNvSpPr>
            <a:spLocks noChangeArrowheads="1"/>
          </p:cNvSpPr>
          <p:nvPr/>
        </p:nvSpPr>
        <p:spPr bwMode="auto">
          <a:xfrm rot="5400000">
            <a:off x="1547019" y="765969"/>
            <a:ext cx="1512887" cy="2232025"/>
          </a:xfrm>
          <a:prstGeom prst="homePlate">
            <a:avLst>
              <a:gd name="adj" fmla="val 33889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56" name="AutoShape 76"/>
          <p:cNvSpPr>
            <a:spLocks noChangeArrowheads="1"/>
          </p:cNvSpPr>
          <p:nvPr/>
        </p:nvSpPr>
        <p:spPr bwMode="auto">
          <a:xfrm rot="5400000">
            <a:off x="5723732" y="765969"/>
            <a:ext cx="1512887" cy="2232025"/>
          </a:xfrm>
          <a:prstGeom prst="homePlate">
            <a:avLst>
              <a:gd name="adj" fmla="val 33889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89" name="AutoShape 77"/>
          <p:cNvSpPr>
            <a:spLocks noChangeArrowheads="1"/>
          </p:cNvSpPr>
          <p:nvPr/>
        </p:nvSpPr>
        <p:spPr bwMode="auto">
          <a:xfrm>
            <a:off x="3995738" y="3644900"/>
            <a:ext cx="1008062" cy="720725"/>
          </a:xfrm>
          <a:prstGeom prst="leftArrow">
            <a:avLst>
              <a:gd name="adj1" fmla="val 50000"/>
              <a:gd name="adj2" fmla="val 349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90" name="Text Box 78"/>
          <p:cNvSpPr txBox="1">
            <a:spLocks noChangeArrowheads="1"/>
          </p:cNvSpPr>
          <p:nvPr/>
        </p:nvSpPr>
        <p:spPr bwMode="auto">
          <a:xfrm>
            <a:off x="4140200" y="5445125"/>
            <a:ext cx="4718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Differences in water retention and availability</a:t>
            </a:r>
          </a:p>
          <a:p>
            <a:r>
              <a:rPr lang="en-GB"/>
              <a:t>Aerial effect: flooding prevention</a:t>
            </a:r>
          </a:p>
          <a:p>
            <a:r>
              <a:rPr lang="en-GB"/>
              <a:t>Temperature buffering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00399 0.3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00399 0.593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8" grpId="0" animBg="1"/>
      <p:bldP spid="20542" grpId="0" animBg="1"/>
      <p:bldP spid="20555" grpId="0" animBg="1"/>
      <p:bldP spid="20555" grpId="1" animBg="1"/>
      <p:bldP spid="205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000" smtClean="0"/>
              <a:t>Flood prevention and water retention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781550"/>
          </a:xfrm>
        </p:spPr>
        <p:txBody>
          <a:bodyPr/>
          <a:lstStyle/>
          <a:p>
            <a:pPr eaLnBrk="1" hangingPunct="1"/>
            <a:r>
              <a:rPr lang="en-GB" sz="2400" smtClean="0"/>
              <a:t>Slowing down water run-off</a:t>
            </a:r>
          </a:p>
          <a:p>
            <a:pPr eaLnBrk="1" hangingPunct="1"/>
            <a:r>
              <a:rPr lang="en-GB" sz="2400" smtClean="0"/>
              <a:t>Keeping water in soil profile (available for plants and other biota)</a:t>
            </a:r>
          </a:p>
          <a:p>
            <a:pPr eaLnBrk="1" hangingPunct="1"/>
            <a:r>
              <a:rPr lang="en-GB" sz="2400" smtClean="0"/>
              <a:t>Prevention/minimisation of (excessive) damages</a:t>
            </a:r>
          </a:p>
          <a:p>
            <a:pPr eaLnBrk="1" hangingPunct="1"/>
            <a:r>
              <a:rPr lang="en-GB" sz="2400" smtClean="0"/>
              <a:t>Support to small water cycle, (micro-)climatic impacts – CC mitigation/adaptation </a:t>
            </a:r>
          </a:p>
          <a:p>
            <a:pPr eaLnBrk="1" hangingPunct="1"/>
            <a:endParaRPr lang="en-GB" sz="2400" smtClean="0"/>
          </a:p>
        </p:txBody>
      </p:sp>
      <p:pic>
        <p:nvPicPr>
          <p:cNvPr id="20484" name="Picture 8" descr="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213100"/>
            <a:ext cx="267176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6038" y="2349500"/>
            <a:ext cx="2747962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908050"/>
            <a:ext cx="2595562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000" smtClean="0"/>
              <a:t>Smart solutions: parallel benefits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smtClean="0"/>
              <a:t>Biodiversity: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Connectivity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Ecosystem resilience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New habitats/ support to species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Counteraction to invasive species</a:t>
            </a:r>
          </a:p>
          <a:p>
            <a:pPr eaLnBrk="1" hangingPunct="1">
              <a:lnSpc>
                <a:spcPct val="90000"/>
              </a:lnSpc>
            </a:pPr>
            <a:r>
              <a:rPr lang="en-GB" sz="3000" smtClean="0"/>
              <a:t>Social: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Green economy, new jobs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Well-being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Health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Heritage</a:t>
            </a:r>
          </a:p>
          <a:p>
            <a:pPr lvl="1" eaLnBrk="1" hangingPunct="1">
              <a:lnSpc>
                <a:spcPct val="90000"/>
              </a:lnSpc>
            </a:pPr>
            <a:endParaRPr lang="en-GB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algn="l" eaLnBrk="1" hangingPunct="1"/>
            <a:r>
              <a:rPr lang="en-GB" smtClean="0"/>
              <a:t>EU biodiversity policy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5141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u="sng" smtClean="0"/>
              <a:t>European biodiversity policy</a:t>
            </a:r>
            <a:r>
              <a:rPr lang="en-GB" smtClean="0"/>
              <a:t>: 2 basic directives (‘Birds’ and ‘Habitats’: Natura 2000) + set of other policy measures (WFD, EIA/SEA, CAP, CFP…)</a:t>
            </a:r>
          </a:p>
          <a:p>
            <a:pPr eaLnBrk="1" hangingPunct="1">
              <a:lnSpc>
                <a:spcPct val="90000"/>
              </a:lnSpc>
            </a:pPr>
            <a:r>
              <a:rPr lang="en-GB" u="sng" smtClean="0"/>
              <a:t>Biodiversity target 2010</a:t>
            </a:r>
            <a:r>
              <a:rPr lang="en-GB" smtClean="0"/>
              <a:t>: </a:t>
            </a:r>
            <a:r>
              <a:rPr lang="en-GB" b="1" smtClean="0"/>
              <a:t>Halt the loss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2006 BAP adopted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Several important achievements (increase in populations of most endangered birds, large carnivores, efficient protection of some endemics and highly specialised species etc.)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Nevertheless, target as a whole </a:t>
            </a:r>
            <a:r>
              <a:rPr lang="en-GB" b="1" smtClean="0"/>
              <a:t>NOT REACHED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000" smtClean="0"/>
              <a:t>Classical Green Infrastructure: biodiversity support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4321175" cy="4924425"/>
          </a:xfrm>
        </p:spPr>
        <p:txBody>
          <a:bodyPr/>
          <a:lstStyle/>
          <a:p>
            <a:pPr eaLnBrk="1" hangingPunct="1"/>
            <a:r>
              <a:rPr lang="en-GB" sz="2800" smtClean="0"/>
              <a:t>Adressing fragmentation</a:t>
            </a:r>
          </a:p>
          <a:p>
            <a:pPr eaLnBrk="1" hangingPunct="1"/>
            <a:r>
              <a:rPr lang="en-GB" sz="2800" smtClean="0"/>
              <a:t>Increasing connectivity</a:t>
            </a:r>
          </a:p>
          <a:p>
            <a:pPr eaLnBrk="1" hangingPunct="1"/>
            <a:r>
              <a:rPr lang="en-GB" sz="2800" smtClean="0"/>
              <a:t>Ecological networks, ecoducts, stepping stones etc.</a:t>
            </a:r>
          </a:p>
        </p:txBody>
      </p:sp>
      <p:pic>
        <p:nvPicPr>
          <p:cNvPr id="22532" name="Picture 4" descr="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738" y="3357563"/>
            <a:ext cx="23733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25" y="908050"/>
            <a:ext cx="40798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4365625"/>
            <a:ext cx="425608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3425" y="4292600"/>
            <a:ext cx="20447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000" smtClean="0"/>
              <a:t>Green Infrastructure </a:t>
            </a:r>
            <a:br>
              <a:rPr lang="en-GB" sz="4000" smtClean="0"/>
            </a:br>
            <a:r>
              <a:rPr lang="en-GB" sz="4000" smtClean="0"/>
              <a:t>– ways of financing at EU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Current revision of EU funding instruments provides opportunity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u="sng" smtClean="0"/>
              <a:t>Regional policy</a:t>
            </a:r>
            <a:r>
              <a:rPr lang="en-GB" sz="2400" smtClean="0"/>
              <a:t> – stopping biodiversity loss (biodiversity proofing?):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EU Regional Development Fund to finance restoration and big investments to infrastructure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European Social Fund to finance working/job opportunities in building Green Infrastructure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CAP reform – payments for public goods/services: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CFP – marine restoration to be included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LIFE – co-financing possibilities for what is impossible elsewhere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Same effect may be many times achieved cheaper compared to technological/technical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0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88913"/>
            <a:ext cx="1882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Conclusions</a:t>
            </a:r>
          </a:p>
        </p:txBody>
      </p:sp>
      <p:sp>
        <p:nvSpPr>
          <p:cNvPr id="24580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859338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300" smtClean="0"/>
              <a:t>Restoration will be one of corner stones of new EU biodiversity strategy</a:t>
            </a:r>
          </a:p>
          <a:p>
            <a:pPr eaLnBrk="1" hangingPunct="1">
              <a:lnSpc>
                <a:spcPct val="90000"/>
              </a:lnSpc>
            </a:pPr>
            <a:r>
              <a:rPr lang="en-GB" sz="2300" smtClean="0"/>
              <a:t>Green Infrastructure is proposed tool to ensure sustainable delivery of ecosystem services, while supporting biodiversity</a:t>
            </a:r>
          </a:p>
          <a:p>
            <a:pPr eaLnBrk="1" hangingPunct="1">
              <a:lnSpc>
                <a:spcPct val="90000"/>
              </a:lnSpc>
            </a:pPr>
            <a:r>
              <a:rPr lang="en-GB" sz="2300" smtClean="0"/>
              <a:t>Functional/ecosystem services approach may be more accepted and understood as primarily biodiversity oriented approaches</a:t>
            </a:r>
          </a:p>
          <a:p>
            <a:pPr eaLnBrk="1" hangingPunct="1">
              <a:lnSpc>
                <a:spcPct val="90000"/>
              </a:lnSpc>
            </a:pPr>
            <a:r>
              <a:rPr lang="en-GB" sz="2300" smtClean="0"/>
              <a:t>There is a need to demonstrate the services supported/delivered by restoration activities (presentation, communication to non-biodiversity audience!)</a:t>
            </a:r>
          </a:p>
        </p:txBody>
      </p:sp>
      <p:pic>
        <p:nvPicPr>
          <p:cNvPr id="24581" name="Picture 28" descr="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009900"/>
            <a:ext cx="279876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9" descr="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2400" y="1700213"/>
            <a:ext cx="24844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539750" y="620713"/>
            <a:ext cx="8208963" cy="5545137"/>
            <a:chOff x="657" y="845"/>
            <a:chExt cx="4428" cy="2772"/>
          </a:xfrm>
        </p:grpSpPr>
        <p:grpSp>
          <p:nvGrpSpPr>
            <p:cNvPr id="1036" name="Group 3"/>
            <p:cNvGrpSpPr>
              <a:grpSpLocks/>
            </p:cNvGrpSpPr>
            <p:nvPr/>
          </p:nvGrpSpPr>
          <p:grpSpPr bwMode="auto">
            <a:xfrm>
              <a:off x="657" y="845"/>
              <a:ext cx="4428" cy="2772"/>
              <a:chOff x="657" y="845"/>
              <a:chExt cx="4428" cy="2772"/>
            </a:xfrm>
          </p:grpSpPr>
          <p:graphicFrame>
            <p:nvGraphicFramePr>
              <p:cNvPr id="1026" name="Object 4"/>
              <p:cNvGraphicFramePr>
                <a:graphicFrameLocks noChangeAspect="1"/>
              </p:cNvGraphicFramePr>
              <p:nvPr/>
            </p:nvGraphicFramePr>
            <p:xfrm>
              <a:off x="657" y="845"/>
              <a:ext cx="4428" cy="2772"/>
            </p:xfrm>
            <a:graphic>
              <a:graphicData uri="http://schemas.openxmlformats.org/presentationml/2006/ole">
                <p:oleObj spid="_x0000_s1026" name="Chart" r:id="rId3" imgW="7029450" imgH="4191000" progId="Excel.Chart.8">
                  <p:embed/>
                </p:oleObj>
              </a:graphicData>
            </a:graphic>
          </p:graphicFrame>
          <p:sp>
            <p:nvSpPr>
              <p:cNvPr id="1042" name="Freeform 5"/>
              <p:cNvSpPr>
                <a:spLocks/>
              </p:cNvSpPr>
              <p:nvPr/>
            </p:nvSpPr>
            <p:spPr bwMode="auto">
              <a:xfrm>
                <a:off x="839" y="1616"/>
                <a:ext cx="3901" cy="952"/>
              </a:xfrm>
              <a:custGeom>
                <a:avLst/>
                <a:gdLst>
                  <a:gd name="T0" fmla="*/ 0 w 3901"/>
                  <a:gd name="T1" fmla="*/ 0 h 923"/>
                  <a:gd name="T2" fmla="*/ 1905 w 3901"/>
                  <a:gd name="T3" fmla="*/ 772 h 923"/>
                  <a:gd name="T4" fmla="*/ 3901 w 3901"/>
                  <a:gd name="T5" fmla="*/ 908 h 923"/>
                  <a:gd name="T6" fmla="*/ 0 60000 65536"/>
                  <a:gd name="T7" fmla="*/ 0 60000 65536"/>
                  <a:gd name="T8" fmla="*/ 0 60000 65536"/>
                  <a:gd name="T9" fmla="*/ 0 w 3901"/>
                  <a:gd name="T10" fmla="*/ 0 h 923"/>
                  <a:gd name="T11" fmla="*/ 3901 w 3901"/>
                  <a:gd name="T12" fmla="*/ 923 h 9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1" h="923">
                    <a:moveTo>
                      <a:pt x="0" y="0"/>
                    </a:moveTo>
                    <a:cubicBezTo>
                      <a:pt x="627" y="310"/>
                      <a:pt x="1255" y="621"/>
                      <a:pt x="1905" y="772"/>
                    </a:cubicBezTo>
                    <a:cubicBezTo>
                      <a:pt x="2555" y="923"/>
                      <a:pt x="3561" y="893"/>
                      <a:pt x="3901" y="908"/>
                    </a:cubicBezTo>
                  </a:path>
                </a:pathLst>
              </a:custGeom>
              <a:noFill/>
              <a:ln w="19050" cap="flat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37" name="AutoShape 6"/>
            <p:cNvSpPr>
              <a:spLocks noChangeArrowheads="1"/>
            </p:cNvSpPr>
            <p:nvPr/>
          </p:nvSpPr>
          <p:spPr bwMode="auto">
            <a:xfrm>
              <a:off x="748" y="3249"/>
              <a:ext cx="454" cy="226"/>
            </a:xfrm>
            <a:prstGeom prst="homePlate">
              <a:avLst>
                <a:gd name="adj" fmla="val 50221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/>
                <a:t>WILD</a:t>
              </a:r>
            </a:p>
          </p:txBody>
        </p:sp>
        <p:sp>
          <p:nvSpPr>
            <p:cNvPr id="1038" name="AutoShape 7"/>
            <p:cNvSpPr>
              <a:spLocks noChangeArrowheads="1"/>
            </p:cNvSpPr>
            <p:nvPr/>
          </p:nvSpPr>
          <p:spPr bwMode="auto">
            <a:xfrm>
              <a:off x="1156" y="3249"/>
              <a:ext cx="1044" cy="226"/>
            </a:xfrm>
            <a:prstGeom prst="chevron">
              <a:avLst>
                <a:gd name="adj" fmla="val 51392"/>
              </a:avLst>
            </a:prstGeom>
            <a:solidFill>
              <a:srgbClr val="00FF00">
                <a:alpha val="4196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/>
                <a:t>   CLOSE TO NAT.</a:t>
              </a:r>
            </a:p>
          </p:txBody>
        </p:sp>
        <p:sp>
          <p:nvSpPr>
            <p:cNvPr id="1039" name="AutoShape 8"/>
            <p:cNvSpPr>
              <a:spLocks noChangeArrowheads="1"/>
            </p:cNvSpPr>
            <p:nvPr/>
          </p:nvSpPr>
          <p:spPr bwMode="auto">
            <a:xfrm>
              <a:off x="2154" y="3249"/>
              <a:ext cx="1044" cy="226"/>
            </a:xfrm>
            <a:prstGeom prst="chevron">
              <a:avLst>
                <a:gd name="adj" fmla="val 47264"/>
              </a:avLst>
            </a:prstGeom>
            <a:solidFill>
              <a:srgbClr val="CCFFCC">
                <a:alpha val="6196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/>
                <a:t>   EXTENSIVE</a:t>
              </a:r>
            </a:p>
          </p:txBody>
        </p:sp>
        <p:sp>
          <p:nvSpPr>
            <p:cNvPr id="1040" name="AutoShape 9"/>
            <p:cNvSpPr>
              <a:spLocks noChangeArrowheads="1"/>
            </p:cNvSpPr>
            <p:nvPr/>
          </p:nvSpPr>
          <p:spPr bwMode="auto">
            <a:xfrm>
              <a:off x="3152" y="3249"/>
              <a:ext cx="998" cy="226"/>
            </a:xfrm>
            <a:prstGeom prst="chevron">
              <a:avLst>
                <a:gd name="adj" fmla="val 43812"/>
              </a:avLst>
            </a:prstGeom>
            <a:solidFill>
              <a:srgbClr val="FFCC00">
                <a:alpha val="6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/>
                <a:t>   INTENSIVE</a:t>
              </a:r>
            </a:p>
          </p:txBody>
        </p:sp>
        <p:sp>
          <p:nvSpPr>
            <p:cNvPr id="1041" name="AutoShape 10"/>
            <p:cNvSpPr>
              <a:spLocks noChangeArrowheads="1"/>
            </p:cNvSpPr>
            <p:nvPr/>
          </p:nvSpPr>
          <p:spPr bwMode="auto">
            <a:xfrm>
              <a:off x="4105" y="3249"/>
              <a:ext cx="862" cy="226"/>
            </a:xfrm>
            <a:prstGeom prst="chevron">
              <a:avLst>
                <a:gd name="adj" fmla="val 40261"/>
              </a:avLst>
            </a:prstGeom>
            <a:solidFill>
              <a:srgbClr val="FFCC99">
                <a:alpha val="7215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/>
                <a:t>   (SUB-) URBAN</a:t>
              </a:r>
            </a:p>
          </p:txBody>
        </p:sp>
      </p:grpSp>
      <p:sp>
        <p:nvSpPr>
          <p:cNvPr id="1028" name="Oval 13"/>
          <p:cNvSpPr>
            <a:spLocks noChangeArrowheads="1"/>
          </p:cNvSpPr>
          <p:nvPr/>
        </p:nvSpPr>
        <p:spPr bwMode="auto">
          <a:xfrm>
            <a:off x="4140200" y="981075"/>
            <a:ext cx="3095625" cy="3743325"/>
          </a:xfrm>
          <a:prstGeom prst="ellipse">
            <a:avLst/>
          </a:prstGeom>
          <a:solidFill>
            <a:schemeClr val="accent1">
              <a:alpha val="2588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Here we are…</a:t>
            </a:r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755650" y="981075"/>
            <a:ext cx="2016125" cy="3816350"/>
          </a:xfrm>
          <a:prstGeom prst="ellipse">
            <a:avLst/>
          </a:prstGeom>
          <a:solidFill>
            <a:srgbClr val="FF0000">
              <a:alpha val="3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PROTECT</a:t>
            </a:r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2627313" y="908050"/>
            <a:ext cx="3889375" cy="3889375"/>
          </a:xfrm>
          <a:prstGeom prst="ellipse">
            <a:avLst/>
          </a:prstGeom>
          <a:solidFill>
            <a:srgbClr val="FFCC00">
              <a:alpha val="4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RESTORE</a:t>
            </a:r>
          </a:p>
          <a:p>
            <a:r>
              <a:rPr lang="en-GB"/>
              <a:t>spp/habitats           processes/services</a:t>
            </a:r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7164388" y="2133600"/>
            <a:ext cx="1223962" cy="1871663"/>
          </a:xfrm>
          <a:prstGeom prst="ellipse">
            <a:avLst/>
          </a:prstGeom>
          <a:solidFill>
            <a:srgbClr val="99CC00">
              <a:alpha val="4392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CREATE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3635375" y="3573463"/>
            <a:ext cx="12969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 flipV="1">
            <a:off x="3779838" y="1916113"/>
            <a:ext cx="1008062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 flipV="1">
            <a:off x="4140200" y="1341438"/>
            <a:ext cx="9366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H="1">
            <a:off x="4140200" y="4221163"/>
            <a:ext cx="10795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 animBg="1"/>
      <p:bldP spid="36879" grpId="0" animBg="1"/>
      <p:bldP spid="36881" grpId="0" animBg="1"/>
      <p:bldP spid="36882" grpId="0" animBg="1"/>
      <p:bldP spid="36883" grpId="0" animBg="1"/>
      <p:bldP spid="36884" grpId="0" animBg="1"/>
      <p:bldP spid="368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0" y="332656"/>
            <a:ext cx="9144000" cy="626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Volný tvar 32"/>
          <p:cNvSpPr/>
          <p:nvPr/>
        </p:nvSpPr>
        <p:spPr>
          <a:xfrm>
            <a:off x="251520" y="1193327"/>
            <a:ext cx="8399320" cy="2019649"/>
          </a:xfrm>
          <a:custGeom>
            <a:avLst/>
            <a:gdLst>
              <a:gd name="connsiteX0" fmla="*/ 0 w 8393986"/>
              <a:gd name="connsiteY0" fmla="*/ 41096 h 1890445"/>
              <a:gd name="connsiteX1" fmla="*/ 883577 w 8393986"/>
              <a:gd name="connsiteY1" fmla="*/ 41096 h 1890445"/>
              <a:gd name="connsiteX2" fmla="*/ 1304818 w 8393986"/>
              <a:gd name="connsiteY2" fmla="*/ 20548 h 1890445"/>
              <a:gd name="connsiteX3" fmla="*/ 2116476 w 8393986"/>
              <a:gd name="connsiteY3" fmla="*/ 164386 h 1890445"/>
              <a:gd name="connsiteX4" fmla="*/ 3092521 w 8393986"/>
              <a:gd name="connsiteY4" fmla="*/ 472611 h 1890445"/>
              <a:gd name="connsiteX5" fmla="*/ 4304872 w 8393986"/>
              <a:gd name="connsiteY5" fmla="*/ 914400 h 1890445"/>
              <a:gd name="connsiteX6" fmla="*/ 5691883 w 8393986"/>
              <a:gd name="connsiteY6" fmla="*/ 1407559 h 1890445"/>
              <a:gd name="connsiteX7" fmla="*/ 6575461 w 8393986"/>
              <a:gd name="connsiteY7" fmla="*/ 1674687 h 1890445"/>
              <a:gd name="connsiteX8" fmla="*/ 7335748 w 8393986"/>
              <a:gd name="connsiteY8" fmla="*/ 1859622 h 1890445"/>
              <a:gd name="connsiteX9" fmla="*/ 7941924 w 8393986"/>
              <a:gd name="connsiteY9" fmla="*/ 1859622 h 1890445"/>
              <a:gd name="connsiteX10" fmla="*/ 8393986 w 8393986"/>
              <a:gd name="connsiteY10" fmla="*/ 1756881 h 1890445"/>
              <a:gd name="connsiteX11" fmla="*/ 8393986 w 8393986"/>
              <a:gd name="connsiteY11" fmla="*/ 1756881 h 1890445"/>
              <a:gd name="connsiteX12" fmla="*/ 8393986 w 8393986"/>
              <a:gd name="connsiteY12" fmla="*/ 1756881 h 1890445"/>
              <a:gd name="connsiteX0" fmla="*/ 0 w 8393986"/>
              <a:gd name="connsiteY0" fmla="*/ 70394 h 1919743"/>
              <a:gd name="connsiteX1" fmla="*/ 786754 w 8393986"/>
              <a:gd name="connsiteY1" fmla="*/ 3425 h 1919743"/>
              <a:gd name="connsiteX2" fmla="*/ 1304818 w 8393986"/>
              <a:gd name="connsiteY2" fmla="*/ 49846 h 1919743"/>
              <a:gd name="connsiteX3" fmla="*/ 2116476 w 8393986"/>
              <a:gd name="connsiteY3" fmla="*/ 193684 h 1919743"/>
              <a:gd name="connsiteX4" fmla="*/ 3092521 w 8393986"/>
              <a:gd name="connsiteY4" fmla="*/ 501909 h 1919743"/>
              <a:gd name="connsiteX5" fmla="*/ 4304872 w 8393986"/>
              <a:gd name="connsiteY5" fmla="*/ 943698 h 1919743"/>
              <a:gd name="connsiteX6" fmla="*/ 5691883 w 8393986"/>
              <a:gd name="connsiteY6" fmla="*/ 1436857 h 1919743"/>
              <a:gd name="connsiteX7" fmla="*/ 6575461 w 8393986"/>
              <a:gd name="connsiteY7" fmla="*/ 1703985 h 1919743"/>
              <a:gd name="connsiteX8" fmla="*/ 7335748 w 8393986"/>
              <a:gd name="connsiteY8" fmla="*/ 1888920 h 1919743"/>
              <a:gd name="connsiteX9" fmla="*/ 7941924 w 8393986"/>
              <a:gd name="connsiteY9" fmla="*/ 1888920 h 1919743"/>
              <a:gd name="connsiteX10" fmla="*/ 8393986 w 8393986"/>
              <a:gd name="connsiteY10" fmla="*/ 1786179 h 1919743"/>
              <a:gd name="connsiteX11" fmla="*/ 8393986 w 8393986"/>
              <a:gd name="connsiteY11" fmla="*/ 1786179 h 1919743"/>
              <a:gd name="connsiteX12" fmla="*/ 8393986 w 8393986"/>
              <a:gd name="connsiteY12" fmla="*/ 1786179 h 1919743"/>
              <a:gd name="connsiteX0" fmla="*/ 0 w 8393986"/>
              <a:gd name="connsiteY0" fmla="*/ 70394 h 1919743"/>
              <a:gd name="connsiteX1" fmla="*/ 138682 w 8393986"/>
              <a:gd name="connsiteY1" fmla="*/ 3425 h 1919743"/>
              <a:gd name="connsiteX2" fmla="*/ 786754 w 8393986"/>
              <a:gd name="connsiteY2" fmla="*/ 3425 h 1919743"/>
              <a:gd name="connsiteX3" fmla="*/ 1304818 w 8393986"/>
              <a:gd name="connsiteY3" fmla="*/ 49846 h 1919743"/>
              <a:gd name="connsiteX4" fmla="*/ 2116476 w 8393986"/>
              <a:gd name="connsiteY4" fmla="*/ 193684 h 1919743"/>
              <a:gd name="connsiteX5" fmla="*/ 3092521 w 8393986"/>
              <a:gd name="connsiteY5" fmla="*/ 501909 h 1919743"/>
              <a:gd name="connsiteX6" fmla="*/ 4304872 w 8393986"/>
              <a:gd name="connsiteY6" fmla="*/ 943698 h 1919743"/>
              <a:gd name="connsiteX7" fmla="*/ 5691883 w 8393986"/>
              <a:gd name="connsiteY7" fmla="*/ 1436857 h 1919743"/>
              <a:gd name="connsiteX8" fmla="*/ 6575461 w 8393986"/>
              <a:gd name="connsiteY8" fmla="*/ 1703985 h 1919743"/>
              <a:gd name="connsiteX9" fmla="*/ 7335748 w 8393986"/>
              <a:gd name="connsiteY9" fmla="*/ 1888920 h 1919743"/>
              <a:gd name="connsiteX10" fmla="*/ 7941924 w 8393986"/>
              <a:gd name="connsiteY10" fmla="*/ 1888920 h 1919743"/>
              <a:gd name="connsiteX11" fmla="*/ 8393986 w 8393986"/>
              <a:gd name="connsiteY11" fmla="*/ 1786179 h 1919743"/>
              <a:gd name="connsiteX12" fmla="*/ 8393986 w 8393986"/>
              <a:gd name="connsiteY12" fmla="*/ 1786179 h 1919743"/>
              <a:gd name="connsiteX13" fmla="*/ 8393986 w 8393986"/>
              <a:gd name="connsiteY13" fmla="*/ 1786179 h 1919743"/>
              <a:gd name="connsiteX0" fmla="*/ 0 w 8399320"/>
              <a:gd name="connsiteY0" fmla="*/ 3425 h 1919743"/>
              <a:gd name="connsiteX1" fmla="*/ 144016 w 8399320"/>
              <a:gd name="connsiteY1" fmla="*/ 3425 h 1919743"/>
              <a:gd name="connsiteX2" fmla="*/ 792088 w 8399320"/>
              <a:gd name="connsiteY2" fmla="*/ 3425 h 1919743"/>
              <a:gd name="connsiteX3" fmla="*/ 1310152 w 8399320"/>
              <a:gd name="connsiteY3" fmla="*/ 49846 h 1919743"/>
              <a:gd name="connsiteX4" fmla="*/ 2121810 w 8399320"/>
              <a:gd name="connsiteY4" fmla="*/ 193684 h 1919743"/>
              <a:gd name="connsiteX5" fmla="*/ 3097855 w 8399320"/>
              <a:gd name="connsiteY5" fmla="*/ 501909 h 1919743"/>
              <a:gd name="connsiteX6" fmla="*/ 4310206 w 8399320"/>
              <a:gd name="connsiteY6" fmla="*/ 943698 h 1919743"/>
              <a:gd name="connsiteX7" fmla="*/ 5697217 w 8399320"/>
              <a:gd name="connsiteY7" fmla="*/ 1436857 h 1919743"/>
              <a:gd name="connsiteX8" fmla="*/ 6580795 w 8399320"/>
              <a:gd name="connsiteY8" fmla="*/ 1703985 h 1919743"/>
              <a:gd name="connsiteX9" fmla="*/ 7341082 w 8399320"/>
              <a:gd name="connsiteY9" fmla="*/ 1888920 h 1919743"/>
              <a:gd name="connsiteX10" fmla="*/ 7947258 w 8399320"/>
              <a:gd name="connsiteY10" fmla="*/ 1888920 h 1919743"/>
              <a:gd name="connsiteX11" fmla="*/ 8399320 w 8399320"/>
              <a:gd name="connsiteY11" fmla="*/ 1786179 h 1919743"/>
              <a:gd name="connsiteX12" fmla="*/ 8399320 w 8399320"/>
              <a:gd name="connsiteY12" fmla="*/ 1786179 h 1919743"/>
              <a:gd name="connsiteX13" fmla="*/ 8399320 w 8399320"/>
              <a:gd name="connsiteY13" fmla="*/ 1786179 h 1919743"/>
              <a:gd name="connsiteX0" fmla="*/ 0 w 8399320"/>
              <a:gd name="connsiteY0" fmla="*/ 3425 h 1919743"/>
              <a:gd name="connsiteX1" fmla="*/ 144016 w 8399320"/>
              <a:gd name="connsiteY1" fmla="*/ 3425 h 1919743"/>
              <a:gd name="connsiteX2" fmla="*/ 792088 w 8399320"/>
              <a:gd name="connsiteY2" fmla="*/ 3425 h 1919743"/>
              <a:gd name="connsiteX3" fmla="*/ 1310152 w 8399320"/>
              <a:gd name="connsiteY3" fmla="*/ 49846 h 1919743"/>
              <a:gd name="connsiteX4" fmla="*/ 2121810 w 8399320"/>
              <a:gd name="connsiteY4" fmla="*/ 193684 h 1919743"/>
              <a:gd name="connsiteX5" fmla="*/ 3097855 w 8399320"/>
              <a:gd name="connsiteY5" fmla="*/ 501909 h 1919743"/>
              <a:gd name="connsiteX6" fmla="*/ 4320480 w 8399320"/>
              <a:gd name="connsiteY6" fmla="*/ 1083545 h 1919743"/>
              <a:gd name="connsiteX7" fmla="*/ 5697217 w 8399320"/>
              <a:gd name="connsiteY7" fmla="*/ 1436857 h 1919743"/>
              <a:gd name="connsiteX8" fmla="*/ 6580795 w 8399320"/>
              <a:gd name="connsiteY8" fmla="*/ 1703985 h 1919743"/>
              <a:gd name="connsiteX9" fmla="*/ 7341082 w 8399320"/>
              <a:gd name="connsiteY9" fmla="*/ 1888920 h 1919743"/>
              <a:gd name="connsiteX10" fmla="*/ 7947258 w 8399320"/>
              <a:gd name="connsiteY10" fmla="*/ 1888920 h 1919743"/>
              <a:gd name="connsiteX11" fmla="*/ 8399320 w 8399320"/>
              <a:gd name="connsiteY11" fmla="*/ 1786179 h 1919743"/>
              <a:gd name="connsiteX12" fmla="*/ 8399320 w 8399320"/>
              <a:gd name="connsiteY12" fmla="*/ 1786179 h 1919743"/>
              <a:gd name="connsiteX13" fmla="*/ 8399320 w 8399320"/>
              <a:gd name="connsiteY13" fmla="*/ 1786179 h 1919743"/>
              <a:gd name="connsiteX0" fmla="*/ 0 w 8399320"/>
              <a:gd name="connsiteY0" fmla="*/ 3425 h 1919743"/>
              <a:gd name="connsiteX1" fmla="*/ 144016 w 8399320"/>
              <a:gd name="connsiteY1" fmla="*/ 3425 h 1919743"/>
              <a:gd name="connsiteX2" fmla="*/ 792088 w 8399320"/>
              <a:gd name="connsiteY2" fmla="*/ 3425 h 1919743"/>
              <a:gd name="connsiteX3" fmla="*/ 1310152 w 8399320"/>
              <a:gd name="connsiteY3" fmla="*/ 49846 h 1919743"/>
              <a:gd name="connsiteX4" fmla="*/ 2121810 w 8399320"/>
              <a:gd name="connsiteY4" fmla="*/ 193684 h 1919743"/>
              <a:gd name="connsiteX5" fmla="*/ 3097855 w 8399320"/>
              <a:gd name="connsiteY5" fmla="*/ 501909 h 1919743"/>
              <a:gd name="connsiteX6" fmla="*/ 4320480 w 8399320"/>
              <a:gd name="connsiteY6" fmla="*/ 1083545 h 1919743"/>
              <a:gd name="connsiteX7" fmla="*/ 5688632 w 8399320"/>
              <a:gd name="connsiteY7" fmla="*/ 1587601 h 1919743"/>
              <a:gd name="connsiteX8" fmla="*/ 6580795 w 8399320"/>
              <a:gd name="connsiteY8" fmla="*/ 1703985 h 1919743"/>
              <a:gd name="connsiteX9" fmla="*/ 7341082 w 8399320"/>
              <a:gd name="connsiteY9" fmla="*/ 1888920 h 1919743"/>
              <a:gd name="connsiteX10" fmla="*/ 7947258 w 8399320"/>
              <a:gd name="connsiteY10" fmla="*/ 1888920 h 1919743"/>
              <a:gd name="connsiteX11" fmla="*/ 8399320 w 8399320"/>
              <a:gd name="connsiteY11" fmla="*/ 1786179 h 1919743"/>
              <a:gd name="connsiteX12" fmla="*/ 8399320 w 8399320"/>
              <a:gd name="connsiteY12" fmla="*/ 1786179 h 1919743"/>
              <a:gd name="connsiteX13" fmla="*/ 8399320 w 8399320"/>
              <a:gd name="connsiteY13" fmla="*/ 1786179 h 1919743"/>
              <a:gd name="connsiteX0" fmla="*/ 0 w 8399320"/>
              <a:gd name="connsiteY0" fmla="*/ 3425 h 1997861"/>
              <a:gd name="connsiteX1" fmla="*/ 144016 w 8399320"/>
              <a:gd name="connsiteY1" fmla="*/ 3425 h 1997861"/>
              <a:gd name="connsiteX2" fmla="*/ 792088 w 8399320"/>
              <a:gd name="connsiteY2" fmla="*/ 3425 h 1997861"/>
              <a:gd name="connsiteX3" fmla="*/ 1310152 w 8399320"/>
              <a:gd name="connsiteY3" fmla="*/ 49846 h 1997861"/>
              <a:gd name="connsiteX4" fmla="*/ 2121810 w 8399320"/>
              <a:gd name="connsiteY4" fmla="*/ 193684 h 1997861"/>
              <a:gd name="connsiteX5" fmla="*/ 3097855 w 8399320"/>
              <a:gd name="connsiteY5" fmla="*/ 501909 h 1997861"/>
              <a:gd name="connsiteX6" fmla="*/ 4320480 w 8399320"/>
              <a:gd name="connsiteY6" fmla="*/ 1083545 h 1997861"/>
              <a:gd name="connsiteX7" fmla="*/ 5688632 w 8399320"/>
              <a:gd name="connsiteY7" fmla="*/ 1587601 h 1997861"/>
              <a:gd name="connsiteX8" fmla="*/ 6624736 w 8399320"/>
              <a:gd name="connsiteY8" fmla="*/ 1947641 h 1997861"/>
              <a:gd name="connsiteX9" fmla="*/ 7341082 w 8399320"/>
              <a:gd name="connsiteY9" fmla="*/ 1888920 h 1997861"/>
              <a:gd name="connsiteX10" fmla="*/ 7947258 w 8399320"/>
              <a:gd name="connsiteY10" fmla="*/ 1888920 h 1997861"/>
              <a:gd name="connsiteX11" fmla="*/ 8399320 w 8399320"/>
              <a:gd name="connsiteY11" fmla="*/ 1786179 h 1997861"/>
              <a:gd name="connsiteX12" fmla="*/ 8399320 w 8399320"/>
              <a:gd name="connsiteY12" fmla="*/ 1786179 h 1997861"/>
              <a:gd name="connsiteX13" fmla="*/ 8399320 w 8399320"/>
              <a:gd name="connsiteY13" fmla="*/ 1786179 h 1997861"/>
              <a:gd name="connsiteX0" fmla="*/ 0 w 8399320"/>
              <a:gd name="connsiteY0" fmla="*/ 3425 h 2029436"/>
              <a:gd name="connsiteX1" fmla="*/ 144016 w 8399320"/>
              <a:gd name="connsiteY1" fmla="*/ 3425 h 2029436"/>
              <a:gd name="connsiteX2" fmla="*/ 792088 w 8399320"/>
              <a:gd name="connsiteY2" fmla="*/ 3425 h 2029436"/>
              <a:gd name="connsiteX3" fmla="*/ 1310152 w 8399320"/>
              <a:gd name="connsiteY3" fmla="*/ 49846 h 2029436"/>
              <a:gd name="connsiteX4" fmla="*/ 2121810 w 8399320"/>
              <a:gd name="connsiteY4" fmla="*/ 193684 h 2029436"/>
              <a:gd name="connsiteX5" fmla="*/ 3097855 w 8399320"/>
              <a:gd name="connsiteY5" fmla="*/ 501909 h 2029436"/>
              <a:gd name="connsiteX6" fmla="*/ 4320480 w 8399320"/>
              <a:gd name="connsiteY6" fmla="*/ 1083545 h 2029436"/>
              <a:gd name="connsiteX7" fmla="*/ 5688632 w 8399320"/>
              <a:gd name="connsiteY7" fmla="*/ 1587601 h 2029436"/>
              <a:gd name="connsiteX8" fmla="*/ 6624736 w 8399320"/>
              <a:gd name="connsiteY8" fmla="*/ 1947641 h 2029436"/>
              <a:gd name="connsiteX9" fmla="*/ 7416824 w 8399320"/>
              <a:gd name="connsiteY9" fmla="*/ 2019649 h 2029436"/>
              <a:gd name="connsiteX10" fmla="*/ 7947258 w 8399320"/>
              <a:gd name="connsiteY10" fmla="*/ 1888920 h 2029436"/>
              <a:gd name="connsiteX11" fmla="*/ 8399320 w 8399320"/>
              <a:gd name="connsiteY11" fmla="*/ 1786179 h 2029436"/>
              <a:gd name="connsiteX12" fmla="*/ 8399320 w 8399320"/>
              <a:gd name="connsiteY12" fmla="*/ 1786179 h 2029436"/>
              <a:gd name="connsiteX13" fmla="*/ 8399320 w 8399320"/>
              <a:gd name="connsiteY13" fmla="*/ 1786179 h 2029436"/>
              <a:gd name="connsiteX0" fmla="*/ 0 w 8399320"/>
              <a:gd name="connsiteY0" fmla="*/ 3425 h 2019649"/>
              <a:gd name="connsiteX1" fmla="*/ 144016 w 8399320"/>
              <a:gd name="connsiteY1" fmla="*/ 3425 h 2019649"/>
              <a:gd name="connsiteX2" fmla="*/ 792088 w 8399320"/>
              <a:gd name="connsiteY2" fmla="*/ 3425 h 2019649"/>
              <a:gd name="connsiteX3" fmla="*/ 1310152 w 8399320"/>
              <a:gd name="connsiteY3" fmla="*/ 49846 h 2019649"/>
              <a:gd name="connsiteX4" fmla="*/ 2121810 w 8399320"/>
              <a:gd name="connsiteY4" fmla="*/ 193684 h 2019649"/>
              <a:gd name="connsiteX5" fmla="*/ 3097855 w 8399320"/>
              <a:gd name="connsiteY5" fmla="*/ 501909 h 2019649"/>
              <a:gd name="connsiteX6" fmla="*/ 4320480 w 8399320"/>
              <a:gd name="connsiteY6" fmla="*/ 1083545 h 2019649"/>
              <a:gd name="connsiteX7" fmla="*/ 5688632 w 8399320"/>
              <a:gd name="connsiteY7" fmla="*/ 1587601 h 2019649"/>
              <a:gd name="connsiteX8" fmla="*/ 6624736 w 8399320"/>
              <a:gd name="connsiteY8" fmla="*/ 1947641 h 2019649"/>
              <a:gd name="connsiteX9" fmla="*/ 7416824 w 8399320"/>
              <a:gd name="connsiteY9" fmla="*/ 2019649 h 2019649"/>
              <a:gd name="connsiteX10" fmla="*/ 7992888 w 8399320"/>
              <a:gd name="connsiteY10" fmla="*/ 1947640 h 2019649"/>
              <a:gd name="connsiteX11" fmla="*/ 8399320 w 8399320"/>
              <a:gd name="connsiteY11" fmla="*/ 1786179 h 2019649"/>
              <a:gd name="connsiteX12" fmla="*/ 8399320 w 8399320"/>
              <a:gd name="connsiteY12" fmla="*/ 1786179 h 2019649"/>
              <a:gd name="connsiteX13" fmla="*/ 8399320 w 8399320"/>
              <a:gd name="connsiteY13" fmla="*/ 1786179 h 2019649"/>
              <a:gd name="connsiteX0" fmla="*/ 0 w 8399320"/>
              <a:gd name="connsiteY0" fmla="*/ 3425 h 2019649"/>
              <a:gd name="connsiteX1" fmla="*/ 144016 w 8399320"/>
              <a:gd name="connsiteY1" fmla="*/ 3425 h 2019649"/>
              <a:gd name="connsiteX2" fmla="*/ 792088 w 8399320"/>
              <a:gd name="connsiteY2" fmla="*/ 3425 h 2019649"/>
              <a:gd name="connsiteX3" fmla="*/ 1310152 w 8399320"/>
              <a:gd name="connsiteY3" fmla="*/ 49846 h 2019649"/>
              <a:gd name="connsiteX4" fmla="*/ 2121810 w 8399320"/>
              <a:gd name="connsiteY4" fmla="*/ 193684 h 2019649"/>
              <a:gd name="connsiteX5" fmla="*/ 3097855 w 8399320"/>
              <a:gd name="connsiteY5" fmla="*/ 501909 h 2019649"/>
              <a:gd name="connsiteX6" fmla="*/ 4320480 w 8399320"/>
              <a:gd name="connsiteY6" fmla="*/ 1083545 h 2019649"/>
              <a:gd name="connsiteX7" fmla="*/ 5616624 w 8399320"/>
              <a:gd name="connsiteY7" fmla="*/ 1659609 h 2019649"/>
              <a:gd name="connsiteX8" fmla="*/ 6624736 w 8399320"/>
              <a:gd name="connsiteY8" fmla="*/ 1947641 h 2019649"/>
              <a:gd name="connsiteX9" fmla="*/ 7416824 w 8399320"/>
              <a:gd name="connsiteY9" fmla="*/ 2019649 h 2019649"/>
              <a:gd name="connsiteX10" fmla="*/ 7992888 w 8399320"/>
              <a:gd name="connsiteY10" fmla="*/ 1947640 h 2019649"/>
              <a:gd name="connsiteX11" fmla="*/ 8399320 w 8399320"/>
              <a:gd name="connsiteY11" fmla="*/ 1786179 h 2019649"/>
              <a:gd name="connsiteX12" fmla="*/ 8399320 w 8399320"/>
              <a:gd name="connsiteY12" fmla="*/ 1786179 h 2019649"/>
              <a:gd name="connsiteX13" fmla="*/ 8399320 w 8399320"/>
              <a:gd name="connsiteY13" fmla="*/ 1786179 h 201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99320" h="2019649">
                <a:moveTo>
                  <a:pt x="0" y="3425"/>
                </a:moveTo>
                <a:lnTo>
                  <a:pt x="144016" y="3425"/>
                </a:lnTo>
                <a:lnTo>
                  <a:pt x="792088" y="3425"/>
                </a:lnTo>
                <a:cubicBezTo>
                  <a:pt x="1009558" y="0"/>
                  <a:pt x="1088532" y="18136"/>
                  <a:pt x="1310152" y="49846"/>
                </a:cubicBezTo>
                <a:cubicBezTo>
                  <a:pt x="1531772" y="81556"/>
                  <a:pt x="1823860" y="118340"/>
                  <a:pt x="2121810" y="193684"/>
                </a:cubicBezTo>
                <a:cubicBezTo>
                  <a:pt x="2419760" y="269028"/>
                  <a:pt x="2731410" y="353599"/>
                  <a:pt x="3097855" y="501909"/>
                </a:cubicBezTo>
                <a:cubicBezTo>
                  <a:pt x="3464300" y="650219"/>
                  <a:pt x="4320480" y="1083545"/>
                  <a:pt x="4320480" y="1083545"/>
                </a:cubicBezTo>
                <a:lnTo>
                  <a:pt x="5616624" y="1659609"/>
                </a:lnTo>
                <a:cubicBezTo>
                  <a:pt x="5995056" y="1786324"/>
                  <a:pt x="6324703" y="1887634"/>
                  <a:pt x="6624736" y="1947641"/>
                </a:cubicBezTo>
                <a:cubicBezTo>
                  <a:pt x="6924769" y="2007648"/>
                  <a:pt x="7188799" y="2019649"/>
                  <a:pt x="7416824" y="2019649"/>
                </a:cubicBezTo>
                <a:cubicBezTo>
                  <a:pt x="7644849" y="2019649"/>
                  <a:pt x="7829139" y="1986552"/>
                  <a:pt x="7992888" y="1947640"/>
                </a:cubicBezTo>
                <a:cubicBezTo>
                  <a:pt x="8156637" y="1908728"/>
                  <a:pt x="8331581" y="1813089"/>
                  <a:pt x="8399320" y="1786179"/>
                </a:cubicBezTo>
                <a:lnTo>
                  <a:pt x="8399320" y="1786179"/>
                </a:lnTo>
                <a:lnTo>
                  <a:pt x="8399320" y="1786179"/>
                </a:lnTo>
              </a:path>
            </a:pathLst>
          </a:custGeom>
          <a:ln w="38100">
            <a:solidFill>
              <a:srgbClr val="0C4C1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7" name="AutoShape 6"/>
          <p:cNvSpPr>
            <a:spLocks noChangeArrowheads="1"/>
          </p:cNvSpPr>
          <p:nvPr/>
        </p:nvSpPr>
        <p:spPr bwMode="auto">
          <a:xfrm>
            <a:off x="81629" y="5947558"/>
            <a:ext cx="948655" cy="559130"/>
          </a:xfrm>
          <a:prstGeom prst="homePlate">
            <a:avLst>
              <a:gd name="adj" fmla="val 5022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/>
              <a:t>WILD</a:t>
            </a:r>
          </a:p>
        </p:txBody>
      </p:sp>
      <p:sp>
        <p:nvSpPr>
          <p:cNvPr id="1038" name="AutoShape 7"/>
          <p:cNvSpPr>
            <a:spLocks noChangeArrowheads="1"/>
          </p:cNvSpPr>
          <p:nvPr/>
        </p:nvSpPr>
        <p:spPr bwMode="auto">
          <a:xfrm>
            <a:off x="934165" y="5947558"/>
            <a:ext cx="2181488" cy="559130"/>
          </a:xfrm>
          <a:prstGeom prst="chevron">
            <a:avLst>
              <a:gd name="adj" fmla="val 51392"/>
            </a:avLst>
          </a:prstGeom>
          <a:solidFill>
            <a:srgbClr val="00FF00">
              <a:alpha val="4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/>
              <a:t>   CLOSE TO NAT.</a:t>
            </a:r>
          </a:p>
        </p:txBody>
      </p:sp>
      <p:sp>
        <p:nvSpPr>
          <p:cNvPr id="1039" name="AutoShape 8"/>
          <p:cNvSpPr>
            <a:spLocks noChangeArrowheads="1"/>
          </p:cNvSpPr>
          <p:nvPr/>
        </p:nvSpPr>
        <p:spPr bwMode="auto">
          <a:xfrm>
            <a:off x="3019534" y="5947558"/>
            <a:ext cx="2181488" cy="559130"/>
          </a:xfrm>
          <a:prstGeom prst="chevron">
            <a:avLst>
              <a:gd name="adj" fmla="val 47264"/>
            </a:avLst>
          </a:prstGeom>
          <a:solidFill>
            <a:srgbClr val="CCFFCC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/>
              <a:t>   EXTENSIVE</a:t>
            </a:r>
          </a:p>
        </p:txBody>
      </p:sp>
      <p:sp>
        <p:nvSpPr>
          <p:cNvPr id="1040" name="AutoShape 9"/>
          <p:cNvSpPr>
            <a:spLocks noChangeArrowheads="1"/>
          </p:cNvSpPr>
          <p:nvPr/>
        </p:nvSpPr>
        <p:spPr bwMode="auto">
          <a:xfrm>
            <a:off x="5104903" y="5947558"/>
            <a:ext cx="2085369" cy="559130"/>
          </a:xfrm>
          <a:prstGeom prst="chevron">
            <a:avLst>
              <a:gd name="adj" fmla="val 43812"/>
            </a:avLst>
          </a:prstGeom>
          <a:solidFill>
            <a:srgbClr val="FFCC00">
              <a:alpha val="6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/>
              <a:t>   INTENSIVE</a:t>
            </a:r>
          </a:p>
        </p:txBody>
      </p:sp>
      <p:sp>
        <p:nvSpPr>
          <p:cNvPr id="1041" name="AutoShape 10"/>
          <p:cNvSpPr>
            <a:spLocks noChangeArrowheads="1"/>
          </p:cNvSpPr>
          <p:nvPr/>
        </p:nvSpPr>
        <p:spPr bwMode="auto">
          <a:xfrm>
            <a:off x="7096243" y="5947558"/>
            <a:ext cx="1801191" cy="559130"/>
          </a:xfrm>
          <a:prstGeom prst="chevron">
            <a:avLst>
              <a:gd name="adj" fmla="val 40261"/>
            </a:avLst>
          </a:prstGeom>
          <a:solidFill>
            <a:srgbClr val="FFCC99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/>
              <a:t>   (SUB-) URBAN</a:t>
            </a:r>
          </a:p>
        </p:txBody>
      </p:sp>
      <p:sp>
        <p:nvSpPr>
          <p:cNvPr id="25" name="Volný tvar 24"/>
          <p:cNvSpPr/>
          <p:nvPr/>
        </p:nvSpPr>
        <p:spPr>
          <a:xfrm>
            <a:off x="251519" y="1268760"/>
            <a:ext cx="8173289" cy="3676696"/>
          </a:xfrm>
          <a:custGeom>
            <a:avLst/>
            <a:gdLst>
              <a:gd name="connsiteX0" fmla="*/ 0 w 8085762"/>
              <a:gd name="connsiteY0" fmla="*/ 128427 h 3570270"/>
              <a:gd name="connsiteX1" fmla="*/ 256854 w 8085762"/>
              <a:gd name="connsiteY1" fmla="*/ 46234 h 3570270"/>
              <a:gd name="connsiteX2" fmla="*/ 595901 w 8085762"/>
              <a:gd name="connsiteY2" fmla="*/ 5137 h 3570270"/>
              <a:gd name="connsiteX3" fmla="*/ 1058238 w 8085762"/>
              <a:gd name="connsiteY3" fmla="*/ 77056 h 3570270"/>
              <a:gd name="connsiteX4" fmla="*/ 1869897 w 8085762"/>
              <a:gd name="connsiteY4" fmla="*/ 344184 h 3570270"/>
              <a:gd name="connsiteX5" fmla="*/ 2938409 w 8085762"/>
              <a:gd name="connsiteY5" fmla="*/ 950360 h 3570270"/>
              <a:gd name="connsiteX6" fmla="*/ 3935002 w 8085762"/>
              <a:gd name="connsiteY6" fmla="*/ 1720922 h 3570270"/>
              <a:gd name="connsiteX7" fmla="*/ 5332288 w 8085762"/>
              <a:gd name="connsiteY7" fmla="*/ 2922998 h 3570270"/>
              <a:gd name="connsiteX8" fmla="*/ 6072027 w 8085762"/>
              <a:gd name="connsiteY8" fmla="*/ 3426432 h 3570270"/>
              <a:gd name="connsiteX9" fmla="*/ 6760396 w 8085762"/>
              <a:gd name="connsiteY9" fmla="*/ 3549722 h 3570270"/>
              <a:gd name="connsiteX10" fmla="*/ 7479587 w 8085762"/>
              <a:gd name="connsiteY10" fmla="*/ 3303142 h 3570270"/>
              <a:gd name="connsiteX11" fmla="*/ 8085762 w 8085762"/>
              <a:gd name="connsiteY11" fmla="*/ 3025739 h 3570270"/>
              <a:gd name="connsiteX12" fmla="*/ 8085762 w 8085762"/>
              <a:gd name="connsiteY12" fmla="*/ 3025739 h 3570270"/>
              <a:gd name="connsiteX0" fmla="*/ 0 w 8085762"/>
              <a:gd name="connsiteY0" fmla="*/ 154033 h 3595876"/>
              <a:gd name="connsiteX1" fmla="*/ 256854 w 8085762"/>
              <a:gd name="connsiteY1" fmla="*/ 71840 h 3595876"/>
              <a:gd name="connsiteX2" fmla="*/ 595901 w 8085762"/>
              <a:gd name="connsiteY2" fmla="*/ 30743 h 3595876"/>
              <a:gd name="connsiteX3" fmla="*/ 1208617 w 8085762"/>
              <a:gd name="connsiteY3" fmla="*/ 56508 h 3595876"/>
              <a:gd name="connsiteX4" fmla="*/ 1869897 w 8085762"/>
              <a:gd name="connsiteY4" fmla="*/ 369790 h 3595876"/>
              <a:gd name="connsiteX5" fmla="*/ 2938409 w 8085762"/>
              <a:gd name="connsiteY5" fmla="*/ 975966 h 3595876"/>
              <a:gd name="connsiteX6" fmla="*/ 3935002 w 8085762"/>
              <a:gd name="connsiteY6" fmla="*/ 1746528 h 3595876"/>
              <a:gd name="connsiteX7" fmla="*/ 5332288 w 8085762"/>
              <a:gd name="connsiteY7" fmla="*/ 2948604 h 3595876"/>
              <a:gd name="connsiteX8" fmla="*/ 6072027 w 8085762"/>
              <a:gd name="connsiteY8" fmla="*/ 3452038 h 3595876"/>
              <a:gd name="connsiteX9" fmla="*/ 6760396 w 8085762"/>
              <a:gd name="connsiteY9" fmla="*/ 3575328 h 3595876"/>
              <a:gd name="connsiteX10" fmla="*/ 7479587 w 8085762"/>
              <a:gd name="connsiteY10" fmla="*/ 3328748 h 3595876"/>
              <a:gd name="connsiteX11" fmla="*/ 8085762 w 8085762"/>
              <a:gd name="connsiteY11" fmla="*/ 3051345 h 3595876"/>
              <a:gd name="connsiteX12" fmla="*/ 8085762 w 8085762"/>
              <a:gd name="connsiteY12" fmla="*/ 3051345 h 3595876"/>
              <a:gd name="connsiteX0" fmla="*/ 0 w 8085762"/>
              <a:gd name="connsiteY0" fmla="*/ 137823 h 3579666"/>
              <a:gd name="connsiteX1" fmla="*/ 256854 w 8085762"/>
              <a:gd name="connsiteY1" fmla="*/ 55630 h 3579666"/>
              <a:gd name="connsiteX2" fmla="*/ 595901 w 8085762"/>
              <a:gd name="connsiteY2" fmla="*/ 14533 h 3579666"/>
              <a:gd name="connsiteX3" fmla="*/ 1208617 w 8085762"/>
              <a:gd name="connsiteY3" fmla="*/ 40298 h 3579666"/>
              <a:gd name="connsiteX4" fmla="*/ 1928697 w 8085762"/>
              <a:gd name="connsiteY4" fmla="*/ 256322 h 3579666"/>
              <a:gd name="connsiteX5" fmla="*/ 2938409 w 8085762"/>
              <a:gd name="connsiteY5" fmla="*/ 959756 h 3579666"/>
              <a:gd name="connsiteX6" fmla="*/ 3935002 w 8085762"/>
              <a:gd name="connsiteY6" fmla="*/ 1730318 h 3579666"/>
              <a:gd name="connsiteX7" fmla="*/ 5332288 w 8085762"/>
              <a:gd name="connsiteY7" fmla="*/ 2932394 h 3579666"/>
              <a:gd name="connsiteX8" fmla="*/ 6072027 w 8085762"/>
              <a:gd name="connsiteY8" fmla="*/ 3435828 h 3579666"/>
              <a:gd name="connsiteX9" fmla="*/ 6760396 w 8085762"/>
              <a:gd name="connsiteY9" fmla="*/ 3559118 h 3579666"/>
              <a:gd name="connsiteX10" fmla="*/ 7479587 w 8085762"/>
              <a:gd name="connsiteY10" fmla="*/ 3312538 h 3579666"/>
              <a:gd name="connsiteX11" fmla="*/ 8085762 w 8085762"/>
              <a:gd name="connsiteY11" fmla="*/ 3035135 h 3579666"/>
              <a:gd name="connsiteX12" fmla="*/ 8085762 w 8085762"/>
              <a:gd name="connsiteY12" fmla="*/ 3035135 h 3579666"/>
              <a:gd name="connsiteX0" fmla="*/ 0 w 8085762"/>
              <a:gd name="connsiteY0" fmla="*/ 137823 h 3579666"/>
              <a:gd name="connsiteX1" fmla="*/ 256854 w 8085762"/>
              <a:gd name="connsiteY1" fmla="*/ 55630 h 3579666"/>
              <a:gd name="connsiteX2" fmla="*/ 595901 w 8085762"/>
              <a:gd name="connsiteY2" fmla="*/ 14533 h 3579666"/>
              <a:gd name="connsiteX3" fmla="*/ 1208617 w 8085762"/>
              <a:gd name="connsiteY3" fmla="*/ 40298 h 3579666"/>
              <a:gd name="connsiteX4" fmla="*/ 1928697 w 8085762"/>
              <a:gd name="connsiteY4" fmla="*/ 256322 h 3579666"/>
              <a:gd name="connsiteX5" fmla="*/ 2938409 w 8085762"/>
              <a:gd name="connsiteY5" fmla="*/ 959756 h 3579666"/>
              <a:gd name="connsiteX6" fmla="*/ 3935002 w 8085762"/>
              <a:gd name="connsiteY6" fmla="*/ 1730318 h 3579666"/>
              <a:gd name="connsiteX7" fmla="*/ 5332288 w 8085762"/>
              <a:gd name="connsiteY7" fmla="*/ 2932394 h 3579666"/>
              <a:gd name="connsiteX8" fmla="*/ 6072027 w 8085762"/>
              <a:gd name="connsiteY8" fmla="*/ 3435828 h 3579666"/>
              <a:gd name="connsiteX9" fmla="*/ 6760396 w 8085762"/>
              <a:gd name="connsiteY9" fmla="*/ 3559118 h 3579666"/>
              <a:gd name="connsiteX10" fmla="*/ 7479587 w 8085762"/>
              <a:gd name="connsiteY10" fmla="*/ 3312538 h 3579666"/>
              <a:gd name="connsiteX11" fmla="*/ 8085762 w 8085762"/>
              <a:gd name="connsiteY11" fmla="*/ 3035135 h 3579666"/>
              <a:gd name="connsiteX12" fmla="*/ 8085762 w 8085762"/>
              <a:gd name="connsiteY12" fmla="*/ 3035135 h 3579666"/>
              <a:gd name="connsiteX0" fmla="*/ 0 w 8085762"/>
              <a:gd name="connsiteY0" fmla="*/ 137823 h 3579666"/>
              <a:gd name="connsiteX1" fmla="*/ 256854 w 8085762"/>
              <a:gd name="connsiteY1" fmla="*/ 55630 h 3579666"/>
              <a:gd name="connsiteX2" fmla="*/ 595901 w 8085762"/>
              <a:gd name="connsiteY2" fmla="*/ 14533 h 3579666"/>
              <a:gd name="connsiteX3" fmla="*/ 1208617 w 8085762"/>
              <a:gd name="connsiteY3" fmla="*/ 40298 h 3579666"/>
              <a:gd name="connsiteX4" fmla="*/ 1928697 w 8085762"/>
              <a:gd name="connsiteY4" fmla="*/ 256322 h 3579666"/>
              <a:gd name="connsiteX5" fmla="*/ 3008817 w 8085762"/>
              <a:gd name="connsiteY5" fmla="*/ 904394 h 3579666"/>
              <a:gd name="connsiteX6" fmla="*/ 3935002 w 8085762"/>
              <a:gd name="connsiteY6" fmla="*/ 1730318 h 3579666"/>
              <a:gd name="connsiteX7" fmla="*/ 5332288 w 8085762"/>
              <a:gd name="connsiteY7" fmla="*/ 2932394 h 3579666"/>
              <a:gd name="connsiteX8" fmla="*/ 6072027 w 8085762"/>
              <a:gd name="connsiteY8" fmla="*/ 3435828 h 3579666"/>
              <a:gd name="connsiteX9" fmla="*/ 6760396 w 8085762"/>
              <a:gd name="connsiteY9" fmla="*/ 3559118 h 3579666"/>
              <a:gd name="connsiteX10" fmla="*/ 7479587 w 8085762"/>
              <a:gd name="connsiteY10" fmla="*/ 3312538 h 3579666"/>
              <a:gd name="connsiteX11" fmla="*/ 8085762 w 8085762"/>
              <a:gd name="connsiteY11" fmla="*/ 3035135 h 3579666"/>
              <a:gd name="connsiteX12" fmla="*/ 8085762 w 8085762"/>
              <a:gd name="connsiteY12" fmla="*/ 3035135 h 3579666"/>
              <a:gd name="connsiteX0" fmla="*/ 0 w 8085762"/>
              <a:gd name="connsiteY0" fmla="*/ 137823 h 3572978"/>
              <a:gd name="connsiteX1" fmla="*/ 256854 w 8085762"/>
              <a:gd name="connsiteY1" fmla="*/ 55630 h 3572978"/>
              <a:gd name="connsiteX2" fmla="*/ 595901 w 8085762"/>
              <a:gd name="connsiteY2" fmla="*/ 14533 h 3572978"/>
              <a:gd name="connsiteX3" fmla="*/ 1208617 w 8085762"/>
              <a:gd name="connsiteY3" fmla="*/ 40298 h 3572978"/>
              <a:gd name="connsiteX4" fmla="*/ 1928697 w 8085762"/>
              <a:gd name="connsiteY4" fmla="*/ 256322 h 3572978"/>
              <a:gd name="connsiteX5" fmla="*/ 3008817 w 8085762"/>
              <a:gd name="connsiteY5" fmla="*/ 904394 h 3572978"/>
              <a:gd name="connsiteX6" fmla="*/ 3935002 w 8085762"/>
              <a:gd name="connsiteY6" fmla="*/ 1730318 h 3572978"/>
              <a:gd name="connsiteX7" fmla="*/ 5332288 w 8085762"/>
              <a:gd name="connsiteY7" fmla="*/ 2932394 h 3572978"/>
              <a:gd name="connsiteX8" fmla="*/ 6072027 w 8085762"/>
              <a:gd name="connsiteY8" fmla="*/ 3435828 h 3572978"/>
              <a:gd name="connsiteX9" fmla="*/ 6760396 w 8085762"/>
              <a:gd name="connsiteY9" fmla="*/ 3559118 h 3572978"/>
              <a:gd name="connsiteX10" fmla="*/ 7545321 w 8085762"/>
              <a:gd name="connsiteY10" fmla="*/ 3352666 h 3572978"/>
              <a:gd name="connsiteX11" fmla="*/ 8085762 w 8085762"/>
              <a:gd name="connsiteY11" fmla="*/ 3035135 h 3572978"/>
              <a:gd name="connsiteX12" fmla="*/ 8085762 w 8085762"/>
              <a:gd name="connsiteY12" fmla="*/ 3035135 h 3572978"/>
              <a:gd name="connsiteX0" fmla="*/ 0 w 8085762"/>
              <a:gd name="connsiteY0" fmla="*/ 137823 h 3572978"/>
              <a:gd name="connsiteX1" fmla="*/ 256854 w 8085762"/>
              <a:gd name="connsiteY1" fmla="*/ 55630 h 3572978"/>
              <a:gd name="connsiteX2" fmla="*/ 595901 w 8085762"/>
              <a:gd name="connsiteY2" fmla="*/ 14533 h 3572978"/>
              <a:gd name="connsiteX3" fmla="*/ 1208617 w 8085762"/>
              <a:gd name="connsiteY3" fmla="*/ 40298 h 3572978"/>
              <a:gd name="connsiteX4" fmla="*/ 1928697 w 8085762"/>
              <a:gd name="connsiteY4" fmla="*/ 256322 h 3572978"/>
              <a:gd name="connsiteX5" fmla="*/ 3080825 w 8085762"/>
              <a:gd name="connsiteY5" fmla="*/ 760378 h 3572978"/>
              <a:gd name="connsiteX6" fmla="*/ 3935002 w 8085762"/>
              <a:gd name="connsiteY6" fmla="*/ 1730318 h 3572978"/>
              <a:gd name="connsiteX7" fmla="*/ 5332288 w 8085762"/>
              <a:gd name="connsiteY7" fmla="*/ 2932394 h 3572978"/>
              <a:gd name="connsiteX8" fmla="*/ 6072027 w 8085762"/>
              <a:gd name="connsiteY8" fmla="*/ 3435828 h 3572978"/>
              <a:gd name="connsiteX9" fmla="*/ 6760396 w 8085762"/>
              <a:gd name="connsiteY9" fmla="*/ 3559118 h 3572978"/>
              <a:gd name="connsiteX10" fmla="*/ 7545321 w 8085762"/>
              <a:gd name="connsiteY10" fmla="*/ 3352666 h 3572978"/>
              <a:gd name="connsiteX11" fmla="*/ 8085762 w 8085762"/>
              <a:gd name="connsiteY11" fmla="*/ 3035135 h 3572978"/>
              <a:gd name="connsiteX12" fmla="*/ 8085762 w 8085762"/>
              <a:gd name="connsiteY12" fmla="*/ 3035135 h 3572978"/>
              <a:gd name="connsiteX0" fmla="*/ 0 w 8085762"/>
              <a:gd name="connsiteY0" fmla="*/ 125845 h 3561000"/>
              <a:gd name="connsiteX1" fmla="*/ 256854 w 8085762"/>
              <a:gd name="connsiteY1" fmla="*/ 43652 h 3561000"/>
              <a:gd name="connsiteX2" fmla="*/ 595901 w 8085762"/>
              <a:gd name="connsiteY2" fmla="*/ 2555 h 3561000"/>
              <a:gd name="connsiteX3" fmla="*/ 1208617 w 8085762"/>
              <a:gd name="connsiteY3" fmla="*/ 28320 h 3561000"/>
              <a:gd name="connsiteX4" fmla="*/ 1928697 w 8085762"/>
              <a:gd name="connsiteY4" fmla="*/ 172336 h 3561000"/>
              <a:gd name="connsiteX5" fmla="*/ 3080825 w 8085762"/>
              <a:gd name="connsiteY5" fmla="*/ 748400 h 3561000"/>
              <a:gd name="connsiteX6" fmla="*/ 3935002 w 8085762"/>
              <a:gd name="connsiteY6" fmla="*/ 1718340 h 3561000"/>
              <a:gd name="connsiteX7" fmla="*/ 5332288 w 8085762"/>
              <a:gd name="connsiteY7" fmla="*/ 2920416 h 3561000"/>
              <a:gd name="connsiteX8" fmla="*/ 6072027 w 8085762"/>
              <a:gd name="connsiteY8" fmla="*/ 3423850 h 3561000"/>
              <a:gd name="connsiteX9" fmla="*/ 6760396 w 8085762"/>
              <a:gd name="connsiteY9" fmla="*/ 3547140 h 3561000"/>
              <a:gd name="connsiteX10" fmla="*/ 7545321 w 8085762"/>
              <a:gd name="connsiteY10" fmla="*/ 3340688 h 3561000"/>
              <a:gd name="connsiteX11" fmla="*/ 8085762 w 8085762"/>
              <a:gd name="connsiteY11" fmla="*/ 3023157 h 3561000"/>
              <a:gd name="connsiteX12" fmla="*/ 8085762 w 8085762"/>
              <a:gd name="connsiteY12" fmla="*/ 3023157 h 3561000"/>
              <a:gd name="connsiteX0" fmla="*/ 0 w 8085762"/>
              <a:gd name="connsiteY0" fmla="*/ 125845 h 3561000"/>
              <a:gd name="connsiteX1" fmla="*/ 256854 w 8085762"/>
              <a:gd name="connsiteY1" fmla="*/ 43652 h 3561000"/>
              <a:gd name="connsiteX2" fmla="*/ 595901 w 8085762"/>
              <a:gd name="connsiteY2" fmla="*/ 2555 h 3561000"/>
              <a:gd name="connsiteX3" fmla="*/ 1208617 w 8085762"/>
              <a:gd name="connsiteY3" fmla="*/ 28320 h 3561000"/>
              <a:gd name="connsiteX4" fmla="*/ 1928697 w 8085762"/>
              <a:gd name="connsiteY4" fmla="*/ 172336 h 3561000"/>
              <a:gd name="connsiteX5" fmla="*/ 3080825 w 8085762"/>
              <a:gd name="connsiteY5" fmla="*/ 748400 h 3561000"/>
              <a:gd name="connsiteX6" fmla="*/ 3935002 w 8085762"/>
              <a:gd name="connsiteY6" fmla="*/ 1718340 h 3561000"/>
              <a:gd name="connsiteX7" fmla="*/ 5332288 w 8085762"/>
              <a:gd name="connsiteY7" fmla="*/ 2920416 h 3561000"/>
              <a:gd name="connsiteX8" fmla="*/ 6072027 w 8085762"/>
              <a:gd name="connsiteY8" fmla="*/ 3423850 h 3561000"/>
              <a:gd name="connsiteX9" fmla="*/ 6760396 w 8085762"/>
              <a:gd name="connsiteY9" fmla="*/ 3547140 h 3561000"/>
              <a:gd name="connsiteX10" fmla="*/ 7545321 w 8085762"/>
              <a:gd name="connsiteY10" fmla="*/ 3340688 h 3561000"/>
              <a:gd name="connsiteX11" fmla="*/ 8085762 w 8085762"/>
              <a:gd name="connsiteY11" fmla="*/ 3023157 h 3561000"/>
              <a:gd name="connsiteX12" fmla="*/ 8085762 w 8085762"/>
              <a:gd name="connsiteY12" fmla="*/ 3023157 h 3561000"/>
              <a:gd name="connsiteX0" fmla="*/ 0 w 8085762"/>
              <a:gd name="connsiteY0" fmla="*/ 217538 h 3652693"/>
              <a:gd name="connsiteX1" fmla="*/ 256854 w 8085762"/>
              <a:gd name="connsiteY1" fmla="*/ 135345 h 3652693"/>
              <a:gd name="connsiteX2" fmla="*/ 595901 w 8085762"/>
              <a:gd name="connsiteY2" fmla="*/ 94248 h 3652693"/>
              <a:gd name="connsiteX3" fmla="*/ 1208617 w 8085762"/>
              <a:gd name="connsiteY3" fmla="*/ 120013 h 3652693"/>
              <a:gd name="connsiteX4" fmla="*/ 2000705 w 8085762"/>
              <a:gd name="connsiteY4" fmla="*/ 120013 h 3652693"/>
              <a:gd name="connsiteX5" fmla="*/ 3080825 w 8085762"/>
              <a:gd name="connsiteY5" fmla="*/ 840093 h 3652693"/>
              <a:gd name="connsiteX6" fmla="*/ 3935002 w 8085762"/>
              <a:gd name="connsiteY6" fmla="*/ 1810033 h 3652693"/>
              <a:gd name="connsiteX7" fmla="*/ 5332288 w 8085762"/>
              <a:gd name="connsiteY7" fmla="*/ 3012109 h 3652693"/>
              <a:gd name="connsiteX8" fmla="*/ 6072027 w 8085762"/>
              <a:gd name="connsiteY8" fmla="*/ 3515543 h 3652693"/>
              <a:gd name="connsiteX9" fmla="*/ 6760396 w 8085762"/>
              <a:gd name="connsiteY9" fmla="*/ 3638833 h 3652693"/>
              <a:gd name="connsiteX10" fmla="*/ 7545321 w 8085762"/>
              <a:gd name="connsiteY10" fmla="*/ 3432381 h 3652693"/>
              <a:gd name="connsiteX11" fmla="*/ 8085762 w 8085762"/>
              <a:gd name="connsiteY11" fmla="*/ 3114850 h 3652693"/>
              <a:gd name="connsiteX12" fmla="*/ 8085762 w 8085762"/>
              <a:gd name="connsiteY12" fmla="*/ 3114850 h 3652693"/>
              <a:gd name="connsiteX0" fmla="*/ 0 w 8085762"/>
              <a:gd name="connsiteY0" fmla="*/ 229540 h 3664695"/>
              <a:gd name="connsiteX1" fmla="*/ 256854 w 8085762"/>
              <a:gd name="connsiteY1" fmla="*/ 147347 h 3664695"/>
              <a:gd name="connsiteX2" fmla="*/ 595901 w 8085762"/>
              <a:gd name="connsiteY2" fmla="*/ 106250 h 3664695"/>
              <a:gd name="connsiteX3" fmla="*/ 1208617 w 8085762"/>
              <a:gd name="connsiteY3" fmla="*/ 60008 h 3664695"/>
              <a:gd name="connsiteX4" fmla="*/ 2000705 w 8085762"/>
              <a:gd name="connsiteY4" fmla="*/ 132015 h 3664695"/>
              <a:gd name="connsiteX5" fmla="*/ 3080825 w 8085762"/>
              <a:gd name="connsiteY5" fmla="*/ 852095 h 3664695"/>
              <a:gd name="connsiteX6" fmla="*/ 3935002 w 8085762"/>
              <a:gd name="connsiteY6" fmla="*/ 1822035 h 3664695"/>
              <a:gd name="connsiteX7" fmla="*/ 5332288 w 8085762"/>
              <a:gd name="connsiteY7" fmla="*/ 3024111 h 3664695"/>
              <a:gd name="connsiteX8" fmla="*/ 6072027 w 8085762"/>
              <a:gd name="connsiteY8" fmla="*/ 3527545 h 3664695"/>
              <a:gd name="connsiteX9" fmla="*/ 6760396 w 8085762"/>
              <a:gd name="connsiteY9" fmla="*/ 3650835 h 3664695"/>
              <a:gd name="connsiteX10" fmla="*/ 7545321 w 8085762"/>
              <a:gd name="connsiteY10" fmla="*/ 3444383 h 3664695"/>
              <a:gd name="connsiteX11" fmla="*/ 8085762 w 8085762"/>
              <a:gd name="connsiteY11" fmla="*/ 3126852 h 3664695"/>
              <a:gd name="connsiteX12" fmla="*/ 8085762 w 8085762"/>
              <a:gd name="connsiteY12" fmla="*/ 3126852 h 3664695"/>
              <a:gd name="connsiteX0" fmla="*/ 0 w 8085762"/>
              <a:gd name="connsiteY0" fmla="*/ 229540 h 3664695"/>
              <a:gd name="connsiteX1" fmla="*/ 200505 w 8085762"/>
              <a:gd name="connsiteY1" fmla="*/ 204024 h 3664695"/>
              <a:gd name="connsiteX2" fmla="*/ 595901 w 8085762"/>
              <a:gd name="connsiteY2" fmla="*/ 106250 h 3664695"/>
              <a:gd name="connsiteX3" fmla="*/ 1208617 w 8085762"/>
              <a:gd name="connsiteY3" fmla="*/ 60008 h 3664695"/>
              <a:gd name="connsiteX4" fmla="*/ 2000705 w 8085762"/>
              <a:gd name="connsiteY4" fmla="*/ 132015 h 3664695"/>
              <a:gd name="connsiteX5" fmla="*/ 3080825 w 8085762"/>
              <a:gd name="connsiteY5" fmla="*/ 852095 h 3664695"/>
              <a:gd name="connsiteX6" fmla="*/ 3935002 w 8085762"/>
              <a:gd name="connsiteY6" fmla="*/ 1822035 h 3664695"/>
              <a:gd name="connsiteX7" fmla="*/ 5332288 w 8085762"/>
              <a:gd name="connsiteY7" fmla="*/ 3024111 h 3664695"/>
              <a:gd name="connsiteX8" fmla="*/ 6072027 w 8085762"/>
              <a:gd name="connsiteY8" fmla="*/ 3527545 h 3664695"/>
              <a:gd name="connsiteX9" fmla="*/ 6760396 w 8085762"/>
              <a:gd name="connsiteY9" fmla="*/ 3650835 h 3664695"/>
              <a:gd name="connsiteX10" fmla="*/ 7545321 w 8085762"/>
              <a:gd name="connsiteY10" fmla="*/ 3444383 h 3664695"/>
              <a:gd name="connsiteX11" fmla="*/ 8085762 w 8085762"/>
              <a:gd name="connsiteY11" fmla="*/ 3126852 h 3664695"/>
              <a:gd name="connsiteX12" fmla="*/ 8085762 w 8085762"/>
              <a:gd name="connsiteY12" fmla="*/ 3126852 h 3664695"/>
              <a:gd name="connsiteX0" fmla="*/ 48936 w 8134698"/>
              <a:gd name="connsiteY0" fmla="*/ 229540 h 3664695"/>
              <a:gd name="connsiteX1" fmla="*/ 33417 w 8134698"/>
              <a:gd name="connsiteY1" fmla="*/ 276032 h 3664695"/>
              <a:gd name="connsiteX2" fmla="*/ 249441 w 8134698"/>
              <a:gd name="connsiteY2" fmla="*/ 204024 h 3664695"/>
              <a:gd name="connsiteX3" fmla="*/ 644837 w 8134698"/>
              <a:gd name="connsiteY3" fmla="*/ 106250 h 3664695"/>
              <a:gd name="connsiteX4" fmla="*/ 1257553 w 8134698"/>
              <a:gd name="connsiteY4" fmla="*/ 60008 h 3664695"/>
              <a:gd name="connsiteX5" fmla="*/ 2049641 w 8134698"/>
              <a:gd name="connsiteY5" fmla="*/ 132015 h 3664695"/>
              <a:gd name="connsiteX6" fmla="*/ 3129761 w 8134698"/>
              <a:gd name="connsiteY6" fmla="*/ 852095 h 3664695"/>
              <a:gd name="connsiteX7" fmla="*/ 3983938 w 8134698"/>
              <a:gd name="connsiteY7" fmla="*/ 1822035 h 3664695"/>
              <a:gd name="connsiteX8" fmla="*/ 5381224 w 8134698"/>
              <a:gd name="connsiteY8" fmla="*/ 3024111 h 3664695"/>
              <a:gd name="connsiteX9" fmla="*/ 6120963 w 8134698"/>
              <a:gd name="connsiteY9" fmla="*/ 3527545 h 3664695"/>
              <a:gd name="connsiteX10" fmla="*/ 6809332 w 8134698"/>
              <a:gd name="connsiteY10" fmla="*/ 3650835 h 3664695"/>
              <a:gd name="connsiteX11" fmla="*/ 7594257 w 8134698"/>
              <a:gd name="connsiteY11" fmla="*/ 3444383 h 3664695"/>
              <a:gd name="connsiteX12" fmla="*/ 8134698 w 8134698"/>
              <a:gd name="connsiteY12" fmla="*/ 3126852 h 3664695"/>
              <a:gd name="connsiteX13" fmla="*/ 8134698 w 8134698"/>
              <a:gd name="connsiteY13" fmla="*/ 3126852 h 3664695"/>
              <a:gd name="connsiteX0" fmla="*/ 48936 w 8134698"/>
              <a:gd name="connsiteY0" fmla="*/ 229539 h 3664694"/>
              <a:gd name="connsiteX1" fmla="*/ 33417 w 8134698"/>
              <a:gd name="connsiteY1" fmla="*/ 276031 h 3664694"/>
              <a:gd name="connsiteX2" fmla="*/ 249441 w 8134698"/>
              <a:gd name="connsiteY2" fmla="*/ 204023 h 3664694"/>
              <a:gd name="connsiteX3" fmla="*/ 644837 w 8134698"/>
              <a:gd name="connsiteY3" fmla="*/ 106249 h 3664694"/>
              <a:gd name="connsiteX4" fmla="*/ 1257553 w 8134698"/>
              <a:gd name="connsiteY4" fmla="*/ 60007 h 3664694"/>
              <a:gd name="connsiteX5" fmla="*/ 2049641 w 8134698"/>
              <a:gd name="connsiteY5" fmla="*/ 132015 h 3664694"/>
              <a:gd name="connsiteX6" fmla="*/ 3129761 w 8134698"/>
              <a:gd name="connsiteY6" fmla="*/ 852094 h 3664694"/>
              <a:gd name="connsiteX7" fmla="*/ 3983938 w 8134698"/>
              <a:gd name="connsiteY7" fmla="*/ 1822034 h 3664694"/>
              <a:gd name="connsiteX8" fmla="*/ 5381224 w 8134698"/>
              <a:gd name="connsiteY8" fmla="*/ 3024110 h 3664694"/>
              <a:gd name="connsiteX9" fmla="*/ 6120963 w 8134698"/>
              <a:gd name="connsiteY9" fmla="*/ 3527544 h 3664694"/>
              <a:gd name="connsiteX10" fmla="*/ 6809332 w 8134698"/>
              <a:gd name="connsiteY10" fmla="*/ 3650834 h 3664694"/>
              <a:gd name="connsiteX11" fmla="*/ 7594257 w 8134698"/>
              <a:gd name="connsiteY11" fmla="*/ 3444382 h 3664694"/>
              <a:gd name="connsiteX12" fmla="*/ 8134698 w 8134698"/>
              <a:gd name="connsiteY12" fmla="*/ 3126851 h 3664694"/>
              <a:gd name="connsiteX13" fmla="*/ 8134698 w 8134698"/>
              <a:gd name="connsiteY13" fmla="*/ 3126851 h 3664694"/>
              <a:gd name="connsiteX0" fmla="*/ 48936 w 8134698"/>
              <a:gd name="connsiteY0" fmla="*/ 229539 h 3664694"/>
              <a:gd name="connsiteX1" fmla="*/ 33417 w 8134698"/>
              <a:gd name="connsiteY1" fmla="*/ 276031 h 3664694"/>
              <a:gd name="connsiteX2" fmla="*/ 249441 w 8134698"/>
              <a:gd name="connsiteY2" fmla="*/ 204023 h 3664694"/>
              <a:gd name="connsiteX3" fmla="*/ 681489 w 8134698"/>
              <a:gd name="connsiteY3" fmla="*/ 132014 h 3664694"/>
              <a:gd name="connsiteX4" fmla="*/ 1257553 w 8134698"/>
              <a:gd name="connsiteY4" fmla="*/ 60007 h 3664694"/>
              <a:gd name="connsiteX5" fmla="*/ 2049641 w 8134698"/>
              <a:gd name="connsiteY5" fmla="*/ 132015 h 3664694"/>
              <a:gd name="connsiteX6" fmla="*/ 3129761 w 8134698"/>
              <a:gd name="connsiteY6" fmla="*/ 852094 h 3664694"/>
              <a:gd name="connsiteX7" fmla="*/ 3983938 w 8134698"/>
              <a:gd name="connsiteY7" fmla="*/ 1822034 h 3664694"/>
              <a:gd name="connsiteX8" fmla="*/ 5381224 w 8134698"/>
              <a:gd name="connsiteY8" fmla="*/ 3024110 h 3664694"/>
              <a:gd name="connsiteX9" fmla="*/ 6120963 w 8134698"/>
              <a:gd name="connsiteY9" fmla="*/ 3527544 h 3664694"/>
              <a:gd name="connsiteX10" fmla="*/ 6809332 w 8134698"/>
              <a:gd name="connsiteY10" fmla="*/ 3650834 h 3664694"/>
              <a:gd name="connsiteX11" fmla="*/ 7594257 w 8134698"/>
              <a:gd name="connsiteY11" fmla="*/ 3444382 h 3664694"/>
              <a:gd name="connsiteX12" fmla="*/ 8134698 w 8134698"/>
              <a:gd name="connsiteY12" fmla="*/ 3126851 h 3664694"/>
              <a:gd name="connsiteX13" fmla="*/ 8134698 w 8134698"/>
              <a:gd name="connsiteY13" fmla="*/ 3126851 h 3664694"/>
              <a:gd name="connsiteX0" fmla="*/ 48937 w 8134699"/>
              <a:gd name="connsiteY0" fmla="*/ 229539 h 3664694"/>
              <a:gd name="connsiteX1" fmla="*/ 33418 w 8134699"/>
              <a:gd name="connsiteY1" fmla="*/ 276031 h 3664694"/>
              <a:gd name="connsiteX2" fmla="*/ 249442 w 8134699"/>
              <a:gd name="connsiteY2" fmla="*/ 276030 h 3664694"/>
              <a:gd name="connsiteX3" fmla="*/ 681490 w 8134699"/>
              <a:gd name="connsiteY3" fmla="*/ 132014 h 3664694"/>
              <a:gd name="connsiteX4" fmla="*/ 1257554 w 8134699"/>
              <a:gd name="connsiteY4" fmla="*/ 60007 h 3664694"/>
              <a:gd name="connsiteX5" fmla="*/ 2049642 w 8134699"/>
              <a:gd name="connsiteY5" fmla="*/ 132015 h 3664694"/>
              <a:gd name="connsiteX6" fmla="*/ 3129762 w 8134699"/>
              <a:gd name="connsiteY6" fmla="*/ 852094 h 3664694"/>
              <a:gd name="connsiteX7" fmla="*/ 3983939 w 8134699"/>
              <a:gd name="connsiteY7" fmla="*/ 1822034 h 3664694"/>
              <a:gd name="connsiteX8" fmla="*/ 5381225 w 8134699"/>
              <a:gd name="connsiteY8" fmla="*/ 3024110 h 3664694"/>
              <a:gd name="connsiteX9" fmla="*/ 6120964 w 8134699"/>
              <a:gd name="connsiteY9" fmla="*/ 3527544 h 3664694"/>
              <a:gd name="connsiteX10" fmla="*/ 6809333 w 8134699"/>
              <a:gd name="connsiteY10" fmla="*/ 3650834 h 3664694"/>
              <a:gd name="connsiteX11" fmla="*/ 7594258 w 8134699"/>
              <a:gd name="connsiteY11" fmla="*/ 3444382 h 3664694"/>
              <a:gd name="connsiteX12" fmla="*/ 8134699 w 8134699"/>
              <a:gd name="connsiteY12" fmla="*/ 3126851 h 3664694"/>
              <a:gd name="connsiteX13" fmla="*/ 8134699 w 8134699"/>
              <a:gd name="connsiteY13" fmla="*/ 3126851 h 3664694"/>
              <a:gd name="connsiteX0" fmla="*/ 48936 w 8134698"/>
              <a:gd name="connsiteY0" fmla="*/ 229539 h 3664694"/>
              <a:gd name="connsiteX1" fmla="*/ 33418 w 8134698"/>
              <a:gd name="connsiteY1" fmla="*/ 348038 h 3664694"/>
              <a:gd name="connsiteX2" fmla="*/ 249441 w 8134698"/>
              <a:gd name="connsiteY2" fmla="*/ 276030 h 3664694"/>
              <a:gd name="connsiteX3" fmla="*/ 681489 w 8134698"/>
              <a:gd name="connsiteY3" fmla="*/ 132014 h 3664694"/>
              <a:gd name="connsiteX4" fmla="*/ 1257553 w 8134698"/>
              <a:gd name="connsiteY4" fmla="*/ 60007 h 3664694"/>
              <a:gd name="connsiteX5" fmla="*/ 2049641 w 8134698"/>
              <a:gd name="connsiteY5" fmla="*/ 132015 h 3664694"/>
              <a:gd name="connsiteX6" fmla="*/ 3129761 w 8134698"/>
              <a:gd name="connsiteY6" fmla="*/ 852094 h 3664694"/>
              <a:gd name="connsiteX7" fmla="*/ 3983938 w 8134698"/>
              <a:gd name="connsiteY7" fmla="*/ 1822034 h 3664694"/>
              <a:gd name="connsiteX8" fmla="*/ 5381224 w 8134698"/>
              <a:gd name="connsiteY8" fmla="*/ 3024110 h 3664694"/>
              <a:gd name="connsiteX9" fmla="*/ 6120963 w 8134698"/>
              <a:gd name="connsiteY9" fmla="*/ 3527544 h 3664694"/>
              <a:gd name="connsiteX10" fmla="*/ 6809332 w 8134698"/>
              <a:gd name="connsiteY10" fmla="*/ 3650834 h 3664694"/>
              <a:gd name="connsiteX11" fmla="*/ 7594257 w 8134698"/>
              <a:gd name="connsiteY11" fmla="*/ 3444382 h 3664694"/>
              <a:gd name="connsiteX12" fmla="*/ 8134698 w 8134698"/>
              <a:gd name="connsiteY12" fmla="*/ 3126851 h 3664694"/>
              <a:gd name="connsiteX13" fmla="*/ 8134698 w 8134698"/>
              <a:gd name="connsiteY13" fmla="*/ 3126851 h 3664694"/>
              <a:gd name="connsiteX0" fmla="*/ 0 w 8173289"/>
              <a:gd name="connsiteY0" fmla="*/ 420046 h 3664694"/>
              <a:gd name="connsiteX1" fmla="*/ 72009 w 8173289"/>
              <a:gd name="connsiteY1" fmla="*/ 348038 h 3664694"/>
              <a:gd name="connsiteX2" fmla="*/ 288032 w 8173289"/>
              <a:gd name="connsiteY2" fmla="*/ 276030 h 3664694"/>
              <a:gd name="connsiteX3" fmla="*/ 720080 w 8173289"/>
              <a:gd name="connsiteY3" fmla="*/ 132014 h 3664694"/>
              <a:gd name="connsiteX4" fmla="*/ 1296144 w 8173289"/>
              <a:gd name="connsiteY4" fmla="*/ 60007 h 3664694"/>
              <a:gd name="connsiteX5" fmla="*/ 2088232 w 8173289"/>
              <a:gd name="connsiteY5" fmla="*/ 132015 h 3664694"/>
              <a:gd name="connsiteX6" fmla="*/ 3168352 w 8173289"/>
              <a:gd name="connsiteY6" fmla="*/ 852094 h 3664694"/>
              <a:gd name="connsiteX7" fmla="*/ 4022529 w 8173289"/>
              <a:gd name="connsiteY7" fmla="*/ 1822034 h 3664694"/>
              <a:gd name="connsiteX8" fmla="*/ 5419815 w 8173289"/>
              <a:gd name="connsiteY8" fmla="*/ 3024110 h 3664694"/>
              <a:gd name="connsiteX9" fmla="*/ 6159554 w 8173289"/>
              <a:gd name="connsiteY9" fmla="*/ 3527544 h 3664694"/>
              <a:gd name="connsiteX10" fmla="*/ 6847923 w 8173289"/>
              <a:gd name="connsiteY10" fmla="*/ 3650834 h 3664694"/>
              <a:gd name="connsiteX11" fmla="*/ 7632848 w 8173289"/>
              <a:gd name="connsiteY11" fmla="*/ 3444382 h 3664694"/>
              <a:gd name="connsiteX12" fmla="*/ 8173289 w 8173289"/>
              <a:gd name="connsiteY12" fmla="*/ 3126851 h 3664694"/>
              <a:gd name="connsiteX13" fmla="*/ 8173289 w 8173289"/>
              <a:gd name="connsiteY13" fmla="*/ 3126851 h 3664694"/>
              <a:gd name="connsiteX0" fmla="*/ 0 w 8173289"/>
              <a:gd name="connsiteY0" fmla="*/ 420046 h 3664694"/>
              <a:gd name="connsiteX1" fmla="*/ 144017 w 8173289"/>
              <a:gd name="connsiteY1" fmla="*/ 348038 h 3664694"/>
              <a:gd name="connsiteX2" fmla="*/ 288032 w 8173289"/>
              <a:gd name="connsiteY2" fmla="*/ 276030 h 3664694"/>
              <a:gd name="connsiteX3" fmla="*/ 720080 w 8173289"/>
              <a:gd name="connsiteY3" fmla="*/ 132014 h 3664694"/>
              <a:gd name="connsiteX4" fmla="*/ 1296144 w 8173289"/>
              <a:gd name="connsiteY4" fmla="*/ 60007 h 3664694"/>
              <a:gd name="connsiteX5" fmla="*/ 2088232 w 8173289"/>
              <a:gd name="connsiteY5" fmla="*/ 132015 h 3664694"/>
              <a:gd name="connsiteX6" fmla="*/ 3168352 w 8173289"/>
              <a:gd name="connsiteY6" fmla="*/ 852094 h 3664694"/>
              <a:gd name="connsiteX7" fmla="*/ 4022529 w 8173289"/>
              <a:gd name="connsiteY7" fmla="*/ 1822034 h 3664694"/>
              <a:gd name="connsiteX8" fmla="*/ 5419815 w 8173289"/>
              <a:gd name="connsiteY8" fmla="*/ 3024110 h 3664694"/>
              <a:gd name="connsiteX9" fmla="*/ 6159554 w 8173289"/>
              <a:gd name="connsiteY9" fmla="*/ 3527544 h 3664694"/>
              <a:gd name="connsiteX10" fmla="*/ 6847923 w 8173289"/>
              <a:gd name="connsiteY10" fmla="*/ 3650834 h 3664694"/>
              <a:gd name="connsiteX11" fmla="*/ 7632848 w 8173289"/>
              <a:gd name="connsiteY11" fmla="*/ 3444382 h 3664694"/>
              <a:gd name="connsiteX12" fmla="*/ 8173289 w 8173289"/>
              <a:gd name="connsiteY12" fmla="*/ 3126851 h 3664694"/>
              <a:gd name="connsiteX13" fmla="*/ 8173289 w 8173289"/>
              <a:gd name="connsiteY13" fmla="*/ 3126851 h 3664694"/>
              <a:gd name="connsiteX0" fmla="*/ 0 w 8173289"/>
              <a:gd name="connsiteY0" fmla="*/ 432048 h 3676696"/>
              <a:gd name="connsiteX1" fmla="*/ 144017 w 8173289"/>
              <a:gd name="connsiteY1" fmla="*/ 360040 h 3676696"/>
              <a:gd name="connsiteX2" fmla="*/ 288032 w 8173289"/>
              <a:gd name="connsiteY2" fmla="*/ 288032 h 3676696"/>
              <a:gd name="connsiteX3" fmla="*/ 720080 w 8173289"/>
              <a:gd name="connsiteY3" fmla="*/ 144016 h 3676696"/>
              <a:gd name="connsiteX4" fmla="*/ 1440161 w 8173289"/>
              <a:gd name="connsiteY4" fmla="*/ 0 h 3676696"/>
              <a:gd name="connsiteX5" fmla="*/ 2088232 w 8173289"/>
              <a:gd name="connsiteY5" fmla="*/ 144017 h 3676696"/>
              <a:gd name="connsiteX6" fmla="*/ 3168352 w 8173289"/>
              <a:gd name="connsiteY6" fmla="*/ 864096 h 3676696"/>
              <a:gd name="connsiteX7" fmla="*/ 4022529 w 8173289"/>
              <a:gd name="connsiteY7" fmla="*/ 1834036 h 3676696"/>
              <a:gd name="connsiteX8" fmla="*/ 5419815 w 8173289"/>
              <a:gd name="connsiteY8" fmla="*/ 3036112 h 3676696"/>
              <a:gd name="connsiteX9" fmla="*/ 6159554 w 8173289"/>
              <a:gd name="connsiteY9" fmla="*/ 3539546 h 3676696"/>
              <a:gd name="connsiteX10" fmla="*/ 6847923 w 8173289"/>
              <a:gd name="connsiteY10" fmla="*/ 3662836 h 3676696"/>
              <a:gd name="connsiteX11" fmla="*/ 7632848 w 8173289"/>
              <a:gd name="connsiteY11" fmla="*/ 3456384 h 3676696"/>
              <a:gd name="connsiteX12" fmla="*/ 8173289 w 8173289"/>
              <a:gd name="connsiteY12" fmla="*/ 3138853 h 3676696"/>
              <a:gd name="connsiteX13" fmla="*/ 8173289 w 8173289"/>
              <a:gd name="connsiteY13" fmla="*/ 3138853 h 3676696"/>
              <a:gd name="connsiteX0" fmla="*/ 0 w 8173289"/>
              <a:gd name="connsiteY0" fmla="*/ 432048 h 3676696"/>
              <a:gd name="connsiteX1" fmla="*/ 144017 w 8173289"/>
              <a:gd name="connsiteY1" fmla="*/ 360040 h 3676696"/>
              <a:gd name="connsiteX2" fmla="*/ 288032 w 8173289"/>
              <a:gd name="connsiteY2" fmla="*/ 288032 h 3676696"/>
              <a:gd name="connsiteX3" fmla="*/ 720080 w 8173289"/>
              <a:gd name="connsiteY3" fmla="*/ 144016 h 3676696"/>
              <a:gd name="connsiteX4" fmla="*/ 1440161 w 8173289"/>
              <a:gd name="connsiteY4" fmla="*/ 0 h 3676696"/>
              <a:gd name="connsiteX5" fmla="*/ 2088232 w 8173289"/>
              <a:gd name="connsiteY5" fmla="*/ 144017 h 3676696"/>
              <a:gd name="connsiteX6" fmla="*/ 3168352 w 8173289"/>
              <a:gd name="connsiteY6" fmla="*/ 864096 h 3676696"/>
              <a:gd name="connsiteX7" fmla="*/ 4104457 w 8173289"/>
              <a:gd name="connsiteY7" fmla="*/ 1800200 h 3676696"/>
              <a:gd name="connsiteX8" fmla="*/ 5419815 w 8173289"/>
              <a:gd name="connsiteY8" fmla="*/ 3036112 h 3676696"/>
              <a:gd name="connsiteX9" fmla="*/ 6159554 w 8173289"/>
              <a:gd name="connsiteY9" fmla="*/ 3539546 h 3676696"/>
              <a:gd name="connsiteX10" fmla="*/ 6847923 w 8173289"/>
              <a:gd name="connsiteY10" fmla="*/ 3662836 h 3676696"/>
              <a:gd name="connsiteX11" fmla="*/ 7632848 w 8173289"/>
              <a:gd name="connsiteY11" fmla="*/ 3456384 h 3676696"/>
              <a:gd name="connsiteX12" fmla="*/ 8173289 w 8173289"/>
              <a:gd name="connsiteY12" fmla="*/ 3138853 h 3676696"/>
              <a:gd name="connsiteX13" fmla="*/ 8173289 w 8173289"/>
              <a:gd name="connsiteY13" fmla="*/ 3138853 h 367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73289" h="3676696">
                <a:moveTo>
                  <a:pt x="0" y="432048"/>
                </a:moveTo>
                <a:cubicBezTo>
                  <a:pt x="0" y="430336"/>
                  <a:pt x="96012" y="384043"/>
                  <a:pt x="144017" y="360040"/>
                </a:cubicBezTo>
                <a:cubicBezTo>
                  <a:pt x="192022" y="336037"/>
                  <a:pt x="192021" y="324036"/>
                  <a:pt x="288032" y="288032"/>
                </a:cubicBezTo>
                <a:cubicBezTo>
                  <a:pt x="384043" y="252028"/>
                  <a:pt x="528059" y="192021"/>
                  <a:pt x="720080" y="144016"/>
                </a:cubicBezTo>
                <a:cubicBezTo>
                  <a:pt x="912101" y="96011"/>
                  <a:pt x="1212136" y="0"/>
                  <a:pt x="1440161" y="0"/>
                </a:cubicBezTo>
                <a:cubicBezTo>
                  <a:pt x="1668186" y="0"/>
                  <a:pt x="1800200" y="1"/>
                  <a:pt x="2088232" y="144017"/>
                </a:cubicBezTo>
                <a:cubicBezTo>
                  <a:pt x="2376264" y="288033"/>
                  <a:pt x="2832315" y="588066"/>
                  <a:pt x="3168352" y="864096"/>
                </a:cubicBezTo>
                <a:cubicBezTo>
                  <a:pt x="3504389" y="1140126"/>
                  <a:pt x="3729213" y="1438197"/>
                  <a:pt x="4104457" y="1800200"/>
                </a:cubicBezTo>
                <a:cubicBezTo>
                  <a:pt x="4479701" y="2162203"/>
                  <a:pt x="5077299" y="2746221"/>
                  <a:pt x="5419815" y="3036112"/>
                </a:cubicBezTo>
                <a:cubicBezTo>
                  <a:pt x="5762331" y="3326003"/>
                  <a:pt x="5921536" y="3435092"/>
                  <a:pt x="6159554" y="3539546"/>
                </a:cubicBezTo>
                <a:cubicBezTo>
                  <a:pt x="6397572" y="3644000"/>
                  <a:pt x="6602374" y="3676696"/>
                  <a:pt x="6847923" y="3662836"/>
                </a:cubicBezTo>
                <a:cubicBezTo>
                  <a:pt x="7093472" y="3648976"/>
                  <a:pt x="7411954" y="3543715"/>
                  <a:pt x="7632848" y="3456384"/>
                </a:cubicBezTo>
                <a:cubicBezTo>
                  <a:pt x="7853742" y="3369054"/>
                  <a:pt x="8083216" y="3191775"/>
                  <a:pt x="8173289" y="3138853"/>
                </a:cubicBezTo>
                <a:lnTo>
                  <a:pt x="8173289" y="3138853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256854" y="1409272"/>
            <a:ext cx="8054939" cy="4046306"/>
          </a:xfrm>
          <a:custGeom>
            <a:avLst/>
            <a:gdLst>
              <a:gd name="connsiteX0" fmla="*/ 0 w 8054939"/>
              <a:gd name="connsiteY0" fmla="*/ 4046306 h 4082266"/>
              <a:gd name="connsiteX1" fmla="*/ 1500027 w 8054939"/>
              <a:gd name="connsiteY1" fmla="*/ 4056580 h 4082266"/>
              <a:gd name="connsiteX2" fmla="*/ 2208944 w 8054939"/>
              <a:gd name="connsiteY2" fmla="*/ 4046306 h 4082266"/>
              <a:gd name="connsiteX3" fmla="*/ 3113070 w 8054939"/>
              <a:gd name="connsiteY3" fmla="*/ 3840822 h 4082266"/>
              <a:gd name="connsiteX4" fmla="*/ 4921321 w 8054939"/>
              <a:gd name="connsiteY4" fmla="*/ 3049712 h 4082266"/>
              <a:gd name="connsiteX5" fmla="*/ 6102849 w 8054939"/>
              <a:gd name="connsiteY5" fmla="*/ 666108 h 4082266"/>
              <a:gd name="connsiteX6" fmla="*/ 7058346 w 8054939"/>
              <a:gd name="connsiteY6" fmla="*/ 101029 h 4082266"/>
              <a:gd name="connsiteX7" fmla="*/ 8054939 w 8054939"/>
              <a:gd name="connsiteY7" fmla="*/ 59932 h 4082266"/>
              <a:gd name="connsiteX8" fmla="*/ 8054939 w 8054939"/>
              <a:gd name="connsiteY8" fmla="*/ 59932 h 4082266"/>
              <a:gd name="connsiteX0" fmla="*/ 0 w 8054939"/>
              <a:gd name="connsiteY0" fmla="*/ 4046306 h 4085748"/>
              <a:gd name="connsiteX1" fmla="*/ 1500027 w 8054939"/>
              <a:gd name="connsiteY1" fmla="*/ 4056580 h 4085748"/>
              <a:gd name="connsiteX2" fmla="*/ 2208944 w 8054939"/>
              <a:gd name="connsiteY2" fmla="*/ 4046306 h 4085748"/>
              <a:gd name="connsiteX3" fmla="*/ 3379042 w 8054939"/>
              <a:gd name="connsiteY3" fmla="*/ 3819928 h 4085748"/>
              <a:gd name="connsiteX4" fmla="*/ 4921321 w 8054939"/>
              <a:gd name="connsiteY4" fmla="*/ 3049712 h 4085748"/>
              <a:gd name="connsiteX5" fmla="*/ 6102849 w 8054939"/>
              <a:gd name="connsiteY5" fmla="*/ 666108 h 4085748"/>
              <a:gd name="connsiteX6" fmla="*/ 7058346 w 8054939"/>
              <a:gd name="connsiteY6" fmla="*/ 101029 h 4085748"/>
              <a:gd name="connsiteX7" fmla="*/ 8054939 w 8054939"/>
              <a:gd name="connsiteY7" fmla="*/ 59932 h 4085748"/>
              <a:gd name="connsiteX8" fmla="*/ 8054939 w 8054939"/>
              <a:gd name="connsiteY8" fmla="*/ 59932 h 4085748"/>
              <a:gd name="connsiteX0" fmla="*/ 0 w 8054939"/>
              <a:gd name="connsiteY0" fmla="*/ 4046306 h 4085748"/>
              <a:gd name="connsiteX1" fmla="*/ 1500027 w 8054939"/>
              <a:gd name="connsiteY1" fmla="*/ 4056580 h 4085748"/>
              <a:gd name="connsiteX2" fmla="*/ 2208944 w 8054939"/>
              <a:gd name="connsiteY2" fmla="*/ 4046306 h 4085748"/>
              <a:gd name="connsiteX3" fmla="*/ 3379042 w 8054939"/>
              <a:gd name="connsiteY3" fmla="*/ 3819928 h 4085748"/>
              <a:gd name="connsiteX4" fmla="*/ 4891210 w 8054939"/>
              <a:gd name="connsiteY4" fmla="*/ 2955832 h 4085748"/>
              <a:gd name="connsiteX5" fmla="*/ 6102849 w 8054939"/>
              <a:gd name="connsiteY5" fmla="*/ 666108 h 4085748"/>
              <a:gd name="connsiteX6" fmla="*/ 7058346 w 8054939"/>
              <a:gd name="connsiteY6" fmla="*/ 101029 h 4085748"/>
              <a:gd name="connsiteX7" fmla="*/ 8054939 w 8054939"/>
              <a:gd name="connsiteY7" fmla="*/ 59932 h 4085748"/>
              <a:gd name="connsiteX8" fmla="*/ 8054939 w 8054939"/>
              <a:gd name="connsiteY8" fmla="*/ 59932 h 4085748"/>
              <a:gd name="connsiteX0" fmla="*/ 0 w 8054939"/>
              <a:gd name="connsiteY0" fmla="*/ 4046306 h 4056580"/>
              <a:gd name="connsiteX1" fmla="*/ 1500027 w 8054939"/>
              <a:gd name="connsiteY1" fmla="*/ 4056580 h 4056580"/>
              <a:gd name="connsiteX2" fmla="*/ 2226914 w 8054939"/>
              <a:gd name="connsiteY2" fmla="*/ 3963944 h 4056580"/>
              <a:gd name="connsiteX3" fmla="*/ 3379042 w 8054939"/>
              <a:gd name="connsiteY3" fmla="*/ 3819928 h 4056580"/>
              <a:gd name="connsiteX4" fmla="*/ 4891210 w 8054939"/>
              <a:gd name="connsiteY4" fmla="*/ 2955832 h 4056580"/>
              <a:gd name="connsiteX5" fmla="*/ 6102849 w 8054939"/>
              <a:gd name="connsiteY5" fmla="*/ 666108 h 4056580"/>
              <a:gd name="connsiteX6" fmla="*/ 7058346 w 8054939"/>
              <a:gd name="connsiteY6" fmla="*/ 101029 h 4056580"/>
              <a:gd name="connsiteX7" fmla="*/ 8054939 w 8054939"/>
              <a:gd name="connsiteY7" fmla="*/ 59932 h 4056580"/>
              <a:gd name="connsiteX8" fmla="*/ 8054939 w 8054939"/>
              <a:gd name="connsiteY8" fmla="*/ 59932 h 4056580"/>
              <a:gd name="connsiteX0" fmla="*/ 0 w 8054939"/>
              <a:gd name="connsiteY0" fmla="*/ 4046306 h 4056580"/>
              <a:gd name="connsiteX1" fmla="*/ 1500027 w 8054939"/>
              <a:gd name="connsiteY1" fmla="*/ 4056580 h 4056580"/>
              <a:gd name="connsiteX2" fmla="*/ 2226914 w 8054939"/>
              <a:gd name="connsiteY2" fmla="*/ 3963944 h 4056580"/>
              <a:gd name="connsiteX3" fmla="*/ 3379042 w 8054939"/>
              <a:gd name="connsiteY3" fmla="*/ 3747920 h 4056580"/>
              <a:gd name="connsiteX4" fmla="*/ 4891210 w 8054939"/>
              <a:gd name="connsiteY4" fmla="*/ 2955832 h 4056580"/>
              <a:gd name="connsiteX5" fmla="*/ 6102849 w 8054939"/>
              <a:gd name="connsiteY5" fmla="*/ 666108 h 4056580"/>
              <a:gd name="connsiteX6" fmla="*/ 7058346 w 8054939"/>
              <a:gd name="connsiteY6" fmla="*/ 101029 h 4056580"/>
              <a:gd name="connsiteX7" fmla="*/ 8054939 w 8054939"/>
              <a:gd name="connsiteY7" fmla="*/ 59932 h 4056580"/>
              <a:gd name="connsiteX8" fmla="*/ 8054939 w 8054939"/>
              <a:gd name="connsiteY8" fmla="*/ 59932 h 4056580"/>
              <a:gd name="connsiteX0" fmla="*/ 0 w 8054939"/>
              <a:gd name="connsiteY0" fmla="*/ 4046306 h 4046306"/>
              <a:gd name="connsiteX1" fmla="*/ 1578842 w 8054939"/>
              <a:gd name="connsiteY1" fmla="*/ 4035952 h 4046306"/>
              <a:gd name="connsiteX2" fmla="*/ 2226914 w 8054939"/>
              <a:gd name="connsiteY2" fmla="*/ 3963944 h 4046306"/>
              <a:gd name="connsiteX3" fmla="*/ 3379042 w 8054939"/>
              <a:gd name="connsiteY3" fmla="*/ 3747920 h 4046306"/>
              <a:gd name="connsiteX4" fmla="*/ 4891210 w 8054939"/>
              <a:gd name="connsiteY4" fmla="*/ 2955832 h 4046306"/>
              <a:gd name="connsiteX5" fmla="*/ 6102849 w 8054939"/>
              <a:gd name="connsiteY5" fmla="*/ 666108 h 4046306"/>
              <a:gd name="connsiteX6" fmla="*/ 7058346 w 8054939"/>
              <a:gd name="connsiteY6" fmla="*/ 101029 h 4046306"/>
              <a:gd name="connsiteX7" fmla="*/ 8054939 w 8054939"/>
              <a:gd name="connsiteY7" fmla="*/ 59932 h 4046306"/>
              <a:gd name="connsiteX8" fmla="*/ 8054939 w 8054939"/>
              <a:gd name="connsiteY8" fmla="*/ 59932 h 4046306"/>
              <a:gd name="connsiteX0" fmla="*/ 0 w 8054939"/>
              <a:gd name="connsiteY0" fmla="*/ 4046306 h 4046306"/>
              <a:gd name="connsiteX1" fmla="*/ 1578842 w 8054939"/>
              <a:gd name="connsiteY1" fmla="*/ 4035952 h 4046306"/>
              <a:gd name="connsiteX2" fmla="*/ 2298922 w 8054939"/>
              <a:gd name="connsiteY2" fmla="*/ 3963944 h 4046306"/>
              <a:gd name="connsiteX3" fmla="*/ 3379042 w 8054939"/>
              <a:gd name="connsiteY3" fmla="*/ 3747920 h 4046306"/>
              <a:gd name="connsiteX4" fmla="*/ 4891210 w 8054939"/>
              <a:gd name="connsiteY4" fmla="*/ 2955832 h 4046306"/>
              <a:gd name="connsiteX5" fmla="*/ 6102849 w 8054939"/>
              <a:gd name="connsiteY5" fmla="*/ 666108 h 4046306"/>
              <a:gd name="connsiteX6" fmla="*/ 7058346 w 8054939"/>
              <a:gd name="connsiteY6" fmla="*/ 101029 h 4046306"/>
              <a:gd name="connsiteX7" fmla="*/ 8054939 w 8054939"/>
              <a:gd name="connsiteY7" fmla="*/ 59932 h 4046306"/>
              <a:gd name="connsiteX8" fmla="*/ 8054939 w 8054939"/>
              <a:gd name="connsiteY8" fmla="*/ 59932 h 404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939" h="4046306">
                <a:moveTo>
                  <a:pt x="0" y="4046306"/>
                </a:moveTo>
                <a:lnTo>
                  <a:pt x="1578842" y="4035952"/>
                </a:lnTo>
                <a:cubicBezTo>
                  <a:pt x="1946999" y="4035952"/>
                  <a:pt x="1998889" y="4011949"/>
                  <a:pt x="2298922" y="3963944"/>
                </a:cubicBezTo>
                <a:cubicBezTo>
                  <a:pt x="2598955" y="3915939"/>
                  <a:pt x="2946994" y="3915939"/>
                  <a:pt x="3379042" y="3747920"/>
                </a:cubicBezTo>
                <a:cubicBezTo>
                  <a:pt x="3811090" y="3579901"/>
                  <a:pt x="4437242" y="3469467"/>
                  <a:pt x="4891210" y="2955832"/>
                </a:cubicBezTo>
                <a:cubicBezTo>
                  <a:pt x="5345178" y="2442197"/>
                  <a:pt x="5741660" y="1141908"/>
                  <a:pt x="6102849" y="666108"/>
                </a:cubicBezTo>
                <a:cubicBezTo>
                  <a:pt x="6464038" y="190308"/>
                  <a:pt x="6732998" y="202058"/>
                  <a:pt x="7058346" y="101029"/>
                </a:cubicBezTo>
                <a:cubicBezTo>
                  <a:pt x="7383694" y="0"/>
                  <a:pt x="8054939" y="59932"/>
                  <a:pt x="8054939" y="59932"/>
                </a:cubicBezTo>
                <a:lnTo>
                  <a:pt x="8054939" y="59932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7222733" y="1520575"/>
            <a:ext cx="1433244" cy="2229493"/>
          </a:xfrm>
          <a:custGeom>
            <a:avLst/>
            <a:gdLst>
              <a:gd name="connsiteX0" fmla="*/ 0 w 1433244"/>
              <a:gd name="connsiteY0" fmla="*/ 30823 h 2229493"/>
              <a:gd name="connsiteX1" fmla="*/ 390418 w 1433244"/>
              <a:gd name="connsiteY1" fmla="*/ 41097 h 2229493"/>
              <a:gd name="connsiteX2" fmla="*/ 801384 w 1433244"/>
              <a:gd name="connsiteY2" fmla="*/ 277403 h 2229493"/>
              <a:gd name="connsiteX3" fmla="*/ 1191802 w 1433244"/>
              <a:gd name="connsiteY3" fmla="*/ 1006868 h 2229493"/>
              <a:gd name="connsiteX4" fmla="*/ 1397285 w 1433244"/>
              <a:gd name="connsiteY4" fmla="*/ 2054832 h 2229493"/>
              <a:gd name="connsiteX5" fmla="*/ 1407559 w 1433244"/>
              <a:gd name="connsiteY5" fmla="*/ 2054832 h 222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3244" h="2229493">
                <a:moveTo>
                  <a:pt x="0" y="30823"/>
                </a:moveTo>
                <a:cubicBezTo>
                  <a:pt x="128427" y="15411"/>
                  <a:pt x="256854" y="0"/>
                  <a:pt x="390418" y="41097"/>
                </a:cubicBezTo>
                <a:cubicBezTo>
                  <a:pt x="523982" y="82194"/>
                  <a:pt x="667820" y="116441"/>
                  <a:pt x="801384" y="277403"/>
                </a:cubicBezTo>
                <a:cubicBezTo>
                  <a:pt x="934948" y="438365"/>
                  <a:pt x="1092485" y="710630"/>
                  <a:pt x="1191802" y="1006868"/>
                </a:cubicBezTo>
                <a:cubicBezTo>
                  <a:pt x="1291119" y="1303106"/>
                  <a:pt x="1361326" y="1880171"/>
                  <a:pt x="1397285" y="2054832"/>
                </a:cubicBezTo>
                <a:cubicBezTo>
                  <a:pt x="1433244" y="2229493"/>
                  <a:pt x="1420401" y="2142162"/>
                  <a:pt x="1407559" y="2054832"/>
                </a:cubicBezTo>
              </a:path>
            </a:pathLst>
          </a:cu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7335748" y="3811712"/>
            <a:ext cx="1232899" cy="1058239"/>
          </a:xfrm>
          <a:custGeom>
            <a:avLst/>
            <a:gdLst>
              <a:gd name="connsiteX0" fmla="*/ 0 w 1232899"/>
              <a:gd name="connsiteY0" fmla="*/ 1058239 h 1058239"/>
              <a:gd name="connsiteX1" fmla="*/ 441789 w 1232899"/>
              <a:gd name="connsiteY1" fmla="*/ 811659 h 1058239"/>
              <a:gd name="connsiteX2" fmla="*/ 770562 w 1232899"/>
              <a:gd name="connsiteY2" fmla="*/ 606176 h 1058239"/>
              <a:gd name="connsiteX3" fmla="*/ 1017142 w 1232899"/>
              <a:gd name="connsiteY3" fmla="*/ 287677 h 1058239"/>
              <a:gd name="connsiteX4" fmla="*/ 1232899 w 1232899"/>
              <a:gd name="connsiteY4" fmla="*/ 0 h 1058239"/>
              <a:gd name="connsiteX5" fmla="*/ 1232899 w 1232899"/>
              <a:gd name="connsiteY5" fmla="*/ 0 h 1058239"/>
              <a:gd name="connsiteX0" fmla="*/ 0 w 1232899"/>
              <a:gd name="connsiteY0" fmla="*/ 1058239 h 1058239"/>
              <a:gd name="connsiteX1" fmla="*/ 441789 w 1232899"/>
              <a:gd name="connsiteY1" fmla="*/ 811659 h 1058239"/>
              <a:gd name="connsiteX2" fmla="*/ 764644 w 1232899"/>
              <a:gd name="connsiteY2" fmla="*/ 553392 h 1058239"/>
              <a:gd name="connsiteX3" fmla="*/ 1017142 w 1232899"/>
              <a:gd name="connsiteY3" fmla="*/ 287677 h 1058239"/>
              <a:gd name="connsiteX4" fmla="*/ 1232899 w 1232899"/>
              <a:gd name="connsiteY4" fmla="*/ 0 h 1058239"/>
              <a:gd name="connsiteX5" fmla="*/ 1232899 w 1232899"/>
              <a:gd name="connsiteY5" fmla="*/ 0 h 105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2899" h="1058239">
                <a:moveTo>
                  <a:pt x="0" y="1058239"/>
                </a:moveTo>
                <a:cubicBezTo>
                  <a:pt x="156681" y="972621"/>
                  <a:pt x="314348" y="895800"/>
                  <a:pt x="441789" y="811659"/>
                </a:cubicBezTo>
                <a:cubicBezTo>
                  <a:pt x="569230" y="727518"/>
                  <a:pt x="668752" y="640722"/>
                  <a:pt x="764644" y="553392"/>
                </a:cubicBezTo>
                <a:cubicBezTo>
                  <a:pt x="860536" y="466062"/>
                  <a:pt x="939100" y="379909"/>
                  <a:pt x="1017142" y="287677"/>
                </a:cubicBezTo>
                <a:cubicBezTo>
                  <a:pt x="1095184" y="195445"/>
                  <a:pt x="1232899" y="0"/>
                  <a:pt x="1232899" y="0"/>
                </a:cubicBezTo>
                <a:lnTo>
                  <a:pt x="1232899" y="0"/>
                </a:lnTo>
              </a:path>
            </a:pathLst>
          </a:cu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lů 30"/>
          <p:cNvSpPr/>
          <p:nvPr/>
        </p:nvSpPr>
        <p:spPr>
          <a:xfrm>
            <a:off x="2915816" y="2276872"/>
            <a:ext cx="288032" cy="129614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lů 31"/>
          <p:cNvSpPr/>
          <p:nvPr/>
        </p:nvSpPr>
        <p:spPr>
          <a:xfrm rot="10800000">
            <a:off x="2915816" y="3861048"/>
            <a:ext cx="288032" cy="129614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7" name="Přímá spojovací čára 36"/>
          <p:cNvCxnSpPr/>
          <p:nvPr/>
        </p:nvCxnSpPr>
        <p:spPr>
          <a:xfrm>
            <a:off x="1763688" y="98072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251520" y="1196752"/>
            <a:ext cx="8280920" cy="0"/>
          </a:xfrm>
          <a:prstGeom prst="line">
            <a:avLst/>
          </a:prstGeom>
          <a:ln w="25400">
            <a:solidFill>
              <a:srgbClr val="0C4C1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 flipH="1">
            <a:off x="3779912" y="2492896"/>
            <a:ext cx="194421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/>
          <p:nvPr/>
        </p:nvCxnSpPr>
        <p:spPr>
          <a:xfrm>
            <a:off x="3779912" y="1916832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flipH="1">
            <a:off x="3779912" y="1916832"/>
            <a:ext cx="1944216" cy="0"/>
          </a:xfrm>
          <a:prstGeom prst="line">
            <a:avLst/>
          </a:prstGeom>
          <a:ln w="19050">
            <a:solidFill>
              <a:srgbClr val="0C4C1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5724128" y="40770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5724128" y="227687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</a:t>
            </a:r>
            <a:endParaRPr lang="cs-CZ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5333266" y="2564904"/>
            <a:ext cx="30008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5374542" y="15783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34" name="Šipka dolů 33"/>
          <p:cNvSpPr/>
          <p:nvPr/>
        </p:nvSpPr>
        <p:spPr>
          <a:xfrm rot="10800000">
            <a:off x="5508104" y="1916832"/>
            <a:ext cx="288032" cy="864096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lů 34"/>
          <p:cNvSpPr/>
          <p:nvPr/>
        </p:nvSpPr>
        <p:spPr>
          <a:xfrm rot="10800000">
            <a:off x="5580112" y="2492896"/>
            <a:ext cx="288032" cy="18002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0" name="Přímá spojovací šipka 69"/>
          <p:cNvCxnSpPr/>
          <p:nvPr/>
        </p:nvCxnSpPr>
        <p:spPr>
          <a:xfrm flipH="1">
            <a:off x="3923928" y="3501008"/>
            <a:ext cx="1656184" cy="1440160"/>
          </a:xfrm>
          <a:prstGeom prst="straightConnector1">
            <a:avLst/>
          </a:prstGeom>
          <a:ln w="317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šipka 71"/>
          <p:cNvCxnSpPr/>
          <p:nvPr/>
        </p:nvCxnSpPr>
        <p:spPr>
          <a:xfrm flipV="1">
            <a:off x="3923928" y="4365104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ovací šipka 77"/>
          <p:cNvCxnSpPr/>
          <p:nvPr/>
        </p:nvCxnSpPr>
        <p:spPr>
          <a:xfrm flipV="1">
            <a:off x="3923928" y="2708920"/>
            <a:ext cx="0" cy="216024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/>
          <p:cNvSpPr txBox="1"/>
          <p:nvPr/>
        </p:nvSpPr>
        <p:spPr>
          <a:xfrm>
            <a:off x="3995936" y="393305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(B)</a:t>
            </a:r>
            <a:endParaRPr lang="cs-CZ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5775678" y="321297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(A)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EU biodiversity policy - present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423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600" smtClean="0"/>
              <a:t>Shift from species/habitats to broader ecosystem approach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/>
              <a:t>Functional ecosystems – base for delivery of ecosystem services (MA)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/>
              <a:t>High value in economic terms documented by TEEB (recognize-demonstrate-capture)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/>
              <a:t>Biodiversity - basic structural component of ecosystems: link between biodiversity and ecosystem health assumed (…and still not well documented)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/>
              <a:t>Drivers of biodiversity loss (habitat destruction, overexploitation, fragmentation, pollution, invasive species…) not declining, growing importance of climate change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New EU biodiversity policy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2010: new EU biodiversity vision and post-2010 target adopted</a:t>
            </a:r>
          </a:p>
          <a:p>
            <a:pPr eaLnBrk="1" hangingPunct="1"/>
            <a:r>
              <a:rPr lang="en-GB" smtClean="0"/>
              <a:t>Reflecting lessons learned from previous period:</a:t>
            </a:r>
          </a:p>
          <a:p>
            <a:pPr lvl="1" eaLnBrk="1" hangingPunct="1"/>
            <a:r>
              <a:rPr lang="en-GB" smtClean="0"/>
              <a:t>Conservation/protection approaches only are not sufficient, need to restore</a:t>
            </a:r>
          </a:p>
          <a:p>
            <a:pPr lvl="1" eaLnBrk="1" hangingPunct="1"/>
            <a:r>
              <a:rPr lang="en-GB" smtClean="0"/>
              <a:t>Ecosystems and ecosystem services much more emphasized: delivery of different functions as a key</a:t>
            </a:r>
          </a:p>
          <a:p>
            <a:pPr lvl="1" eaLnBrk="1" hangingPunct="1"/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2020 target and subtargets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5141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Headline of new biodiversity target: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	“</a:t>
            </a:r>
            <a:r>
              <a:rPr lang="en-GB" sz="2800" i="1" smtClean="0"/>
              <a:t>To halt the loss of biodiversity </a:t>
            </a:r>
            <a:r>
              <a:rPr lang="en-GB" sz="2800" i="1" smtClean="0">
                <a:solidFill>
                  <a:srgbClr val="0066FF"/>
                </a:solidFill>
              </a:rPr>
              <a:t>and the degradation of ecosystem services</a:t>
            </a:r>
            <a:r>
              <a:rPr lang="en-GB" sz="2800" i="1" smtClean="0"/>
              <a:t> in the EU by 2020, </a:t>
            </a:r>
            <a:r>
              <a:rPr lang="en-GB" sz="2800" b="1" i="1" u="sng" smtClean="0">
                <a:solidFill>
                  <a:srgbClr val="0066FF"/>
                </a:solidFill>
              </a:rPr>
              <a:t>restore</a:t>
            </a:r>
            <a:r>
              <a:rPr lang="en-GB" sz="2800" i="1" smtClean="0">
                <a:solidFill>
                  <a:srgbClr val="0066FF"/>
                </a:solidFill>
              </a:rPr>
              <a:t> them insofar as feasible, while stepping up the EU contribution to averting global biodiversity loss</a:t>
            </a:r>
            <a:r>
              <a:rPr lang="en-GB" sz="2800" i="1" smtClean="0"/>
              <a:t>.</a:t>
            </a:r>
            <a:r>
              <a:rPr lang="en-GB" sz="2800" smtClean="0"/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Limited set of well defined and focused sub-targets: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ST1 Integration and sustainable use of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ST2 Overexploitation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ST3 Fragmentation and Green Infrastructure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ST4 Invasive species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ST5 Nature Conservation (NATURA 2000)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ST6 Contribution to global biodiversity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Links to restoration agenda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In principle, all subtargets have a restoration component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Nevertheless, two of them are more directly linked: overexploitation (degradation of ecosystems) and fragmentation</a:t>
            </a:r>
          </a:p>
          <a:p>
            <a:pPr eaLnBrk="1" hangingPunct="1">
              <a:lnSpc>
                <a:spcPct val="90000"/>
              </a:lnSpc>
            </a:pPr>
            <a:r>
              <a:rPr lang="en-GB" u="sng" smtClean="0"/>
              <a:t>Green Infrastructure</a:t>
            </a:r>
            <a:r>
              <a:rPr lang="en-GB" smtClean="0"/>
              <a:t> developed as a key approach to adress both ecosystem services and connectivity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6"/>
          <p:cNvSpPr>
            <a:spLocks noChangeArrowheads="1"/>
          </p:cNvSpPr>
          <p:nvPr/>
        </p:nvSpPr>
        <p:spPr bwMode="auto">
          <a:xfrm rot="11489246" flipH="1">
            <a:off x="5580063" y="3284538"/>
            <a:ext cx="2232025" cy="2441575"/>
          </a:xfrm>
          <a:custGeom>
            <a:avLst/>
            <a:gdLst>
              <a:gd name="T0" fmla="*/ 1266261 w 21600"/>
              <a:gd name="T1" fmla="*/ 11078 h 21600"/>
              <a:gd name="T2" fmla="*/ 210389 w 21600"/>
              <a:gd name="T3" fmla="*/ 989177 h 21600"/>
              <a:gd name="T4" fmla="*/ 1216144 w 21600"/>
              <a:gd name="T5" fmla="*/ 414389 h 21600"/>
              <a:gd name="T6" fmla="*/ 2509788 w 21600"/>
              <a:gd name="T7" fmla="*/ 1282392 h 21600"/>
              <a:gd name="T8" fmla="*/ 2026389 w 21600"/>
              <a:gd name="T9" fmla="*/ 1770142 h 21600"/>
              <a:gd name="T10" fmla="*/ 1580501 w 21600"/>
              <a:gd name="T11" fmla="*/ 12412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93" y="11090"/>
                </a:moveTo>
                <a:cubicBezTo>
                  <a:pt x="17997" y="10994"/>
                  <a:pt x="17999" y="10897"/>
                  <a:pt x="17999" y="10800"/>
                </a:cubicBezTo>
                <a:cubicBezTo>
                  <a:pt x="17999" y="6824"/>
                  <a:pt x="14775" y="3601"/>
                  <a:pt x="10800" y="3601"/>
                </a:cubicBezTo>
                <a:cubicBezTo>
                  <a:pt x="7455" y="3600"/>
                  <a:pt x="4551" y="5904"/>
                  <a:pt x="3790" y="9161"/>
                </a:cubicBezTo>
                <a:lnTo>
                  <a:pt x="283" y="8341"/>
                </a:lnTo>
                <a:cubicBezTo>
                  <a:pt x="1425" y="3455"/>
                  <a:pt x="5782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45"/>
                  <a:pt x="21597" y="11091"/>
                  <a:pt x="21591" y="11236"/>
                </a:cubicBezTo>
                <a:lnTo>
                  <a:pt x="24288" y="11345"/>
                </a:lnTo>
                <a:lnTo>
                  <a:pt x="19610" y="15660"/>
                </a:lnTo>
                <a:lnTo>
                  <a:pt x="15295" y="10981"/>
                </a:lnTo>
                <a:lnTo>
                  <a:pt x="17993" y="1109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19" name="AutoShape 10"/>
          <p:cNvSpPr>
            <a:spLocks noChangeArrowheads="1"/>
          </p:cNvSpPr>
          <p:nvPr/>
        </p:nvSpPr>
        <p:spPr bwMode="auto">
          <a:xfrm rot="3044623">
            <a:off x="5322888" y="1238250"/>
            <a:ext cx="2441575" cy="2359025"/>
          </a:xfrm>
          <a:custGeom>
            <a:avLst/>
            <a:gdLst>
              <a:gd name="T0" fmla="*/ 1708876 w 21600"/>
              <a:gd name="T1" fmla="*/ 98293 h 21600"/>
              <a:gd name="T2" fmla="*/ 499166 w 21600"/>
              <a:gd name="T3" fmla="*/ 486549 h 21600"/>
              <a:gd name="T4" fmla="*/ 1546105 w 21600"/>
              <a:gd name="T5" fmla="*/ 458809 h 21600"/>
              <a:gd name="T6" fmla="*/ 2745415 w 21600"/>
              <a:gd name="T7" fmla="*/ 1239034 h 21600"/>
              <a:gd name="T8" fmla="*/ 2216634 w 21600"/>
              <a:gd name="T9" fmla="*/ 1710293 h 21600"/>
              <a:gd name="T10" fmla="*/ 1728884 w 21600"/>
              <a:gd name="T11" fmla="*/ 119928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93" y="11090"/>
                </a:moveTo>
                <a:cubicBezTo>
                  <a:pt x="17997" y="10994"/>
                  <a:pt x="17999" y="10897"/>
                  <a:pt x="17999" y="10800"/>
                </a:cubicBezTo>
                <a:cubicBezTo>
                  <a:pt x="17999" y="6824"/>
                  <a:pt x="14775" y="3601"/>
                  <a:pt x="10800" y="3601"/>
                </a:cubicBezTo>
                <a:cubicBezTo>
                  <a:pt x="8882" y="3600"/>
                  <a:pt x="7045" y="4365"/>
                  <a:pt x="5693" y="5725"/>
                </a:cubicBezTo>
                <a:lnTo>
                  <a:pt x="3139" y="3186"/>
                </a:lnTo>
                <a:cubicBezTo>
                  <a:pt x="5166" y="1147"/>
                  <a:pt x="7924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45"/>
                  <a:pt x="21597" y="11091"/>
                  <a:pt x="21591" y="11236"/>
                </a:cubicBezTo>
                <a:lnTo>
                  <a:pt x="24288" y="11345"/>
                </a:lnTo>
                <a:lnTo>
                  <a:pt x="19610" y="15660"/>
                </a:lnTo>
                <a:lnTo>
                  <a:pt x="15295" y="10981"/>
                </a:lnTo>
                <a:lnTo>
                  <a:pt x="17993" y="1109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pPr algn="l" eaLnBrk="1" hangingPunct="1"/>
            <a:r>
              <a:rPr lang="en-GB" smtClean="0"/>
              <a:t>Different perspectives</a:t>
            </a:r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4608513" cy="5543550"/>
          </a:xfrm>
        </p:spPr>
        <p:txBody>
          <a:bodyPr/>
          <a:lstStyle/>
          <a:p>
            <a:pPr eaLnBrk="1" hangingPunct="1"/>
            <a:r>
              <a:rPr lang="en-GB" sz="2400" smtClean="0"/>
              <a:t>Where the restoration comes from?</a:t>
            </a:r>
          </a:p>
          <a:p>
            <a:pPr lvl="1" eaLnBrk="1" hangingPunct="1"/>
            <a:r>
              <a:rPr lang="en-GB" sz="2000" smtClean="0"/>
              <a:t>We want to get particular species, communities and (healthy) ecosystems back</a:t>
            </a:r>
          </a:p>
          <a:p>
            <a:pPr lvl="1" eaLnBrk="1" hangingPunct="1"/>
            <a:r>
              <a:rPr lang="en-GB" sz="2000" smtClean="0"/>
              <a:t>Delivery of ecosystem services is secured by presence of healthy, resilient ecosystems</a:t>
            </a:r>
          </a:p>
          <a:p>
            <a:pPr eaLnBrk="1" hangingPunct="1"/>
            <a:r>
              <a:rPr lang="en-GB" sz="2400" smtClean="0"/>
              <a:t>But reverse angle of view is also possible – may be much more acceptable in policy!</a:t>
            </a:r>
          </a:p>
          <a:p>
            <a:pPr eaLnBrk="1" hangingPunct="1"/>
            <a:r>
              <a:rPr lang="en-GB" sz="2400" smtClean="0"/>
              <a:t>“Technological view” – see the ecosystems as (Green) infrastructure necessary for delivery of certain services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5724525" y="1773238"/>
            <a:ext cx="1873250" cy="100806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ECOSYSTEM</a:t>
            </a:r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4787900" y="1196975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RESTORATION</a:t>
            </a: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4716463" y="3141663"/>
            <a:ext cx="180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SPECIES</a:t>
            </a:r>
          </a:p>
          <a:p>
            <a:r>
              <a:rPr lang="en-GB"/>
              <a:t>COMMUNITIES</a:t>
            </a:r>
          </a:p>
        </p:txBody>
      </p:sp>
      <p:sp>
        <p:nvSpPr>
          <p:cNvPr id="9225" name="AutoShape 13"/>
          <p:cNvSpPr>
            <a:spLocks noChangeArrowheads="1"/>
          </p:cNvSpPr>
          <p:nvPr/>
        </p:nvSpPr>
        <p:spPr bwMode="auto">
          <a:xfrm rot="-2297967">
            <a:off x="7524750" y="1916113"/>
            <a:ext cx="649288" cy="504825"/>
          </a:xfrm>
          <a:prstGeom prst="rightArrow">
            <a:avLst>
              <a:gd name="adj1" fmla="val 50000"/>
              <a:gd name="adj2" fmla="val 321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7550150" y="1268413"/>
            <a:ext cx="167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SERVICES</a:t>
            </a:r>
          </a:p>
          <a:p>
            <a:r>
              <a:rPr lang="en-GB"/>
              <a:t>as ‘by-product’</a:t>
            </a:r>
          </a:p>
        </p:txBody>
      </p:sp>
      <p:sp>
        <p:nvSpPr>
          <p:cNvPr id="9227" name="Rectangle 15"/>
          <p:cNvSpPr>
            <a:spLocks noChangeArrowheads="1"/>
          </p:cNvSpPr>
          <p:nvPr/>
        </p:nvSpPr>
        <p:spPr bwMode="auto">
          <a:xfrm>
            <a:off x="6011863" y="4797425"/>
            <a:ext cx="1873250" cy="1008063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ECOSYSTEM</a:t>
            </a:r>
          </a:p>
        </p:txBody>
      </p:sp>
      <p:sp>
        <p:nvSpPr>
          <p:cNvPr id="9228" name="Text Box 18"/>
          <p:cNvSpPr txBox="1">
            <a:spLocks noChangeArrowheads="1"/>
          </p:cNvSpPr>
          <p:nvPr/>
        </p:nvSpPr>
        <p:spPr bwMode="auto">
          <a:xfrm>
            <a:off x="4859338" y="4221163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RESTORATION</a:t>
            </a:r>
          </a:p>
        </p:txBody>
      </p:sp>
      <p:sp>
        <p:nvSpPr>
          <p:cNvPr id="9229" name="Text Box 19"/>
          <p:cNvSpPr txBox="1">
            <a:spLocks noChangeArrowheads="1"/>
          </p:cNvSpPr>
          <p:nvPr/>
        </p:nvSpPr>
        <p:spPr bwMode="auto">
          <a:xfrm>
            <a:off x="7804150" y="40767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SERVICES</a:t>
            </a:r>
          </a:p>
        </p:txBody>
      </p:sp>
      <p:sp>
        <p:nvSpPr>
          <p:cNvPr id="9230" name="AutoShape 20"/>
          <p:cNvSpPr>
            <a:spLocks noChangeArrowheads="1"/>
          </p:cNvSpPr>
          <p:nvPr/>
        </p:nvSpPr>
        <p:spPr bwMode="auto">
          <a:xfrm>
            <a:off x="7019925" y="5661025"/>
            <a:ext cx="503238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31" name="Text Box 21"/>
          <p:cNvSpPr txBox="1">
            <a:spLocks noChangeArrowheads="1"/>
          </p:cNvSpPr>
          <p:nvPr/>
        </p:nvSpPr>
        <p:spPr bwMode="auto">
          <a:xfrm>
            <a:off x="5264150" y="6021388"/>
            <a:ext cx="387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		SPECIES</a:t>
            </a:r>
          </a:p>
          <a:p>
            <a:r>
              <a:rPr lang="en-GB"/>
              <a:t>(as precondition or as consequence)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Green Infrastructure - concept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To secure long-term (sustainable) delivery of ecosystem goods and services, by working with nature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Cheap, self-sustaining, resilient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Not (or very little) dependent on oil/other sources of energy added by man (automatic)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Delivering solutions for climate change mitigation and adaptation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Minimizing natural disaster risks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Green infrastructure - approach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4862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Strategic restoration, using limited land available in Europe: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Identify needs and options (multiple versus uniform services etc.)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Select functions to be delivered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Identify appropriate part of land and restore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Facing fragmentation, simplification and unification – need to restore functional (and consequently also structural) complexity: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Energy availability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Material availability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Call for </a:t>
            </a:r>
            <a:r>
              <a:rPr lang="en-GB" sz="2800" u="sng" smtClean="0"/>
              <a:t>integrated spatial planning approach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140200" y="5157788"/>
            <a:ext cx="2930525" cy="720725"/>
          </a:xfrm>
          <a:prstGeom prst="leftArrowCallout">
            <a:avLst>
              <a:gd name="adj1" fmla="val 50000"/>
              <a:gd name="adj2" fmla="val 41176"/>
              <a:gd name="adj3" fmla="val 6432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KEY ROLE OF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1160</Words>
  <Application>Microsoft Office PowerPoint</Application>
  <PresentationFormat>Předvádění na obrazovce (4:3)</PresentationFormat>
  <Paragraphs>195</Paragraphs>
  <Slides>24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Default Design</vt:lpstr>
      <vt:lpstr>Microsoft Office Excel Chart</vt:lpstr>
      <vt:lpstr>Green infrastructure: adressing problems by  smart use of natural processes</vt:lpstr>
      <vt:lpstr>EU biodiversity policy</vt:lpstr>
      <vt:lpstr>EU biodiversity policy - present</vt:lpstr>
      <vt:lpstr>New EU biodiversity policy</vt:lpstr>
      <vt:lpstr>2020 target and subtargets</vt:lpstr>
      <vt:lpstr>Links to restoration agenda</vt:lpstr>
      <vt:lpstr>Different perspectives</vt:lpstr>
      <vt:lpstr>Green Infrastructure - concept</vt:lpstr>
      <vt:lpstr>Green infrastructure - approach</vt:lpstr>
      <vt:lpstr>Green infrastructure – approach (2)</vt:lpstr>
      <vt:lpstr>Possible (non-biodiversity focused) deliveries of Green Infrastructure</vt:lpstr>
      <vt:lpstr>“Nihil novi sub sole”</vt:lpstr>
      <vt:lpstr>Microclimate management</vt:lpstr>
      <vt:lpstr>Soil protection (erosion, land slides) </vt:lpstr>
      <vt:lpstr>Soil regeneration: problem of food</vt:lpstr>
      <vt:lpstr>Soil regeneration: reversing nutrients loss, preventing eutrophication</vt:lpstr>
      <vt:lpstr>Soil regeneration: water regime</vt:lpstr>
      <vt:lpstr>Flood prevention and water retention</vt:lpstr>
      <vt:lpstr>Smart solutions: parallel benefits</vt:lpstr>
      <vt:lpstr>Classical Green Infrastructure: biodiversity support</vt:lpstr>
      <vt:lpstr>Green Infrastructure  – ways of financing at EU level</vt:lpstr>
      <vt:lpstr>Conclusions</vt:lpstr>
      <vt:lpstr>Snímek 23</vt:lpstr>
      <vt:lpstr>Snímek 24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infrastructure: adressing problems by  smart use of natural processes</dc:title>
  <dc:creator>env-mobile</dc:creator>
  <cp:lastModifiedBy>Laco</cp:lastModifiedBy>
  <cp:revision>33</cp:revision>
  <dcterms:created xsi:type="dcterms:W3CDTF">2010-06-17T08:13:35Z</dcterms:created>
  <dcterms:modified xsi:type="dcterms:W3CDTF">2013-10-01T21:22:33Z</dcterms:modified>
</cp:coreProperties>
</file>