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59" r:id="rId6"/>
    <p:sldId id="283" r:id="rId7"/>
    <p:sldId id="265" r:id="rId8"/>
    <p:sldId id="266" r:id="rId9"/>
    <p:sldId id="267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2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7C426-5BCC-4ABA-BC53-D7AB9BB36439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8E87C-2ADF-4C91-98D4-8B7A253A93E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E87C-2ADF-4C91-98D4-8B7A253A93ED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E5D5-76FF-493E-BA66-3545CB402732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C5B3-8BE8-4593-8672-CFA991C0E0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E5D5-76FF-493E-BA66-3545CB402732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C5B3-8BE8-4593-8672-CFA991C0E0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E5D5-76FF-493E-BA66-3545CB402732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C5B3-8BE8-4593-8672-CFA991C0E0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E5D5-76FF-493E-BA66-3545CB402732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C5B3-8BE8-4593-8672-CFA991C0E0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E5D5-76FF-493E-BA66-3545CB402732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C5B3-8BE8-4593-8672-CFA991C0E0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E5D5-76FF-493E-BA66-3545CB402732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C5B3-8BE8-4593-8672-CFA991C0E0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E5D5-76FF-493E-BA66-3545CB402732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C5B3-8BE8-4593-8672-CFA991C0E0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E5D5-76FF-493E-BA66-3545CB402732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C5B3-8BE8-4593-8672-CFA991C0E0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E5D5-76FF-493E-BA66-3545CB402732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C5B3-8BE8-4593-8672-CFA991C0E0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E5D5-76FF-493E-BA66-3545CB402732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C5B3-8BE8-4593-8672-CFA991C0E0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E5D5-76FF-493E-BA66-3545CB402732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C5B3-8BE8-4593-8672-CFA991C0E0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DE5D5-76FF-493E-BA66-3545CB402732}" type="datetimeFigureOut">
              <a:rPr lang="cs-CZ" smtClean="0"/>
              <a:pPr/>
              <a:t>20.1.2015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2C5B3-8BE8-4593-8672-CFA991C0E0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ni.cz/UK-4331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ana.simackova@natur.cuni.cz" TargetMode="External"/><Relationship Id="rId2" Type="http://schemas.openxmlformats.org/officeDocument/2006/relationships/hyperlink" Target="mailto:jolana.tatosova@natur.cuni.cz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vyzkum.cz/FrontClanek.aspx?idsekce=137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7"/>
          <p:cNvSpPr txBox="1">
            <a:spLocks/>
          </p:cNvSpPr>
          <p:nvPr/>
        </p:nvSpPr>
        <p:spPr>
          <a:xfrm>
            <a:off x="827584" y="188640"/>
            <a:ext cx="7574099" cy="67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Metodika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2013-2015 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hape 68"/>
          <p:cNvSpPr txBox="1">
            <a:spLocks/>
          </p:cNvSpPr>
          <p:nvPr/>
        </p:nvSpPr>
        <p:spPr>
          <a:xfrm>
            <a:off x="539552" y="2276872"/>
            <a:ext cx="8496944" cy="21019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Verdana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Schváleno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usnesením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vlády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ČR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ze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dne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19. 6. 2013 č. 475</a:t>
            </a:r>
          </a:p>
          <a:p>
            <a:pPr marL="4572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Verdana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platná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pro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roky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2013, 2014 a 2015</a:t>
            </a:r>
          </a:p>
          <a:p>
            <a:pPr marL="4572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Verdana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r. 2015 by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měl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být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vytvořen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nový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systém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hodnocení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financování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výzkumu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vývoje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inovací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9"/>
          <p:cNvSpPr txBox="1">
            <a:spLocks/>
          </p:cNvSpPr>
          <p:nvPr/>
        </p:nvSpPr>
        <p:spPr>
          <a:xfrm>
            <a:off x="323528" y="260648"/>
            <a:ext cx="7574099" cy="67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Které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výsledky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tedy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vkládat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hape 120"/>
          <p:cNvSpPr txBox="1">
            <a:spLocks/>
          </p:cNvSpPr>
          <p:nvPr/>
        </p:nvSpPr>
        <p:spPr>
          <a:xfrm>
            <a:off x="323528" y="980728"/>
            <a:ext cx="8640960" cy="19442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77777"/>
              <a:buFont typeface="Verdana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všechny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které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jsou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výstupy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grantů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projektů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77777"/>
              <a:buFont typeface="Verdana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všechny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které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jsou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vykazovány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výběrové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bibliografii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UK</a:t>
            </a:r>
          </a:p>
          <a:p>
            <a:pPr marL="9144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100000"/>
              <a:buFont typeface="Verdana"/>
              <a:buChar char="○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např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učebnice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encyklopedie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atlasy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sborníky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atd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. -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viz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Příloha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č. 1 OR UK č.18/2012 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  <a:hlinkClick r:id="rId2"/>
              </a:rPr>
              <a:t>http://www.cuni.cz/UK-4331.html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3779912" y="2852936"/>
            <a:ext cx="86409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0" y="4149080"/>
            <a:ext cx="9318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!!!!!  NUTNÉ PRO EVALUACI FAKULT !!!!!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6" y="5229200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Dříve nebo později propojení hodnocení doktorandů s OBD – nutné aby studenti vkládali vše, tj. i NEHODNOCENÉ A NEBODOVANÉ abstrakty ve sbornících z konferencí. </a:t>
            </a:r>
          </a:p>
          <a:p>
            <a:endParaRPr lang="cs-CZ" dirty="0" smtClean="0"/>
          </a:p>
          <a:p>
            <a:r>
              <a:rPr lang="cs-CZ" dirty="0" smtClean="0"/>
              <a:t>Nepůjdou do RIV, ale budou hodnoceny při </a:t>
            </a:r>
            <a:r>
              <a:rPr lang="cs-CZ" sz="2200" b="1" u="sng" dirty="0" smtClean="0"/>
              <a:t>evaluaci pracovišť v rámci fakulty!!!!!!</a:t>
            </a:r>
            <a:endParaRPr lang="cs-CZ" sz="2200" b="1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1"/>
          <p:cNvSpPr txBox="1">
            <a:spLocks/>
          </p:cNvSpPr>
          <p:nvPr/>
        </p:nvSpPr>
        <p:spPr>
          <a:xfrm>
            <a:off x="395536" y="188640"/>
            <a:ext cx="8424936" cy="79208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Pilíř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III.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hodnocení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patentů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nepublikačních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výledků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aplikovaného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výzkumu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hape 132"/>
          <p:cNvSpPr txBox="1">
            <a:spLocks/>
          </p:cNvSpPr>
          <p:nvPr/>
        </p:nvSpPr>
        <p:spPr>
          <a:xfrm>
            <a:off x="251520" y="980728"/>
            <a:ext cx="8712968" cy="1512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100000"/>
              <a:buFont typeface="Verdana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patenty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nejvíce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hodnoceny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evropské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, USA a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Japonsko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pak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národní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457200" marR="0" lvl="0" indent="-3683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100000"/>
              <a:buFont typeface="Verdana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plemeno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100000"/>
              <a:buFont typeface="Verdana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odrůda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100000"/>
              <a:buFont typeface="Verdana"/>
              <a:buChar char="○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bez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ohledu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případnou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vazbu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některý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z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projektů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137"/>
          <p:cNvSpPr txBox="1">
            <a:spLocks/>
          </p:cNvSpPr>
          <p:nvPr/>
        </p:nvSpPr>
        <p:spPr>
          <a:xfrm>
            <a:off x="323528" y="1988840"/>
            <a:ext cx="8496944" cy="67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Pilíř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II.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hodnocení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kvality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vybraných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výsledků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(od r. 2014)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hape 138"/>
          <p:cNvSpPr txBox="1">
            <a:spLocks/>
          </p:cNvSpPr>
          <p:nvPr/>
        </p:nvSpPr>
        <p:spPr>
          <a:xfrm>
            <a:off x="179512" y="2420888"/>
            <a:ext cx="8784976" cy="38884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77777"/>
              <a:buFont typeface="Arial"/>
              <a:buChar char="●"/>
              <a:tabLst/>
              <a:defRPr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tj.</a:t>
            </a:r>
            <a:r>
              <a:rPr kumimoji="0" lang="cs-CZ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cs-CZ" sz="1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výsedky</a:t>
            </a:r>
            <a:r>
              <a:rPr kumimoji="0" lang="cs-CZ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uplatněné za rok 2013, které nyní vkládáme, se příští rok mohou dostat do tohoto pilíře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77777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expertní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posouzení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kvality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omezeného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počtu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vybraných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výsledků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indent="-317500">
              <a:buClr>
                <a:srgbClr val="3C3C3C"/>
              </a:buClr>
              <a:buSzPct val="77777"/>
              <a:buFont typeface="Arial"/>
              <a:buChar char="●"/>
              <a:defRPr/>
            </a:pPr>
            <a:r>
              <a:rPr lang="en-US" sz="1600" kern="0" dirty="0" err="1" smtClean="0">
                <a:latin typeface="Arial"/>
                <a:ea typeface="Arial"/>
                <a:cs typeface="Arial"/>
                <a:sym typeface="Arial"/>
              </a:rPr>
              <a:t>výsledky</a:t>
            </a:r>
            <a:r>
              <a:rPr lang="en-US" sz="1600" kern="0" dirty="0" smtClean="0"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1600" kern="0" dirty="0" err="1" smtClean="0">
                <a:latin typeface="Arial"/>
                <a:ea typeface="Arial"/>
                <a:cs typeface="Arial"/>
                <a:sym typeface="Arial"/>
              </a:rPr>
              <a:t>datem</a:t>
            </a:r>
            <a:r>
              <a:rPr lang="en-US" sz="1600" kern="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kern="0" dirty="0" err="1" smtClean="0">
                <a:latin typeface="Arial"/>
                <a:ea typeface="Arial"/>
                <a:cs typeface="Arial"/>
                <a:sym typeface="Arial"/>
              </a:rPr>
              <a:t>uplatnění</a:t>
            </a:r>
            <a:r>
              <a:rPr lang="en-US" sz="1600" kern="0" dirty="0" smtClean="0">
                <a:latin typeface="Arial"/>
                <a:ea typeface="Arial"/>
                <a:cs typeface="Arial"/>
                <a:sym typeface="Arial"/>
              </a:rPr>
              <a:t> 2013 a 2014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77777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Bonifikace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za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grant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ERC (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2000 bodů instituci, jejíž pracovník v hodnoceném období získal</a:t>
            </a:r>
            <a:r>
              <a:rPr kumimoji="0" lang="cs-CZ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grant EU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</a:t>
            </a: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77777"/>
              <a:buFont typeface="Arial"/>
              <a:buChar char="●"/>
              <a:tabLst/>
              <a:defRPr/>
            </a:pPr>
            <a:r>
              <a:rPr lang="cs-CZ" sz="1600" kern="0" dirty="0" smtClean="0">
                <a:latin typeface="Arial"/>
                <a:ea typeface="Arial"/>
                <a:cs typeface="Arial"/>
                <a:sym typeface="Arial"/>
              </a:rPr>
              <a:t>Předložení alespoň jednoho bodovaného výsledku do RIV v roce N rozhoduje o tom, zda má tato VO v roce N+1 předložit vybrané výsledky do tohoto pilíře. Výše podpory v roce N určuje počet předkládaných výsledku v roce N+1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77777"/>
              <a:buFont typeface="Arial"/>
              <a:buChar char="●"/>
              <a:tabLst/>
              <a:defRPr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 každých započatých</a:t>
            </a:r>
            <a:r>
              <a:rPr kumimoji="0" lang="cs-CZ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 mil.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Kč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má VO alokován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výsledek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který předloží v tomto hodnocení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v r. 2014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77777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výsledky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odešlou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fyzicky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exemplář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knihy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kopie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článku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podrobná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dokumentace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k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posouzení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apod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.) +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zdůvodnění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v AJ,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proč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má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být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výsledek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pokládán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za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obzvlášť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významný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může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jít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výsledky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předložené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v I.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III.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pilíři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nebodované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výsledky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77777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oborovou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skupinu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v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rámci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bude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výsledek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předkládat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určuje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výzkumná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organizace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77777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hodnocení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panelech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jejichž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členy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mají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být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především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zahraniční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odborníci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23728" y="260648"/>
            <a:ext cx="4880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KUDY DO DATABÁZE OBD</a:t>
            </a:r>
            <a:endParaRPr lang="cs-CZ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7027" t="13251" r="23688" b="37128"/>
          <a:stretch>
            <a:fillRect/>
          </a:stretch>
        </p:blipFill>
        <p:spPr bwMode="auto">
          <a:xfrm>
            <a:off x="334247" y="980728"/>
            <a:ext cx="880975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 rot="10800000">
            <a:off x="2339752" y="2636912"/>
            <a:ext cx="15841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04864"/>
            <a:ext cx="9144000" cy="198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979712" y="476672"/>
            <a:ext cx="5025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JAK SE PŘIHLÁSIT DO OBD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780" y="2060848"/>
            <a:ext cx="905622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051720" y="548680"/>
            <a:ext cx="501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KUDY DÁL PO PŘIHLÁŠENÍ</a:t>
            </a:r>
            <a:endParaRPr lang="cs-CZ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59761" y="404664"/>
            <a:ext cx="437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JAK TO V OBD VYPADÁ</a:t>
            </a:r>
            <a:endParaRPr lang="cs-CZ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44824"/>
            <a:ext cx="9144000" cy="480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20" y="2708920"/>
            <a:ext cx="9106280" cy="285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63688" y="404664"/>
            <a:ext cx="5627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VLOŽENÍ NOVÉHO ZÁZNAMU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68960"/>
            <a:ext cx="9031295" cy="28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755576" y="18864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KONTROLA S EXISTUJÍCÍMI ZÁZANMY – VYHOUT SE DUPLICITÁM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62880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červená pole MUSÍ být vyplněna, jinak záznam nelze uložit (ani jak rozpracovaný)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vepište název článku/knihy a stiskněte ENTER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pohlídejte si ROK UPLATNĚNÍ !!! (kdy opravdu vyšel V TISKU !!! 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38124" y="332656"/>
            <a:ext cx="5498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JAK ZOVLIT DRUH VÝSLEDKU</a:t>
            </a:r>
            <a:endParaRPr lang="cs-CZ" sz="3600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0" y="2204864"/>
            <a:ext cx="9173456" cy="4581128"/>
            <a:chOff x="0" y="2204864"/>
            <a:chExt cx="9173456" cy="458112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2204864"/>
              <a:ext cx="9173456" cy="458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ovéPole 4"/>
            <p:cNvSpPr txBox="1"/>
            <p:nvPr/>
          </p:nvSpPr>
          <p:spPr>
            <a:xfrm>
              <a:off x="2699792" y="4077072"/>
              <a:ext cx="2145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KLIKNOUT NA IKONU</a:t>
              </a:r>
              <a:endParaRPr lang="cs-CZ" dirty="0"/>
            </a:p>
          </p:txBody>
        </p:sp>
        <p:cxnSp>
          <p:nvCxnSpPr>
            <p:cNvPr id="7" name="Přímá spojovací šipka 6"/>
            <p:cNvCxnSpPr/>
            <p:nvPr/>
          </p:nvCxnSpPr>
          <p:spPr>
            <a:xfrm flipV="1">
              <a:off x="3419872" y="3429000"/>
              <a:ext cx="0" cy="7200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šipka 8"/>
            <p:cNvCxnSpPr/>
            <p:nvPr/>
          </p:nvCxnSpPr>
          <p:spPr>
            <a:xfrm>
              <a:off x="3851920" y="3356992"/>
              <a:ext cx="129614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/>
            <p:cNvSpPr txBox="1"/>
            <p:nvPr/>
          </p:nvSpPr>
          <p:spPr>
            <a:xfrm>
              <a:off x="3491880" y="3347700"/>
              <a:ext cx="2071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OTEVŘE SE ČÍSELNÍK</a:t>
              </a:r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1115616" y="1196752"/>
            <a:ext cx="5028877" cy="432048"/>
            <a:chOff x="1115616" y="1196752"/>
            <a:chExt cx="5028877" cy="504056"/>
          </a:xfrm>
        </p:grpSpPr>
        <p:sp>
          <p:nvSpPr>
            <p:cNvPr id="12" name="TextovéPole 11"/>
            <p:cNvSpPr txBox="1"/>
            <p:nvPr/>
          </p:nvSpPr>
          <p:spPr>
            <a:xfrm>
              <a:off x="1115616" y="1196752"/>
              <a:ext cx="5028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cs-CZ" dirty="0" smtClean="0"/>
                <a:t> pro výběr VŽDY používejte ČÍSELNÍK (ikona           ) </a:t>
              </a:r>
              <a:endParaRPr lang="cs-CZ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64088" y="1196752"/>
              <a:ext cx="378042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ovéPole 14"/>
          <p:cNvSpPr txBox="1"/>
          <p:nvPr/>
        </p:nvSpPr>
        <p:spPr>
          <a:xfrm>
            <a:off x="1115616" y="1556792"/>
            <a:ext cx="522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výběr provedete kliknutím na zelený název výsledku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80928"/>
            <a:ext cx="8992209" cy="338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408490" y="836712"/>
            <a:ext cx="6331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JAK ZVOLIT PODDRUH VÝSLEDKU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5" y="177281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NEJSTE-LI  SI JISTI, PODÍVEJTE SE NA </a:t>
            </a:r>
            <a:r>
              <a:rPr lang="cs-CZ" dirty="0" err="1" smtClean="0"/>
              <a:t>WoS</a:t>
            </a:r>
            <a:r>
              <a:rPr lang="cs-CZ" dirty="0" smtClean="0"/>
              <a:t> nebo SCOPUS, KDE JE UVEDEN PŘÍZNAK, tj. </a:t>
            </a:r>
            <a:r>
              <a:rPr lang="cs-CZ" dirty="0" err="1" smtClean="0"/>
              <a:t>article</a:t>
            </a:r>
            <a:r>
              <a:rPr lang="cs-CZ" dirty="0" smtClean="0"/>
              <a:t>, </a:t>
            </a:r>
            <a:r>
              <a:rPr lang="cs-CZ" dirty="0" err="1" smtClean="0"/>
              <a:t>review</a:t>
            </a:r>
            <a:r>
              <a:rPr lang="cs-CZ" dirty="0" smtClean="0"/>
              <a:t>, </a:t>
            </a:r>
            <a:r>
              <a:rPr lang="cs-CZ" dirty="0" err="1" smtClean="0"/>
              <a:t>letter</a:t>
            </a:r>
            <a:r>
              <a:rPr lang="cs-CZ" dirty="0" smtClean="0"/>
              <a:t>, </a:t>
            </a:r>
            <a:r>
              <a:rPr lang="cs-CZ" dirty="0" err="1" smtClean="0"/>
              <a:t>proceeding</a:t>
            </a:r>
            <a:r>
              <a:rPr lang="cs-CZ" dirty="0" smtClean="0"/>
              <a:t> </a:t>
            </a:r>
            <a:r>
              <a:rPr lang="cs-CZ" dirty="0" err="1" smtClean="0"/>
              <a:t>paper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836712"/>
            <a:ext cx="8892480" cy="610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spcBef>
                <a:spcPts val="800"/>
              </a:spcBef>
              <a:buClr>
                <a:schemeClr val="dk1"/>
              </a:buClr>
              <a:buSzPct val="100000"/>
              <a:buFont typeface="Verdana"/>
              <a:buChar char="●"/>
              <a:defRPr/>
            </a:pPr>
            <a:r>
              <a:rPr lang="cs-CZ" sz="1600" dirty="0" smtClean="0">
                <a:latin typeface="Verdana"/>
                <a:ea typeface="Verdana"/>
                <a:cs typeface="Verdana"/>
                <a:sym typeface="Verdana"/>
              </a:rPr>
              <a:t>Hodnocení v roce 2013 teprve proběhne. To co jsme sbírali vloni (do února 2013), se bude hodnotit teprve nyní, podle této metodiky. Jednalo se o sběr za období 2008-2012. </a:t>
            </a:r>
          </a:p>
          <a:p>
            <a:pPr marL="457200" lvl="0" indent="-342900">
              <a:spcBef>
                <a:spcPts val="800"/>
              </a:spcBef>
              <a:buClr>
                <a:schemeClr val="dk1"/>
              </a:buClr>
              <a:buSzPct val="100000"/>
              <a:buFont typeface="Verdana"/>
              <a:buChar char="●"/>
              <a:defRPr/>
            </a:pP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bodové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hodnocení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600" dirty="0" smtClean="0">
                <a:latin typeface="Verdana"/>
                <a:ea typeface="Verdana"/>
                <a:cs typeface="Verdana"/>
                <a:sym typeface="Verdana"/>
              </a:rPr>
              <a:t>však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bude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uplatněno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600" dirty="0" smtClean="0">
                <a:latin typeface="Verdana"/>
                <a:ea typeface="Verdana"/>
                <a:cs typeface="Verdana"/>
                <a:sym typeface="Verdana"/>
              </a:rPr>
              <a:t>jen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výsledky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s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rokem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uplatnění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2012</a:t>
            </a:r>
            <a:r>
              <a:rPr lang="cs-CZ" sz="1600" dirty="0" smtClean="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cs-CZ" sz="1600" dirty="0" smtClean="0"/>
              <a:t>Výsledky s uplatněným rokem 2008, 2009, 2010 a 2011 si přenášejí bodové hodnocení udělené podle tehdejších metodik</a:t>
            </a:r>
          </a:p>
          <a:p>
            <a:pPr marL="457200" lvl="0" indent="-342900">
              <a:spcBef>
                <a:spcPts val="800"/>
              </a:spcBef>
              <a:buClr>
                <a:schemeClr val="dk1"/>
              </a:buClr>
              <a:buSzPct val="100000"/>
              <a:buFont typeface="Verdana"/>
              <a:buChar char="●"/>
              <a:defRPr/>
            </a:pPr>
            <a:r>
              <a:rPr lang="cs-CZ" sz="1600" dirty="0" smtClean="0">
                <a:latin typeface="Verdana"/>
                <a:ea typeface="Verdana"/>
                <a:cs typeface="Verdana"/>
                <a:sym typeface="Verdana"/>
              </a:rPr>
              <a:t>Při hodnocení v roce 2014 (období 2009-2013 – sbíráme nyní) se podle této metodiky budou bodovat výsledky uplatněné za rok 2012 a 2013. </a:t>
            </a:r>
            <a:r>
              <a:rPr lang="cs-CZ" sz="1600" dirty="0" smtClean="0"/>
              <a:t>Výsledky s uplatněným rokem 2009, 2010 a 2011 si přenesou bodové hodnocení udělené podle tehdejších metodik.</a:t>
            </a:r>
            <a:endParaRPr lang="cs-CZ" sz="16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spcBef>
                <a:spcPts val="800"/>
              </a:spcBef>
              <a:buClr>
                <a:schemeClr val="dk1"/>
              </a:buClr>
              <a:buSzPct val="100000"/>
              <a:defRPr/>
            </a:pP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US" dirty="0" err="1" smtClean="0">
                <a:latin typeface="Verdana"/>
                <a:ea typeface="Verdana"/>
                <a:cs typeface="Verdana"/>
                <a:sym typeface="Verdana"/>
              </a:rPr>
              <a:t>ři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 smtClean="0">
                <a:latin typeface="Verdana"/>
                <a:ea typeface="Verdana"/>
                <a:cs typeface="Verdana"/>
                <a:sym typeface="Verdana"/>
              </a:rPr>
              <a:t>pilíře</a:t>
            </a:r>
            <a:endParaRPr lang="en-US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42900">
              <a:spcBef>
                <a:spcPts val="800"/>
              </a:spcBef>
              <a:buClr>
                <a:schemeClr val="dk1"/>
              </a:buClr>
              <a:buSzPct val="100000"/>
              <a:buFont typeface="Verdana"/>
              <a:buChar char="○"/>
              <a:defRPr/>
            </a:pP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I.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pilíř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-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oborové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hodnocení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publikačních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výsledků</a:t>
            </a:r>
            <a:endParaRPr lang="en-US" sz="16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42900">
              <a:spcBef>
                <a:spcPts val="800"/>
              </a:spcBef>
              <a:buClr>
                <a:schemeClr val="dk1"/>
              </a:buClr>
              <a:buSzPct val="100000"/>
              <a:buFont typeface="Verdana"/>
              <a:buChar char="○"/>
              <a:defRPr/>
            </a:pP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II.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pilíř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-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hodnocení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kvality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vybraných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výsledků</a:t>
            </a:r>
            <a:endParaRPr lang="en-US" sz="16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42900">
              <a:spcBef>
                <a:spcPts val="800"/>
              </a:spcBef>
              <a:buClr>
                <a:schemeClr val="dk1"/>
              </a:buClr>
              <a:buSzPct val="100000"/>
              <a:buFont typeface="Verdana"/>
              <a:buChar char="○"/>
              <a:defRPr/>
            </a:pP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III.pilíř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-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hodnocení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patentů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nepublikačních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výsledků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aplikovaného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výzkumu</a:t>
            </a:r>
            <a:endParaRPr lang="cs-CZ" sz="16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42900">
              <a:spcBef>
                <a:spcPts val="800"/>
              </a:spcBef>
              <a:buClr>
                <a:schemeClr val="dk1"/>
              </a:buClr>
              <a:buSzPct val="100000"/>
              <a:buFont typeface="Verdana"/>
              <a:buChar char="○"/>
              <a:defRPr/>
            </a:pPr>
            <a:endParaRPr lang="en-US" sz="16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57200" indent="-342900">
              <a:spcBef>
                <a:spcPts val="800"/>
              </a:spcBef>
              <a:buClr>
                <a:schemeClr val="dk1"/>
              </a:buClr>
              <a:buSzPct val="100000"/>
              <a:buFont typeface="Verdana"/>
              <a:buChar char="●"/>
              <a:defRPr/>
            </a:pPr>
            <a:r>
              <a:rPr lang="cs-CZ" sz="1600" dirty="0" smtClean="0">
                <a:latin typeface="Verdana"/>
                <a:ea typeface="Verdana"/>
                <a:cs typeface="Verdana"/>
                <a:sym typeface="Verdana"/>
              </a:rPr>
              <a:t>v </a:t>
            </a:r>
            <a:r>
              <a:rPr lang="en-US" sz="1600" dirty="0" err="1" smtClean="0">
                <a:latin typeface="Verdana"/>
                <a:ea typeface="Verdana"/>
                <a:cs typeface="Verdana"/>
                <a:sym typeface="Verdana"/>
              </a:rPr>
              <a:t>roce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2013 </a:t>
            </a:r>
            <a:r>
              <a:rPr lang="en-US" sz="1600" dirty="0" err="1">
                <a:latin typeface="Verdana"/>
                <a:ea typeface="Verdana"/>
                <a:cs typeface="Verdana"/>
                <a:sym typeface="Verdana"/>
              </a:rPr>
              <a:t>bude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  <a:sym typeface="Verdana"/>
              </a:rPr>
              <a:t>uplatněn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  <a:sym typeface="Verdana"/>
              </a:rPr>
              <a:t>pouze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  <a:sym typeface="Verdana"/>
              </a:rPr>
              <a:t>Pilíř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 I a III (</a:t>
            </a:r>
            <a:r>
              <a:rPr lang="en-US" sz="1600" dirty="0" err="1">
                <a:latin typeface="Verdana"/>
                <a:ea typeface="Verdana"/>
                <a:cs typeface="Verdana"/>
                <a:sym typeface="Verdana"/>
              </a:rPr>
              <a:t>oborové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  <a:sym typeface="Verdana"/>
              </a:rPr>
              <a:t>hodnocení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US" sz="1600" dirty="0" err="1">
                <a:latin typeface="Verdana"/>
                <a:ea typeface="Verdana"/>
                <a:cs typeface="Verdana"/>
                <a:sym typeface="Verdana"/>
              </a:rPr>
              <a:t>hodnocení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  <a:sym typeface="Verdana"/>
              </a:rPr>
              <a:t>patentů</a:t>
            </a:r>
            <a:r>
              <a:rPr lang="en-US" sz="1600" dirty="0" smtClean="0">
                <a:latin typeface="Verdana"/>
                <a:ea typeface="Verdana"/>
                <a:cs typeface="Verdana"/>
                <a:sym typeface="Verdana"/>
              </a:rPr>
              <a:t>)</a:t>
            </a:r>
            <a:endParaRPr lang="cs-CZ" sz="16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57200" indent="-342900">
              <a:spcBef>
                <a:spcPts val="800"/>
              </a:spcBef>
              <a:buClr>
                <a:schemeClr val="dk1"/>
              </a:buClr>
              <a:buSzPct val="100000"/>
              <a:buFont typeface="Verdana"/>
              <a:buChar char="●"/>
              <a:defRPr/>
            </a:pPr>
            <a:r>
              <a:rPr lang="pl-PL" sz="1600" dirty="0">
                <a:latin typeface="Verdana"/>
                <a:ea typeface="Verdana"/>
                <a:cs typeface="Verdana"/>
                <a:sym typeface="Verdana"/>
              </a:rPr>
              <a:t>Pilíř II (vybrané výsledky) od roku </a:t>
            </a:r>
            <a:r>
              <a:rPr lang="pl-PL" sz="1600" dirty="0" smtClean="0">
                <a:latin typeface="Verdana"/>
                <a:ea typeface="Verdana"/>
                <a:cs typeface="Verdana"/>
                <a:sym typeface="Verdana"/>
              </a:rPr>
              <a:t>2014.</a:t>
            </a:r>
            <a:endParaRPr lang="cs-CZ" sz="16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57200" indent="-342900">
              <a:spcBef>
                <a:spcPts val="800"/>
              </a:spcBef>
              <a:buClr>
                <a:schemeClr val="dk1"/>
              </a:buClr>
              <a:buSzPct val="100000"/>
              <a:buFont typeface="Verdana"/>
              <a:buChar char="●"/>
              <a:defRPr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Shape 67"/>
          <p:cNvSpPr txBox="1">
            <a:spLocks/>
          </p:cNvSpPr>
          <p:nvPr/>
        </p:nvSpPr>
        <p:spPr>
          <a:xfrm>
            <a:off x="827584" y="0"/>
            <a:ext cx="7574099" cy="67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Metodika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2013-2015 I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0" y="1772816"/>
            <a:ext cx="9231305" cy="4797151"/>
            <a:chOff x="0" y="1772816"/>
            <a:chExt cx="9231305" cy="479715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772816"/>
              <a:ext cx="9231305" cy="4797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Přímá spojovací šipka 3"/>
            <p:cNvCxnSpPr/>
            <p:nvPr/>
          </p:nvCxnSpPr>
          <p:spPr>
            <a:xfrm>
              <a:off x="5076056" y="4869160"/>
              <a:ext cx="0" cy="144016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ovéPole 4"/>
          <p:cNvSpPr txBox="1"/>
          <p:nvPr/>
        </p:nvSpPr>
        <p:spPr>
          <a:xfrm>
            <a:off x="2699792" y="1196752"/>
            <a:ext cx="356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kliknout na ZALOŽIT NOVÝ ZÁZNAM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332656"/>
            <a:ext cx="7673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VLASTNÍ ZALOŽENÍ NOVÉHO ZÁZNAMU</a:t>
            </a:r>
            <a:endParaRPr lang="cs-CZ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0" y="1772816"/>
            <a:ext cx="9151149" cy="4797152"/>
            <a:chOff x="0" y="1772816"/>
            <a:chExt cx="9151149" cy="479715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772816"/>
              <a:ext cx="9151149" cy="4797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Přímá spojovací šipka 3"/>
            <p:cNvCxnSpPr/>
            <p:nvPr/>
          </p:nvCxnSpPr>
          <p:spPr>
            <a:xfrm flipH="1">
              <a:off x="1619672" y="4077072"/>
              <a:ext cx="936104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ovací šipka 5"/>
            <p:cNvCxnSpPr/>
            <p:nvPr/>
          </p:nvCxnSpPr>
          <p:spPr>
            <a:xfrm>
              <a:off x="1475656" y="5373216"/>
              <a:ext cx="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ovéPole 8"/>
          <p:cNvSpPr txBox="1"/>
          <p:nvPr/>
        </p:nvSpPr>
        <p:spPr>
          <a:xfrm>
            <a:off x="467544" y="188640"/>
            <a:ext cx="8316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zaškrtnutím PUBLIKACE JDE DO </a:t>
            </a:r>
            <a:r>
              <a:rPr lang="cs-CZ" dirty="0" err="1" smtClean="0"/>
              <a:t>RIVu</a:t>
            </a:r>
            <a:r>
              <a:rPr lang="cs-CZ" dirty="0" smtClean="0"/>
              <a:t> bude záznam odeslán do RIV k hodnocení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JMÉNO AUTORA: je-li domácí (jakékoliv univerzitní pracoviště) použijte </a:t>
            </a:r>
            <a:r>
              <a:rPr lang="cs-CZ" b="1" u="sng" dirty="0" smtClean="0"/>
              <a:t>ČÍSELNÍK</a:t>
            </a:r>
          </a:p>
          <a:p>
            <a:pPr marL="1698625" indent="-1698625"/>
            <a:r>
              <a:rPr lang="cs-CZ" dirty="0" smtClean="0"/>
              <a:t>	 je-li z jiné univerzity/zahraniční, vyplní se jméno ručně, z číselníku se zvolí instituce/země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zvolte garanta výsledku  - sloupeček G. (po dohodě s ostatními spoluautory)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54868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Pokud máte úvazky na více pracovištích v rámci UK, načtou se z číselníku všechny – vyberte ty JEJICHŽ AFILIACE je v článku / knize</a:t>
            </a:r>
          </a:p>
          <a:p>
            <a:endParaRPr lang="cs-CZ" dirty="0" smtClean="0"/>
          </a:p>
          <a:p>
            <a:r>
              <a:rPr lang="cs-CZ" dirty="0" smtClean="0"/>
              <a:t>U studentů není vazba na katedru – proto je u nich jen </a:t>
            </a:r>
            <a:r>
              <a:rPr lang="cs-CZ" dirty="0" err="1" smtClean="0"/>
              <a:t>PřF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0" y="2492896"/>
            <a:ext cx="9237432" cy="4167560"/>
            <a:chOff x="0" y="2492896"/>
            <a:chExt cx="9237432" cy="416756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2492896"/>
              <a:ext cx="9237432" cy="4167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Přímá spojovací šipka 6"/>
            <p:cNvCxnSpPr/>
            <p:nvPr/>
          </p:nvCxnSpPr>
          <p:spPr>
            <a:xfrm>
              <a:off x="755576" y="4221088"/>
              <a:ext cx="936104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6206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vyplň abstrakt a klíčová slova tak jak jsou v originále článku/knihy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FINANCOVÁNÍ:  výběr grantů </a:t>
            </a:r>
            <a:r>
              <a:rPr lang="cs-CZ" b="1" dirty="0" smtClean="0"/>
              <a:t>VÝLUČNĚ Z ČÍSELNÍKU!!!!! </a:t>
            </a:r>
            <a:r>
              <a:rPr lang="cs-CZ" dirty="0" smtClean="0"/>
              <a:t>-  není-li tam, kontaktujte mne/Hanku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0" y="2348880"/>
            <a:ext cx="9144000" cy="4005361"/>
            <a:chOff x="0" y="2348880"/>
            <a:chExt cx="9144000" cy="400536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2348880"/>
              <a:ext cx="9144000" cy="4005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Přímá spojovací šipka 4"/>
            <p:cNvCxnSpPr/>
            <p:nvPr/>
          </p:nvCxnSpPr>
          <p:spPr>
            <a:xfrm flipH="1">
              <a:off x="971600" y="4149080"/>
              <a:ext cx="720080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84133" y="188640"/>
            <a:ext cx="88598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dirty="0" err="1" smtClean="0"/>
              <a:t>Journal</a:t>
            </a:r>
            <a:r>
              <a:rPr lang="cs-CZ" dirty="0" smtClean="0"/>
              <a:t> vybírejte </a:t>
            </a:r>
            <a:r>
              <a:rPr lang="cs-CZ" b="1" dirty="0" smtClean="0"/>
              <a:t>VÝLUČNĚ z ČÍSELNÍKU </a:t>
            </a:r>
            <a:r>
              <a:rPr lang="cs-CZ" dirty="0" smtClean="0"/>
              <a:t>– načte se tak bezchybně ISSN, země vydavatele, IF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 POZOR NA ZVOLENÍ OBORU!!!!!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 NUTNÉ VYPLNIT </a:t>
            </a:r>
            <a:r>
              <a:rPr lang="cs-CZ" b="1" u="sng" dirty="0" smtClean="0"/>
              <a:t>DOI</a:t>
            </a:r>
            <a:r>
              <a:rPr lang="cs-CZ" dirty="0" smtClean="0"/>
              <a:t>!!! (pokud je) a UT WOS (jen články z </a:t>
            </a:r>
            <a:r>
              <a:rPr lang="cs-CZ" dirty="0" err="1" smtClean="0"/>
              <a:t>WOSu</a:t>
            </a:r>
            <a:r>
              <a:rPr lang="cs-CZ" dirty="0" smtClean="0"/>
              <a:t>) – vyzkoušejte, zda je </a:t>
            </a:r>
            <a:r>
              <a:rPr lang="cs-CZ" dirty="0" err="1" smtClean="0"/>
              <a:t>fční</a:t>
            </a:r>
            <a:r>
              <a:rPr lang="cs-CZ" dirty="0" smtClean="0"/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Dávejte velký pozor na POČET STRAN!!!! – může vést k vyřazení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0" y="2045967"/>
            <a:ext cx="10764688" cy="4839417"/>
            <a:chOff x="0" y="2045967"/>
            <a:chExt cx="10764688" cy="4839417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2045967"/>
              <a:ext cx="10764688" cy="4839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Přímá spojovací šipka 5"/>
            <p:cNvCxnSpPr/>
            <p:nvPr/>
          </p:nvCxnSpPr>
          <p:spPr>
            <a:xfrm flipH="1">
              <a:off x="5004048" y="3861048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Přímá spojovací šipka 6"/>
            <p:cNvCxnSpPr/>
            <p:nvPr/>
          </p:nvCxnSpPr>
          <p:spPr>
            <a:xfrm flipH="1">
              <a:off x="5004048" y="4365104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Přímá spojovací šipka 7"/>
            <p:cNvCxnSpPr/>
            <p:nvPr/>
          </p:nvCxnSpPr>
          <p:spPr>
            <a:xfrm flipH="1">
              <a:off x="5076056" y="4653136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Přímá spojovací šipka 8"/>
            <p:cNvCxnSpPr/>
            <p:nvPr/>
          </p:nvCxnSpPr>
          <p:spPr>
            <a:xfrm flipH="1">
              <a:off x="5292080" y="5733256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0" y="2348880"/>
            <a:ext cx="9167370" cy="4104456"/>
            <a:chOff x="0" y="2348880"/>
            <a:chExt cx="9167370" cy="410445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2348880"/>
              <a:ext cx="9167370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Přímá spojovací šipka 2"/>
            <p:cNvCxnSpPr/>
            <p:nvPr/>
          </p:nvCxnSpPr>
          <p:spPr>
            <a:xfrm flipH="1">
              <a:off x="827584" y="4725144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Přímá spojovací šipka 3"/>
            <p:cNvCxnSpPr/>
            <p:nvPr/>
          </p:nvCxnSpPr>
          <p:spPr>
            <a:xfrm>
              <a:off x="1403648" y="5301208"/>
              <a:ext cx="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extovéPole 4"/>
          <p:cNvSpPr txBox="1"/>
          <p:nvPr/>
        </p:nvSpPr>
        <p:spPr>
          <a:xfrm>
            <a:off x="323528" y="260648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 velmi žádoucí připojit </a:t>
            </a:r>
            <a:r>
              <a:rPr lang="cs-CZ" dirty="0" err="1" smtClean="0"/>
              <a:t>pdf</a:t>
            </a:r>
            <a:r>
              <a:rPr lang="cs-CZ" dirty="0" smtClean="0"/>
              <a:t> záznamu – bude-li z RVVI vznesen dotaz na fyzický záznam, můžeme jej snadno dodat, aniž bychom vás </a:t>
            </a:r>
            <a:r>
              <a:rPr lang="cs-CZ" dirty="0" err="1" smtClean="0"/>
              <a:t>náhaněli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Pokud jsou všechna pole vyplněna klikněte na ULOŽÍT ZÁZNAM. </a:t>
            </a:r>
          </a:p>
          <a:p>
            <a:endParaRPr lang="cs-CZ" dirty="0" smtClean="0"/>
          </a:p>
          <a:p>
            <a:r>
              <a:rPr lang="cs-CZ" dirty="0" smtClean="0"/>
              <a:t>V případě, že některá pole zůstanou MODRÁ (nevíte si rady, neznáte atd.), lze záznam uložit jen jako ROZPRACOVANÝ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404664"/>
            <a:ext cx="8460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Je-li záznam řádně uložen (stav ULOŽENÝ), klikněte na MOŽNOSTI , dále na ZMĚNIT STAV PUBLIKACE. Otevře se okno s </a:t>
            </a:r>
            <a:r>
              <a:rPr lang="cs-CZ" dirty="0" err="1" smtClean="0"/>
              <a:t>workflow</a:t>
            </a:r>
            <a:r>
              <a:rPr lang="cs-CZ" dirty="0" smtClean="0"/>
              <a:t>. Zde klikněte na KE KONTROLE.</a:t>
            </a:r>
          </a:p>
          <a:p>
            <a:endParaRPr lang="cs-CZ" dirty="0" smtClean="0"/>
          </a:p>
          <a:p>
            <a:r>
              <a:rPr lang="cs-CZ" dirty="0" smtClean="0"/>
              <a:t>Záznam bude odeslán nám katedrovým správcům, což je pro nás znamení, že </a:t>
            </a:r>
            <a:r>
              <a:rPr lang="cs-CZ" dirty="0" err="1" smtClean="0"/>
              <a:t>uz</a:t>
            </a:r>
            <a:r>
              <a:rPr lang="cs-CZ" dirty="0" smtClean="0"/>
              <a:t> na záznamu dál nebudete pracovat a je připraven ke kontrole.</a:t>
            </a:r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179512" y="1556792"/>
            <a:ext cx="8820472" cy="5016039"/>
            <a:chOff x="179512" y="1556792"/>
            <a:chExt cx="8820472" cy="5016039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9512" y="1916832"/>
              <a:ext cx="8820472" cy="4655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Přímá spojovací šipka 3"/>
            <p:cNvCxnSpPr/>
            <p:nvPr/>
          </p:nvCxnSpPr>
          <p:spPr>
            <a:xfrm>
              <a:off x="395536" y="1556792"/>
              <a:ext cx="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Přímá spojovací šipka 6"/>
            <p:cNvCxnSpPr/>
            <p:nvPr/>
          </p:nvCxnSpPr>
          <p:spPr>
            <a:xfrm>
              <a:off x="1907704" y="1844824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916832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 PŘÍPADĚ NEJASNOSTÍ, POCHYBNOSTÍ atd. KONTAKTUJTE katedrové správce:</a:t>
            </a:r>
          </a:p>
          <a:p>
            <a:r>
              <a:rPr lang="cs-CZ" sz="2800" dirty="0" err="1" smtClean="0">
                <a:hlinkClick r:id="rId2"/>
              </a:rPr>
              <a:t>jolana.tatosova</a:t>
            </a:r>
            <a:r>
              <a:rPr lang="cs-CZ" sz="2800" dirty="0" smtClean="0">
                <a:hlinkClick r:id="rId2"/>
              </a:rPr>
              <a:t>@</a:t>
            </a:r>
            <a:r>
              <a:rPr lang="cs-CZ" sz="2800" dirty="0" err="1" smtClean="0">
                <a:hlinkClick r:id="rId2"/>
              </a:rPr>
              <a:t>natur.cuni.cz</a:t>
            </a:r>
            <a:endParaRPr lang="cs-CZ" sz="2800" dirty="0" smtClean="0"/>
          </a:p>
          <a:p>
            <a:r>
              <a:rPr lang="cs-CZ" sz="2800" dirty="0" smtClean="0">
                <a:hlinkClick r:id="rId3"/>
              </a:rPr>
              <a:t>hana.</a:t>
            </a:r>
            <a:r>
              <a:rPr lang="cs-CZ" sz="2800" dirty="0" err="1" smtClean="0">
                <a:hlinkClick r:id="rId3"/>
              </a:rPr>
              <a:t>simackova</a:t>
            </a:r>
            <a:r>
              <a:rPr lang="cs-CZ" sz="2800" dirty="0" smtClean="0">
                <a:hlinkClick r:id="rId3"/>
              </a:rPr>
              <a:t>@</a:t>
            </a:r>
            <a:r>
              <a:rPr lang="cs-CZ" sz="2800" dirty="0" err="1" smtClean="0">
                <a:hlinkClick r:id="rId3"/>
              </a:rPr>
              <a:t>natur.cuni.cz</a:t>
            </a:r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0"/>
          <p:cNvSpPr>
            <a:spLocks/>
          </p:cNvSpPr>
          <p:nvPr/>
        </p:nvSpPr>
        <p:spPr>
          <a:xfrm>
            <a:off x="1115616" y="1556792"/>
            <a:ext cx="6304974" cy="424665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</p:sp>
      <p:sp>
        <p:nvSpPr>
          <p:cNvPr id="5" name="Shape 79"/>
          <p:cNvSpPr txBox="1">
            <a:spLocks/>
          </p:cNvSpPr>
          <p:nvPr/>
        </p:nvSpPr>
        <p:spPr>
          <a:xfrm>
            <a:off x="899592" y="692696"/>
            <a:ext cx="7574099" cy="67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Číselník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oborových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15616" y="3645024"/>
            <a:ext cx="6264696" cy="36004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8"/>
          <p:cNvSpPr txBox="1">
            <a:spLocks/>
          </p:cNvSpPr>
          <p:nvPr/>
        </p:nvSpPr>
        <p:spPr>
          <a:xfrm>
            <a:off x="539552" y="476672"/>
            <a:ext cx="7574099" cy="67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Pilíř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I.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hodnocení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publikačních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výsledků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hape 100"/>
          <p:cNvSpPr/>
          <p:nvPr/>
        </p:nvSpPr>
        <p:spPr>
          <a:xfrm>
            <a:off x="-108520" y="980728"/>
            <a:ext cx="5796136" cy="5184576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</p:sp>
      <p:sp>
        <p:nvSpPr>
          <p:cNvPr id="8" name="Shape 99"/>
          <p:cNvSpPr txBox="1">
            <a:spLocks/>
          </p:cNvSpPr>
          <p:nvPr/>
        </p:nvSpPr>
        <p:spPr>
          <a:xfrm>
            <a:off x="5580112" y="1844824"/>
            <a:ext cx="3321900" cy="349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Verdana"/>
              <a:buChar char="●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biologické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chemické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vědy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(E*, C*, DN) -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hodnocení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pouze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Jimp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100%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Verdana"/>
              <a:buChar char="●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vědy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o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Zemi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(D*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kromě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DH a DN) -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Jimp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Jsc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95%, BC-5%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Verdana"/>
              <a:buChar char="●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SHVc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(AO, AF) -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Jimp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Jsc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Jneimp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- 55%, BC-40%, D-5%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99792" y="4293096"/>
            <a:ext cx="1008112" cy="288032"/>
          </a:xfrm>
          <a:prstGeom prst="rect">
            <a:avLst/>
          </a:prstGeom>
          <a:solidFill>
            <a:schemeClr val="accent2">
              <a:lumMod val="75000"/>
              <a:alpha val="2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16016" y="4293096"/>
            <a:ext cx="432048" cy="216024"/>
          </a:xfrm>
          <a:prstGeom prst="rect">
            <a:avLst/>
          </a:prstGeom>
          <a:solidFill>
            <a:schemeClr val="accent2">
              <a:lumMod val="75000"/>
              <a:alpha val="2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771800" y="5301208"/>
            <a:ext cx="504056" cy="288032"/>
          </a:xfrm>
          <a:prstGeom prst="rect">
            <a:avLst/>
          </a:prstGeom>
          <a:solidFill>
            <a:schemeClr val="accent1">
              <a:lumMod val="75000"/>
              <a:alpha val="2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51520" y="6309320"/>
            <a:ext cx="860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 – odborná kniha, C – kapitola v odborné knize, D – článek ve sborníku (detailněji viz dále)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5"/>
          <p:cNvSpPr txBox="1">
            <a:spLocks/>
          </p:cNvSpPr>
          <p:nvPr/>
        </p:nvSpPr>
        <p:spPr>
          <a:xfrm>
            <a:off x="827584" y="188640"/>
            <a:ext cx="7574099" cy="67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Dělení oborů RIV na oborové skupiny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83671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7500">
              <a:buClr>
                <a:schemeClr val="dk1"/>
              </a:buClr>
              <a:buSzPct val="77777"/>
              <a:buFont typeface="Arial"/>
              <a:buChar char="●"/>
            </a:pPr>
            <a:r>
              <a:rPr lang="en-US" dirty="0" err="1" smtClean="0"/>
              <a:t>podrobné</a:t>
            </a:r>
            <a:r>
              <a:rPr lang="en-US" dirty="0" smtClean="0"/>
              <a:t> </a:t>
            </a:r>
            <a:r>
              <a:rPr lang="en-US" dirty="0" err="1" smtClean="0"/>
              <a:t>viz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chemeClr val="hlink"/>
                </a:solidFill>
                <a:hlinkClick r:id="rId2"/>
              </a:rPr>
              <a:t>http://www.vyzkum.cz/FrontClanek.aspx?idsekce=1374</a:t>
            </a:r>
            <a:endParaRPr lang="en-US" u="sng" dirty="0">
              <a:solidFill>
                <a:schemeClr val="hlink"/>
              </a:solidFill>
              <a:hlinkClick r:id="rId2"/>
            </a:endParaRPr>
          </a:p>
        </p:txBody>
      </p:sp>
      <p:sp>
        <p:nvSpPr>
          <p:cNvPr id="4" name="Shape 87"/>
          <p:cNvSpPr/>
          <p:nvPr/>
        </p:nvSpPr>
        <p:spPr>
          <a:xfrm>
            <a:off x="252000" y="1196752"/>
            <a:ext cx="6821699" cy="566124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  <p:sp>
        <p:nvSpPr>
          <p:cNvPr id="7" name="Obdélník 6"/>
          <p:cNvSpPr/>
          <p:nvPr/>
        </p:nvSpPr>
        <p:spPr>
          <a:xfrm>
            <a:off x="396000" y="4464000"/>
            <a:ext cx="6480720" cy="3331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059832" y="5661248"/>
            <a:ext cx="28803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195736" y="5517232"/>
            <a:ext cx="785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  <a:latin typeface="Bernard MT Condensed" pitchFamily="18" charset="0"/>
              </a:rPr>
              <a:t>!!!!!</a:t>
            </a:r>
            <a:endParaRPr lang="cs-CZ" sz="36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905016" y="5517232"/>
            <a:ext cx="2203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DN – Vliv ŽP na zdraví</a:t>
            </a:r>
          </a:p>
          <a:p>
            <a:r>
              <a:rPr lang="cs-CZ" dirty="0" smtClean="0"/>
              <a:t>EH – Ekologie – spol.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563888" y="3096000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940513" y="2852936"/>
            <a:ext cx="1951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DH – Báňský průmysl, včetně těžby a zpracování uhlí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16632"/>
            <a:ext cx="88204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ct val="150000"/>
              <a:buFont typeface="Arial" pitchFamily="34" charset="0"/>
              <a:buChar char="•"/>
            </a:pPr>
            <a:r>
              <a:rPr lang="cs-CZ" dirty="0" smtClean="0"/>
              <a:t>  Bodové hodnocení výsledků s rokem uplatnění  2011 a dříve zůstávají tedy beze změny</a:t>
            </a:r>
          </a:p>
          <a:p>
            <a:pPr>
              <a:spcBef>
                <a:spcPts val="600"/>
              </a:spcBef>
              <a:buSzPct val="150000"/>
              <a:buFont typeface="Arial" pitchFamily="34" charset="0"/>
              <a:buChar char="•"/>
            </a:pPr>
            <a:r>
              <a:rPr lang="cs-CZ" dirty="0" smtClean="0"/>
              <a:t>  Pro výsledky s rokem uplatnění 2012 a další byla stanovena celková roční bodová hodnota pro pilíř I a III 600 tis bodů, pro pilíř I 495 tis a pro III 105 tis bodů</a:t>
            </a:r>
          </a:p>
          <a:p>
            <a:pPr>
              <a:spcBef>
                <a:spcPts val="600"/>
              </a:spcBef>
              <a:buSzPct val="150000"/>
              <a:buFont typeface="Arial" pitchFamily="34" charset="0"/>
              <a:buChar char="•"/>
            </a:pPr>
            <a:r>
              <a:rPr lang="cs-CZ" dirty="0" smtClean="0"/>
              <a:t> Byl stanoven počet bodů pro jednotlivé skupiny oborů:</a:t>
            </a:r>
          </a:p>
          <a:p>
            <a:pPr>
              <a:spcBef>
                <a:spcPts val="600"/>
              </a:spcBef>
              <a:buSzPct val="150000"/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556792"/>
            <a:ext cx="6444971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660232" y="1484784"/>
            <a:ext cx="2483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Vědy o zemi mají celkem 30 360 bodů. Z toho:</a:t>
            </a:r>
          </a:p>
          <a:p>
            <a:r>
              <a:rPr lang="cs-CZ" dirty="0" smtClean="0"/>
              <a:t>95% bodů bude použito na hodnocení </a:t>
            </a:r>
            <a:r>
              <a:rPr lang="cs-CZ" dirty="0" err="1" smtClean="0"/>
              <a:t>Jimp</a:t>
            </a:r>
            <a:r>
              <a:rPr lang="cs-CZ" dirty="0" smtClean="0"/>
              <a:t> a </a:t>
            </a:r>
            <a:r>
              <a:rPr lang="cs-CZ" dirty="0" err="1" smtClean="0"/>
              <a:t>Jcs</a:t>
            </a:r>
            <a:r>
              <a:rPr lang="cs-CZ" dirty="0" smtClean="0"/>
              <a:t> a 5% na knihy  a kapitoly.</a:t>
            </a:r>
          </a:p>
          <a:p>
            <a:endParaRPr lang="cs-CZ" dirty="0" smtClean="0"/>
          </a:p>
          <a:p>
            <a:r>
              <a:rPr lang="cs-CZ" dirty="0" smtClean="0"/>
              <a:t>Pozor, pro pilíř III je ale z těch 30 360 bodů ještě alokováno 17,5%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611560" y="1124744"/>
            <a:ext cx="7574099" cy="678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Druhy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bodově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hodnocených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výsledků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07504" y="1916832"/>
            <a:ext cx="8784976" cy="4248472"/>
            <a:chOff x="107504" y="1916832"/>
            <a:chExt cx="8784976" cy="4248472"/>
          </a:xfrm>
        </p:grpSpPr>
        <p:sp>
          <p:nvSpPr>
            <p:cNvPr id="4" name="Shape 80"/>
            <p:cNvSpPr txBox="1">
              <a:spLocks/>
            </p:cNvSpPr>
            <p:nvPr/>
          </p:nvSpPr>
          <p:spPr>
            <a:xfrm>
              <a:off x="251520" y="1916832"/>
              <a:ext cx="8640960" cy="410445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3C3C"/>
                </a:buClr>
                <a:buSzPct val="77777"/>
                <a:buFont typeface="Verdana"/>
                <a:buChar char="●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J -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recenzovaný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odborný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článek</a:t>
              </a:r>
              <a:endParaRPr kumimoji="0" lang="cs-CZ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endParaRPr>
            </a:p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3C3C"/>
                </a:buClr>
                <a:buSzPct val="77777"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endParaRPr>
            </a:p>
            <a:p>
              <a:pPr marL="9144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C3C3C"/>
                </a:buClr>
                <a:buSzPct val="100000"/>
                <a:buFont typeface="Verdana"/>
                <a:buChar char="○"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Jimp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-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původní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/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přehledový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článek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v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odborném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periodiku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,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který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je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obsažen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ve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WoS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(Article, Review, Letter, </a:t>
              </a:r>
              <a:r>
                <a:rPr kumimoji="0" lang="en-US" sz="1800" i="0" u="sng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2013 </a:t>
              </a:r>
              <a:r>
                <a:rPr kumimoji="0" lang="cs-CZ" sz="1800" i="0" u="sng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Article</a:t>
              </a:r>
              <a:r>
                <a:rPr kumimoji="0" lang="cs-CZ" sz="1800" i="0" u="sng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:</a:t>
              </a:r>
              <a:r>
                <a:rPr kumimoji="0" lang="en-US" sz="1800" i="0" u="sng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Proceedings Paper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)</a:t>
              </a:r>
            </a:p>
            <a:p>
              <a:pPr marL="9144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C3C3C"/>
                </a:buClr>
                <a:buSzPct val="100000"/>
                <a:buFont typeface="Verdana"/>
                <a:buChar char="○"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Jsc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-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původní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/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přehledový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článek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v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odborném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periodiku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,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který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je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obsažen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ve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SCOPUS (Article, Review, Letter, 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2013 </a:t>
              </a:r>
              <a:r>
                <a:rPr kumimoji="0" lang="cs-CZ" sz="1800" b="0" i="0" u="sng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Article</a:t>
              </a:r>
              <a:r>
                <a:rPr kumimoji="0" lang="cs-CZ" sz="1800" b="0" i="0" u="sng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: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Conference Paper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)</a:t>
              </a:r>
            </a:p>
            <a:p>
              <a:pPr marL="9144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C3C3C"/>
                </a:buClr>
                <a:buSzPct val="100000"/>
                <a:buFont typeface="Verdana"/>
                <a:buChar char="○"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Jneimp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-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původní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/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přehledový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článek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v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odborném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periodiku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,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který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je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obsažen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v ERIH</a:t>
              </a:r>
            </a:p>
            <a:p>
              <a:pPr marL="9144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C3C3C"/>
                </a:buClr>
                <a:buSzPct val="100000"/>
                <a:buFont typeface="Verdana"/>
                <a:buChar char="○"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Jrec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-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původní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/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přehledový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článek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v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odborném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periodiku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,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které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je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zařazeno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do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aktuálně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platného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Seznamu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neimp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.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recenzovaných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Verdana"/>
                  <a:ea typeface="Verdana"/>
                  <a:cs typeface="Verdana"/>
                  <a:sym typeface="Verdana"/>
                </a:rPr>
                <a:t>časopisů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" name="Levá složená závorka 4"/>
            <p:cNvSpPr/>
            <p:nvPr/>
          </p:nvSpPr>
          <p:spPr>
            <a:xfrm>
              <a:off x="683568" y="2636912"/>
              <a:ext cx="288032" cy="1872208"/>
            </a:xfrm>
            <a:prstGeom prst="leftBrac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107504" y="34290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95 %</a:t>
              </a:r>
              <a:endParaRPr lang="cs-CZ" dirty="0"/>
            </a:p>
          </p:txBody>
        </p:sp>
        <p:sp>
          <p:nvSpPr>
            <p:cNvPr id="7" name="Levá složená závorka 6"/>
            <p:cNvSpPr/>
            <p:nvPr/>
          </p:nvSpPr>
          <p:spPr>
            <a:xfrm>
              <a:off x="683568" y="4653136"/>
              <a:ext cx="288032" cy="1512168"/>
            </a:xfrm>
            <a:prstGeom prst="leftBrac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79512" y="5229200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0 %</a:t>
              </a:r>
              <a:endParaRPr lang="cs-CZ" dirty="0"/>
            </a:p>
          </p:txBody>
        </p:sp>
      </p:grpSp>
      <p:sp>
        <p:nvSpPr>
          <p:cNvPr id="9" name="Shape 92"/>
          <p:cNvSpPr txBox="1">
            <a:spLocks/>
          </p:cNvSpPr>
          <p:nvPr/>
        </p:nvSpPr>
        <p:spPr>
          <a:xfrm>
            <a:off x="611560" y="404664"/>
            <a:ext cx="7574099" cy="67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Pilíř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I.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hodnocení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publikačních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výsledků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6"/>
          <p:cNvSpPr txBox="1">
            <a:spLocks/>
          </p:cNvSpPr>
          <p:nvPr/>
        </p:nvSpPr>
        <p:spPr>
          <a:xfrm>
            <a:off x="683568" y="980728"/>
            <a:ext cx="7992888" cy="349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3C3C"/>
              </a:buClr>
              <a:buSzPct val="77777"/>
              <a:buFont typeface="Verdana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B -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odborná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kniha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3C3C"/>
              </a:buClr>
              <a:buSzPct val="77777"/>
              <a:buFont typeface="Verdana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C -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kapitola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v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odborné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knize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>
              <a:spcBef>
                <a:spcPts val="600"/>
              </a:spcBef>
              <a:spcAft>
                <a:spcPts val="600"/>
              </a:spcAft>
              <a:buClr>
                <a:srgbClr val="3C3C3C"/>
              </a:buClr>
              <a:buSzPct val="77777"/>
              <a:buFont typeface="Verdana"/>
              <a:buChar char="●"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D -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článek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sborníku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SCOPUS -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source:Book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Series, Conference Proceedings 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má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ISBN,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Conf.Proc.Citation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Index - Thomson Reuters - ISBN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3C3C"/>
              </a:buClr>
              <a:buSzPct val="77777"/>
              <a:buFont typeface="Verdana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 - patent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Levá složená závorka 4"/>
          <p:cNvSpPr/>
          <p:nvPr/>
        </p:nvSpPr>
        <p:spPr>
          <a:xfrm>
            <a:off x="683568" y="1052736"/>
            <a:ext cx="288032" cy="864096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51520" y="1340768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5 %</a:t>
            </a:r>
            <a:endParaRPr lang="cs-CZ" dirty="0"/>
          </a:p>
        </p:txBody>
      </p:sp>
      <p:sp>
        <p:nvSpPr>
          <p:cNvPr id="7" name="Levá složená závorka 6"/>
          <p:cNvSpPr/>
          <p:nvPr/>
        </p:nvSpPr>
        <p:spPr>
          <a:xfrm>
            <a:off x="683568" y="2060848"/>
            <a:ext cx="288032" cy="1008112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1520" y="249289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0 %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83568" y="414908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spcBef>
                <a:spcPct val="20000"/>
              </a:spcBef>
              <a:buClr>
                <a:schemeClr val="dk1"/>
              </a:buClr>
              <a:buSzPct val="100000"/>
              <a:buFont typeface="Verdana"/>
              <a:buChar char="●"/>
              <a:defRPr/>
            </a:pPr>
            <a:r>
              <a:rPr lang="en-US" dirty="0" err="1" smtClean="0">
                <a:latin typeface="Verdana"/>
                <a:ea typeface="Verdana"/>
                <a:cs typeface="Verdana"/>
                <a:sym typeface="Verdana"/>
              </a:rPr>
              <a:t>ostatní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 smtClean="0">
                <a:latin typeface="Verdana"/>
                <a:ea typeface="Verdana"/>
                <a:cs typeface="Verdana"/>
                <a:sym typeface="Verdana"/>
              </a:rPr>
              <a:t>druhy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 smtClean="0">
                <a:latin typeface="Verdana"/>
                <a:ea typeface="Verdana"/>
                <a:cs typeface="Verdana"/>
                <a:sym typeface="Verdana"/>
              </a:rPr>
              <a:t>nejsou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 do </a:t>
            </a:r>
            <a:r>
              <a:rPr lang="en-US" dirty="0" err="1" smtClean="0">
                <a:latin typeface="Verdana"/>
                <a:ea typeface="Verdana"/>
                <a:cs typeface="Verdana"/>
                <a:sym typeface="Verdana"/>
              </a:rPr>
              <a:t>hodnocení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 v </a:t>
            </a:r>
            <a:r>
              <a:rPr lang="en-US" dirty="0" err="1" smtClean="0">
                <a:latin typeface="Verdana"/>
                <a:ea typeface="Verdana"/>
                <a:cs typeface="Verdana"/>
                <a:sym typeface="Verdana"/>
              </a:rPr>
              <a:t>rámci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 smtClean="0">
                <a:latin typeface="Verdana"/>
                <a:ea typeface="Verdana"/>
                <a:cs typeface="Verdana"/>
                <a:sym typeface="Verdana"/>
              </a:rPr>
              <a:t>I.pilíře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 smtClean="0">
                <a:latin typeface="Verdana"/>
                <a:ea typeface="Verdana"/>
                <a:cs typeface="Verdana"/>
                <a:sym typeface="Verdana"/>
              </a:rPr>
              <a:t>zařazeny</a:t>
            </a:r>
            <a:endParaRPr lang="en-US" dirty="0" smtClean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7"/>
          <p:cNvSpPr txBox="1">
            <a:spLocks/>
          </p:cNvSpPr>
          <p:nvPr/>
        </p:nvSpPr>
        <p:spPr>
          <a:xfrm>
            <a:off x="395536" y="332656"/>
            <a:ext cx="7574099" cy="678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Bodově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nehodnocené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výsledky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hape 92"/>
          <p:cNvSpPr txBox="1">
            <a:spLocks/>
          </p:cNvSpPr>
          <p:nvPr/>
        </p:nvSpPr>
        <p:spPr>
          <a:xfrm>
            <a:off x="395536" y="836712"/>
            <a:ext cx="7574099" cy="349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uzit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užitný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vzor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prum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průmyslový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vzor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prototyp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funkční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vzorek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výsledky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promítnuté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právních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předpisů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norem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neleg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výsledky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promítnuté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směrnic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předpisů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nelegislativní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povahy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výsledky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promítnuté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schválených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strategických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koncepčních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dokumentů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VaVaI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orgánů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státní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nebo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veřejné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správy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hape 98"/>
          <p:cNvSpPr txBox="1">
            <a:spLocks/>
          </p:cNvSpPr>
          <p:nvPr/>
        </p:nvSpPr>
        <p:spPr>
          <a:xfrm>
            <a:off x="395536" y="3359100"/>
            <a:ext cx="7574099" cy="349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certifikovaná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metodika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specializovaná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odborným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obsahem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- software</a:t>
            </a: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- </a:t>
            </a:r>
            <a:r>
              <a:rPr kumimoji="0" lang="en-US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výzkumná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zpráva</a:t>
            </a:r>
            <a:endParaRPr kumimoji="0" 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-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audiovizuální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tvorba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- </a:t>
            </a:r>
            <a:r>
              <a:rPr kumimoji="0" lang="en-US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uspořádání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výstavy</a:t>
            </a:r>
            <a:endParaRPr kumimoji="0" 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- </a:t>
            </a:r>
            <a:r>
              <a:rPr kumimoji="0" lang="en-US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uspořádání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konference</a:t>
            </a:r>
            <a:endParaRPr kumimoji="0" 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W- </a:t>
            </a:r>
            <a:r>
              <a:rPr kumimoji="0" lang="en-US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uspořádání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workshopu</a:t>
            </a:r>
            <a:endParaRPr kumimoji="0" 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-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ostatní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výsledky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1430</Words>
  <Application>Microsoft Office PowerPoint</Application>
  <PresentationFormat>Předvádění na obrazovce (4:3)</PresentationFormat>
  <Paragraphs>135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Company>UZP PrF 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Jolana Tatosova</dc:creator>
  <cp:lastModifiedBy>Jolana Tatosova</cp:lastModifiedBy>
  <cp:revision>77</cp:revision>
  <dcterms:created xsi:type="dcterms:W3CDTF">2013-10-17T09:51:45Z</dcterms:created>
  <dcterms:modified xsi:type="dcterms:W3CDTF">2015-01-20T10:58:49Z</dcterms:modified>
</cp:coreProperties>
</file>