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4" r:id="rId11"/>
    <p:sldId id="276" r:id="rId12"/>
    <p:sldId id="27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9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D9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649F-5D40-4D0A-A961-59D1AB942AD9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CF4B-2447-4C12-AC0C-EF912FFF5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.cz/storage/att/C7FAA90CA365090392A0F03BE57C664D/Seznam_2009_RVV_web.pdf" TargetMode="External"/><Relationship Id="rId2" Type="http://schemas.openxmlformats.org/officeDocument/2006/relationships/hyperlink" Target="http://www.techlib.cz/cs/333-baze-issn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://www.isiknowledge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2.esf.org/asp/ERIH/Foreword/search.as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v.cz/cs/sluzby-uradu/databaze-on-line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esf.org/asp/ERIH/Foreword/search.asp" TargetMode="External"/><Relationship Id="rId2" Type="http://schemas.openxmlformats.org/officeDocument/2006/relationships/hyperlink" Target="http://www.scopus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catalog.loc.gov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395536" y="260648"/>
            <a:ext cx="83518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 dirty="0"/>
              <a:t>Nejčastější důvody k vyřazení záznamů publikací z RIV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12776"/>
            <a:ext cx="8503866" cy="225241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31788" indent="-331788">
              <a:lnSpc>
                <a:spcPct val="76000"/>
              </a:lnSpc>
              <a:spcBef>
                <a:spcPts val="750"/>
              </a:spcBef>
              <a:buClr>
                <a:srgbClr val="CC9900"/>
              </a:buClr>
              <a:buSzPct val="6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sz="2000" dirty="0">
                <a:solidFill>
                  <a:srgbClr val="000000"/>
                </a:solidFill>
              </a:rPr>
              <a:t> Vyřazování – několik postupů:</a:t>
            </a:r>
          </a:p>
          <a:p>
            <a:pPr marL="658813" lvl="1" indent="-325438">
              <a:lnSpc>
                <a:spcPct val="76000"/>
              </a:lnSpc>
              <a:spcBef>
                <a:spcPts val="650"/>
              </a:spcBef>
              <a:buClr>
                <a:srgbClr val="3B812F"/>
              </a:buClr>
              <a:buSzPct val="60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sz="2000" b="0" dirty="0">
                <a:solidFill>
                  <a:srgbClr val="000000"/>
                </a:solidFill>
              </a:rPr>
              <a:t>- SW algoritmem </a:t>
            </a:r>
            <a:r>
              <a:rPr lang="cs-CZ" sz="2000" b="0" i="1" dirty="0">
                <a:solidFill>
                  <a:srgbClr val="000000"/>
                </a:solidFill>
              </a:rPr>
              <a:t>(kontrola vůči databázím)</a:t>
            </a:r>
            <a:r>
              <a:rPr lang="cs-CZ" sz="2000" b="0" dirty="0">
                <a:solidFill>
                  <a:srgbClr val="000000"/>
                </a:solidFill>
              </a:rPr>
              <a:t>, </a:t>
            </a:r>
          </a:p>
          <a:p>
            <a:pPr marL="658813" lvl="1" indent="-325438">
              <a:lnSpc>
                <a:spcPct val="76000"/>
              </a:lnSpc>
              <a:spcBef>
                <a:spcPts val="650"/>
              </a:spcBef>
              <a:buClr>
                <a:srgbClr val="3B812F"/>
              </a:buClr>
              <a:buSzPct val="60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sz="2000" b="0" dirty="0">
                <a:solidFill>
                  <a:srgbClr val="000000"/>
                </a:solidFill>
              </a:rPr>
              <a:t>- odbornými a poradními orgány RVVI </a:t>
            </a:r>
            <a:r>
              <a:rPr lang="cs-CZ" sz="2000" b="0" i="1" dirty="0">
                <a:solidFill>
                  <a:srgbClr val="000000"/>
                </a:solidFill>
              </a:rPr>
              <a:t>(fyzická kontrola)</a:t>
            </a:r>
            <a:r>
              <a:rPr lang="cs-CZ" sz="2000" b="0" dirty="0">
                <a:solidFill>
                  <a:srgbClr val="000000"/>
                </a:solidFill>
              </a:rPr>
              <a:t>,</a:t>
            </a:r>
          </a:p>
          <a:p>
            <a:pPr marL="658813" lvl="1" indent="-325438">
              <a:lnSpc>
                <a:spcPct val="76000"/>
              </a:lnSpc>
              <a:spcBef>
                <a:spcPts val="650"/>
              </a:spcBef>
              <a:buClr>
                <a:srgbClr val="3B812F"/>
              </a:buClr>
              <a:buSzPct val="60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sz="2000" b="0" dirty="0">
                <a:solidFill>
                  <a:srgbClr val="000000"/>
                </a:solidFill>
              </a:rPr>
              <a:t>- vyžádané poskytovatelem (předkladatelem) při řešení rozporů, </a:t>
            </a:r>
          </a:p>
          <a:p>
            <a:pPr marL="658813" lvl="1" indent="-325438">
              <a:lnSpc>
                <a:spcPct val="76000"/>
              </a:lnSpc>
              <a:spcBef>
                <a:spcPts val="650"/>
              </a:spcBef>
              <a:buClr>
                <a:srgbClr val="3B812F"/>
              </a:buClr>
              <a:buSzPct val="60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sz="2000" b="0" dirty="0">
                <a:solidFill>
                  <a:srgbClr val="000000"/>
                </a:solidFill>
              </a:rPr>
              <a:t>- vyřazení pro nereagování na rozpor, </a:t>
            </a:r>
          </a:p>
          <a:p>
            <a:pPr marL="658813" lvl="1" indent="-325438">
              <a:lnSpc>
                <a:spcPct val="76000"/>
              </a:lnSpc>
              <a:spcBef>
                <a:spcPts val="650"/>
              </a:spcBef>
              <a:buClr>
                <a:srgbClr val="3B812F"/>
              </a:buClr>
              <a:buSzPct val="60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sz="2000" b="0" dirty="0">
                <a:solidFill>
                  <a:srgbClr val="000000"/>
                </a:solidFill>
              </a:rPr>
              <a:t>- vyřazení pro přetrvávající rozpor. </a:t>
            </a:r>
            <a:r>
              <a:rPr lang="cs-CZ" sz="2000" b="0" i="1" dirty="0">
                <a:solidFill>
                  <a:srgbClr val="000000"/>
                </a:solidFill>
              </a:rPr>
              <a:t>(v některých případech </a:t>
            </a:r>
            <a:r>
              <a:rPr lang="cs-CZ" sz="2000" b="0" i="1" dirty="0">
                <a:solidFill>
                  <a:srgbClr val="000000"/>
                </a:solidFill>
                <a:cs typeface="Arial" charset="0"/>
              </a:rPr>
              <a:t>→ </a:t>
            </a:r>
            <a:r>
              <a:rPr lang="cs-CZ" sz="2000" b="0" i="1" dirty="0">
                <a:solidFill>
                  <a:srgbClr val="000000"/>
                </a:solidFill>
              </a:rPr>
              <a:t>snížení podpory)</a:t>
            </a:r>
          </a:p>
          <a:p>
            <a:pPr>
              <a:defRPr/>
            </a:pPr>
            <a:endParaRPr lang="cs-CZ" sz="20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79388" y="3429000"/>
            <a:ext cx="89646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dirty="0"/>
              <a:t>Fyzické ověření  všech výsledků</a:t>
            </a:r>
            <a:endParaRPr lang="cs-CZ" sz="3600" dirty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sz="1800" b="0" dirty="0"/>
              <a:t>v r. 2011 - </a:t>
            </a:r>
            <a:r>
              <a:rPr lang="cs-CZ" sz="1800" dirty="0">
                <a:solidFill>
                  <a:srgbClr val="000000"/>
                </a:solidFill>
              </a:rPr>
              <a:t>Odborné a poradní orgány RVVI </a:t>
            </a:r>
            <a:r>
              <a:rPr lang="cs-CZ" sz="1800" b="0" dirty="0">
                <a:solidFill>
                  <a:srgbClr val="000000"/>
                </a:solidFill>
              </a:rPr>
              <a:t>provedly kontrolu všech </a:t>
            </a:r>
            <a:r>
              <a:rPr lang="cs-CZ" sz="1800" b="0" dirty="0"/>
              <a:t>výsledků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b="0" dirty="0"/>
              <a:t>Jestliže se publikace nenajde (NK ČR, internet aj.), žádají o doručení požadovaných náležitostí pro fyzickou kontrolu (celou publikaci fyzicky nebo odkaz na plný text na internetu).</a:t>
            </a:r>
            <a:endParaRPr lang="cs-CZ" sz="1800" dirty="0"/>
          </a:p>
        </p:txBody>
      </p:sp>
      <p:sp>
        <p:nvSpPr>
          <p:cNvPr id="5" name="Obdélník 4"/>
          <p:cNvSpPr/>
          <p:nvPr/>
        </p:nvSpPr>
        <p:spPr>
          <a:xfrm>
            <a:off x="251520" y="522920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FF0000"/>
                </a:solidFill>
              </a:rPr>
              <a:t>Důvodem k vyřazení je nesplnění jakékoliv části definice druhu výsledku, odchylka do skutečnosti apod.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3568" y="587727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Odkaz  </a:t>
            </a:r>
            <a:r>
              <a:rPr lang="cs-CZ" dirty="0"/>
              <a:t>na soubor  „předpis RIV 2011“ v aplikaci OBD (levý panel dole)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Metodika </a:t>
            </a:r>
            <a:r>
              <a:rPr lang="cs-CZ" dirty="0"/>
              <a:t>hodnocení - příloha č.2 – definice http://www.</a:t>
            </a:r>
            <a:r>
              <a:rPr lang="cs-CZ" dirty="0" err="1"/>
              <a:t>isvav.cz</a:t>
            </a:r>
            <a:r>
              <a:rPr lang="cs-CZ" dirty="0"/>
              <a:t>/h11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395536" y="188640"/>
            <a:ext cx="5896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i="1" u="sng" dirty="0"/>
              <a:t>České články - ověřování informací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251073" y="836340"/>
            <a:ext cx="871378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800" dirty="0">
                <a:solidFill>
                  <a:srgbClr val="000000"/>
                </a:solidFill>
              </a:rPr>
              <a:t>1. báze ANL</a:t>
            </a:r>
            <a:r>
              <a:rPr lang="cs-CZ" sz="1800" b="0" dirty="0">
                <a:solidFill>
                  <a:srgbClr val="000000"/>
                </a:solidFill>
              </a:rPr>
              <a:t> –  obsahuje články vyšlé v českých novinách, časopisech a sbornících (není kompletní),   Pozor – články z denního tisku a neodborných časopisů  - </a:t>
            </a:r>
            <a:r>
              <a:rPr lang="cs-CZ" sz="1800" dirty="0">
                <a:solidFill>
                  <a:srgbClr val="000000"/>
                </a:solidFill>
              </a:rPr>
              <a:t>RIV NE.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defRPr/>
            </a:pPr>
            <a:endParaRPr lang="cs-CZ" sz="600" dirty="0">
              <a:solidFill>
                <a:srgbClr val="000000"/>
              </a:solidFill>
            </a:endParaRPr>
          </a:p>
          <a:p>
            <a:pPr marL="180000" indent="-180000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800" dirty="0">
                <a:solidFill>
                  <a:srgbClr val="000000"/>
                </a:solidFill>
              </a:rPr>
              <a:t>2. báze SKCP </a:t>
            </a:r>
            <a:r>
              <a:rPr lang="cs-CZ" sz="1800" b="0" dirty="0">
                <a:solidFill>
                  <a:srgbClr val="000000"/>
                </a:solidFill>
              </a:rPr>
              <a:t>–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b="0" dirty="0">
                <a:solidFill>
                  <a:srgbClr val="000000"/>
                </a:solidFill>
              </a:rPr>
              <a:t>Souborný katalog ČR Seriály (báze SKCP) – ověření   </a:t>
            </a:r>
            <a:r>
              <a:rPr lang="cs-CZ" sz="1800" dirty="0">
                <a:solidFill>
                  <a:srgbClr val="000000"/>
                </a:solidFill>
              </a:rPr>
              <a:t>ISSN, přesný název, stát vydání </a:t>
            </a:r>
            <a:r>
              <a:rPr lang="cs-CZ" sz="1800" b="0" dirty="0">
                <a:solidFill>
                  <a:srgbClr val="000000"/>
                </a:solidFill>
              </a:rPr>
              <a:t>– vč. předchozích – následných názvů apod.</a:t>
            </a:r>
            <a:endParaRPr lang="cs-CZ" sz="1800" dirty="0">
              <a:solidFill>
                <a:srgbClr val="000000"/>
              </a:solidFill>
            </a:endParaRPr>
          </a:p>
          <a:p>
            <a:pPr marL="457200" indent="-457200">
              <a:spcAft>
                <a:spcPts val="600"/>
              </a:spcAft>
              <a:defRPr/>
            </a:pPr>
            <a:endParaRPr lang="cs-CZ" sz="600" dirty="0">
              <a:solidFill>
                <a:srgbClr val="000000"/>
              </a:solidFill>
            </a:endParaRPr>
          </a:p>
          <a:p>
            <a:pPr marL="457200" indent="-457200">
              <a:spcAft>
                <a:spcPts val="600"/>
              </a:spcAft>
              <a:defRPr/>
            </a:pPr>
            <a:r>
              <a:rPr lang="cs-CZ" sz="1800" dirty="0">
                <a:solidFill>
                  <a:srgbClr val="000000"/>
                </a:solidFill>
              </a:rPr>
              <a:t>3. </a:t>
            </a:r>
            <a:r>
              <a:rPr lang="cs-CZ" sz="1800" dirty="0"/>
              <a:t>Česká národní databáze ISSN, </a:t>
            </a:r>
            <a:r>
              <a:rPr lang="cs-CZ" sz="1800" b="0" dirty="0">
                <a:hlinkClick r:id="rId2"/>
              </a:rPr>
              <a:t>http://www.</a:t>
            </a:r>
            <a:r>
              <a:rPr lang="cs-CZ" sz="1800" b="0" dirty="0" err="1">
                <a:hlinkClick r:id="rId2"/>
              </a:rPr>
              <a:t>techlib.cz</a:t>
            </a:r>
            <a:r>
              <a:rPr lang="cs-CZ" sz="1800" b="0" dirty="0">
                <a:hlinkClick r:id="rId2"/>
              </a:rPr>
              <a:t>/</a:t>
            </a:r>
            <a:r>
              <a:rPr lang="cs-CZ" sz="1800" b="0" dirty="0" err="1">
                <a:hlinkClick r:id="rId2"/>
              </a:rPr>
              <a:t>cs</a:t>
            </a:r>
            <a:r>
              <a:rPr lang="cs-CZ" sz="1800" b="0" dirty="0">
                <a:hlinkClick r:id="rId2"/>
              </a:rPr>
              <a:t>/333-</a:t>
            </a:r>
            <a:r>
              <a:rPr lang="cs-CZ" sz="1800" b="0" dirty="0" err="1">
                <a:hlinkClick r:id="rId2"/>
              </a:rPr>
              <a:t>baze</a:t>
            </a:r>
            <a:r>
              <a:rPr lang="cs-CZ" sz="1800" b="0" dirty="0">
                <a:hlinkClick r:id="rId2"/>
              </a:rPr>
              <a:t>-</a:t>
            </a:r>
            <a:r>
              <a:rPr lang="cs-CZ" sz="1800" b="0" dirty="0" err="1">
                <a:hlinkClick r:id="rId2"/>
              </a:rPr>
              <a:t>issn</a:t>
            </a:r>
            <a:r>
              <a:rPr lang="cs-CZ" sz="1800" b="0" dirty="0">
                <a:hlinkClick r:id="rId2"/>
              </a:rPr>
              <a:t>/</a:t>
            </a:r>
            <a:r>
              <a:rPr lang="cs-CZ" sz="1800" b="0" dirty="0"/>
              <a:t>  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1520" y="3068960"/>
            <a:ext cx="871378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dirty="0"/>
              <a:t>4. Seznam recenzovaných </a:t>
            </a:r>
            <a:r>
              <a:rPr lang="cs-CZ" sz="1800" dirty="0" err="1"/>
              <a:t>neimpaktovaných</a:t>
            </a:r>
            <a:r>
              <a:rPr lang="cs-CZ" sz="1800" dirty="0"/>
              <a:t> periodik vydávaných v ČR.</a:t>
            </a:r>
          </a:p>
          <a:p>
            <a:r>
              <a:rPr lang="cs-CZ" sz="1800" dirty="0"/>
              <a:t>    </a:t>
            </a:r>
            <a:r>
              <a:rPr lang="cs-CZ" sz="1800" b="0" dirty="0"/>
              <a:t>Liší se pro roky vydání</a:t>
            </a:r>
            <a:r>
              <a:rPr lang="cs-CZ" sz="1800" dirty="0"/>
              <a:t>. </a:t>
            </a:r>
            <a:r>
              <a:rPr lang="cs-CZ" sz="1800" b="0" dirty="0"/>
              <a:t>V současnosti platí seznam na adrese:</a:t>
            </a:r>
            <a:endParaRPr lang="cs-CZ" sz="600" b="0" dirty="0"/>
          </a:p>
          <a:p>
            <a:r>
              <a:rPr lang="cs-CZ" sz="1800" b="0" dirty="0"/>
              <a:t> </a:t>
            </a:r>
            <a:r>
              <a:rPr lang="cs-CZ" sz="1800" b="0" u="sng" dirty="0">
                <a:solidFill>
                  <a:srgbClr val="0E1B3C"/>
                </a:solidFill>
                <a:hlinkClick r:id="rId3"/>
              </a:rPr>
              <a:t>http://www.</a:t>
            </a:r>
            <a:r>
              <a:rPr lang="cs-CZ" sz="1800" b="0" u="sng" dirty="0" err="1">
                <a:solidFill>
                  <a:srgbClr val="0E1B3C"/>
                </a:solidFill>
                <a:hlinkClick r:id="rId3"/>
              </a:rPr>
              <a:t>vyzkum.cz</a:t>
            </a:r>
            <a:r>
              <a:rPr lang="cs-CZ" sz="1800" b="0" u="sng" dirty="0">
                <a:solidFill>
                  <a:srgbClr val="0E1B3C"/>
                </a:solidFill>
                <a:hlinkClick r:id="rId3"/>
              </a:rPr>
              <a:t>/</a:t>
            </a:r>
            <a:r>
              <a:rPr lang="cs-CZ" sz="1800" b="0" u="sng" dirty="0" err="1">
                <a:solidFill>
                  <a:srgbClr val="0E1B3C"/>
                </a:solidFill>
                <a:hlinkClick r:id="rId3"/>
              </a:rPr>
              <a:t>storage</a:t>
            </a:r>
            <a:r>
              <a:rPr lang="cs-CZ" sz="1800" b="0" u="sng" dirty="0">
                <a:solidFill>
                  <a:srgbClr val="0E1B3C"/>
                </a:solidFill>
                <a:hlinkClick r:id="rId3"/>
              </a:rPr>
              <a:t>/</a:t>
            </a:r>
            <a:r>
              <a:rPr lang="cs-CZ" sz="1800" b="0" u="sng" dirty="0" err="1">
                <a:solidFill>
                  <a:srgbClr val="0E1B3C"/>
                </a:solidFill>
                <a:hlinkClick r:id="rId3"/>
              </a:rPr>
              <a:t>att</a:t>
            </a:r>
            <a:r>
              <a:rPr lang="cs-CZ" sz="1800" b="0" u="sng" dirty="0">
                <a:solidFill>
                  <a:srgbClr val="0E1B3C"/>
                </a:solidFill>
                <a:hlinkClick r:id="rId3"/>
              </a:rPr>
              <a:t>/</a:t>
            </a:r>
          </a:p>
          <a:p>
            <a:r>
              <a:rPr lang="cs-CZ" sz="1800" b="0" u="sng" dirty="0">
                <a:solidFill>
                  <a:srgbClr val="0E1B3C"/>
                </a:solidFill>
                <a:hlinkClick r:id="rId3"/>
              </a:rPr>
              <a:t>C7FAA90CA365090392A0F03BE57C664D/Seznam_2009_RVV_web.</a:t>
            </a:r>
            <a:r>
              <a:rPr lang="cs-CZ" sz="1800" b="0" u="sng" dirty="0" err="1">
                <a:solidFill>
                  <a:srgbClr val="0E1B3C"/>
                </a:solidFill>
                <a:hlinkClick r:id="rId3"/>
              </a:rPr>
              <a:t>pdf</a:t>
            </a:r>
            <a:endParaRPr lang="cs-CZ" sz="1800" b="0" dirty="0">
              <a:solidFill>
                <a:srgbClr val="0E1B3C"/>
              </a:solidFill>
            </a:endParaRPr>
          </a:p>
          <a:p>
            <a:r>
              <a:rPr lang="cs-CZ" sz="1800" b="0" dirty="0"/>
              <a:t>Obsahuje tzv. „hodnocené“  české časopisy. </a:t>
            </a:r>
          </a:p>
          <a:p>
            <a:endParaRPr lang="cs-CZ" sz="1800" dirty="0">
              <a:solidFill>
                <a:srgbClr val="000000"/>
              </a:solidFill>
            </a:endParaRPr>
          </a:p>
          <a:p>
            <a:r>
              <a:rPr lang="cs-CZ" sz="1800" dirty="0">
                <a:solidFill>
                  <a:srgbClr val="000000"/>
                </a:solidFill>
              </a:rPr>
              <a:t>!! Pozor na české popř. slovenské časopisy s anglickým názvem.  </a:t>
            </a:r>
          </a:p>
          <a:p>
            <a:endParaRPr lang="cs-CZ" sz="1800" b="0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8007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200" i="1" u="sng" dirty="0"/>
              <a:t>Články v zahraničních časopisech  a sbornících  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836712"/>
            <a:ext cx="799288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 smtClean="0"/>
              <a:t>1. </a:t>
            </a:r>
            <a:r>
              <a:rPr lang="cs-CZ" sz="2400" b="1" dirty="0"/>
              <a:t>Zdroj </a:t>
            </a:r>
            <a:r>
              <a:rPr lang="cs-CZ" sz="2400" b="1" dirty="0">
                <a:solidFill>
                  <a:srgbClr val="0E1B3C"/>
                </a:solidFill>
              </a:rPr>
              <a:t>WEB OF SCIENCE </a:t>
            </a:r>
            <a:r>
              <a:rPr lang="cs-CZ" sz="2400" b="1" dirty="0">
                <a:solidFill>
                  <a:srgbClr val="0E1B3C"/>
                </a:solidFill>
                <a:hlinkClick r:id="rId2"/>
              </a:rPr>
              <a:t>http://www.</a:t>
            </a:r>
            <a:r>
              <a:rPr lang="cs-CZ" sz="2400" b="1" dirty="0" err="1">
                <a:solidFill>
                  <a:srgbClr val="0E1B3C"/>
                </a:solidFill>
                <a:hlinkClick r:id="rId2"/>
              </a:rPr>
              <a:t>isiknowledge.com</a:t>
            </a:r>
            <a:endParaRPr lang="cs-CZ" sz="2400" b="1" dirty="0">
              <a:solidFill>
                <a:srgbClr val="0E1B3C"/>
              </a:solidFill>
              <a:hlinkClick r:id="rId2"/>
            </a:endParaRPr>
          </a:p>
          <a:p>
            <a:pPr marL="457200" indent="-457200">
              <a:spcBef>
                <a:spcPts val="0"/>
              </a:spcBef>
              <a:defRPr/>
            </a:pPr>
            <a:r>
              <a:rPr lang="cs-CZ" dirty="0">
                <a:solidFill>
                  <a:srgbClr val="0E1B3C"/>
                </a:solidFill>
              </a:rPr>
              <a:t>Články z WOS jsou </a:t>
            </a:r>
            <a:r>
              <a:rPr lang="cs-CZ" dirty="0" err="1">
                <a:solidFill>
                  <a:srgbClr val="0E1B3C"/>
                </a:solidFill>
              </a:rPr>
              <a:t>naimportovávány</a:t>
            </a:r>
            <a:r>
              <a:rPr lang="cs-CZ" dirty="0">
                <a:solidFill>
                  <a:srgbClr val="0E1B3C"/>
                </a:solidFill>
              </a:rPr>
              <a:t> průběžně do OBD – naleznete v levé části , lze využít základní údaje ve WOS, ale neobsahují všechny potřebné údaje pro RIV.</a:t>
            </a:r>
          </a:p>
          <a:p>
            <a:pPr marL="457200" indent="-457200">
              <a:spcBef>
                <a:spcPts val="0"/>
              </a:spcBef>
              <a:defRPr/>
            </a:pPr>
            <a:endParaRPr lang="cs-CZ" sz="600" dirty="0">
              <a:solidFill>
                <a:srgbClr val="0E1B3C"/>
              </a:solidFill>
            </a:endParaRPr>
          </a:p>
          <a:p>
            <a:pPr marL="457200" indent="-457200">
              <a:spcBef>
                <a:spcPts val="0"/>
              </a:spcBef>
              <a:defRPr/>
            </a:pPr>
            <a:r>
              <a:rPr lang="cs-CZ" dirty="0">
                <a:solidFill>
                  <a:srgbClr val="0E1B3C"/>
                </a:solidFill>
              </a:rPr>
              <a:t>Jinak k vyhledání článků ve WOS - lze použít tzv.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cs-CZ" dirty="0">
                <a:solidFill>
                  <a:srgbClr val="0E1B3C"/>
                </a:solidFill>
              </a:rPr>
              <a:t>GENERAL SEARCH, AUTHOR FINDER, ADVANCED SEARCH 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395536" y="2636912"/>
            <a:ext cx="86407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 smtClean="0"/>
              <a:t>2. SCOPUS </a:t>
            </a:r>
            <a:r>
              <a:rPr lang="cs-CZ" sz="2400" b="1" u="sng" dirty="0">
                <a:hlinkClick r:id="rId3"/>
              </a:rPr>
              <a:t>http://www.</a:t>
            </a:r>
            <a:r>
              <a:rPr lang="cs-CZ" sz="2400" b="1" u="sng" dirty="0" err="1">
                <a:hlinkClick r:id="rId3"/>
              </a:rPr>
              <a:t>scopus.com</a:t>
            </a:r>
            <a:r>
              <a:rPr lang="cs-CZ" sz="2400" b="1" dirty="0"/>
              <a:t>  </a:t>
            </a:r>
            <a:endParaRPr lang="cs-CZ" sz="2400" b="1" dirty="0" smtClean="0"/>
          </a:p>
          <a:p>
            <a:r>
              <a:rPr lang="cs-CZ" sz="1800" b="0" dirty="0" smtClean="0"/>
              <a:t> </a:t>
            </a:r>
            <a:r>
              <a:rPr lang="cs-CZ" sz="1800" b="0" dirty="0"/>
              <a:t>zadat název článku do vyhledávacího okénka nebo vyhledat titul v seznamu  indexovaných (sledovaných) časopisů.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3789040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3. ERIH </a:t>
            </a:r>
            <a:r>
              <a:rPr lang="en-US" sz="2400" b="1" dirty="0"/>
              <a:t>European Reference Index for the </a:t>
            </a:r>
            <a:r>
              <a:rPr lang="cs-CZ" sz="2400" b="1" dirty="0" err="1"/>
              <a:t>Humanities</a:t>
            </a:r>
            <a:r>
              <a:rPr lang="cs-CZ" sz="2400" b="1" dirty="0"/>
              <a:t> </a:t>
            </a:r>
            <a:r>
              <a:rPr lang="cs-CZ" dirty="0"/>
              <a:t>– letos-  </a:t>
            </a:r>
            <a:r>
              <a:rPr lang="cs-CZ" dirty="0" err="1"/>
              <a:t>prohledávatelná</a:t>
            </a:r>
            <a:r>
              <a:rPr lang="cs-CZ" dirty="0"/>
              <a:t> databáze </a:t>
            </a:r>
            <a:r>
              <a:rPr lang="en-US" dirty="0">
                <a:hlinkClick r:id="rId4"/>
              </a:rPr>
              <a:t>https://www2.esf.org/asp/ERIH/Foreword/search.as</a:t>
            </a:r>
            <a:r>
              <a:rPr lang="cs-CZ" dirty="0">
                <a:hlinkClick r:id="rId4"/>
              </a:rPr>
              <a:t>p</a:t>
            </a:r>
            <a:r>
              <a:rPr lang="cs-CZ" dirty="0"/>
              <a:t>  (dříve seznamy v </a:t>
            </a:r>
            <a:r>
              <a:rPr lang="cs-CZ" dirty="0" err="1"/>
              <a:t>pdf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5536" y="404664"/>
            <a:ext cx="2284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i="1" u="sng" dirty="0"/>
              <a:t>Patenty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827336" y="1484164"/>
            <a:ext cx="7785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hlinkClick r:id="rId2"/>
              </a:rPr>
              <a:t>http://www.</a:t>
            </a:r>
            <a:r>
              <a:rPr lang="cs-CZ" sz="2400" b="1" dirty="0" err="1">
                <a:hlinkClick r:id="rId2"/>
              </a:rPr>
              <a:t>upv.cz</a:t>
            </a:r>
            <a:r>
              <a:rPr lang="cs-CZ" sz="2400" b="1" dirty="0">
                <a:hlinkClick r:id="rId2"/>
              </a:rPr>
              <a:t>/</a:t>
            </a:r>
            <a:r>
              <a:rPr lang="cs-CZ" sz="2400" b="1" dirty="0" err="1">
                <a:hlinkClick r:id="rId2"/>
              </a:rPr>
              <a:t>cs</a:t>
            </a:r>
            <a:r>
              <a:rPr lang="cs-CZ" sz="2400" b="1" dirty="0">
                <a:hlinkClick r:id="rId2"/>
              </a:rPr>
              <a:t>/</a:t>
            </a:r>
            <a:r>
              <a:rPr lang="cs-CZ" sz="2400" b="1" dirty="0" err="1">
                <a:hlinkClick r:id="rId2"/>
              </a:rPr>
              <a:t>sluzby</a:t>
            </a:r>
            <a:r>
              <a:rPr lang="cs-CZ" sz="2400" b="1" dirty="0">
                <a:hlinkClick r:id="rId2"/>
              </a:rPr>
              <a:t>-</a:t>
            </a:r>
            <a:r>
              <a:rPr lang="cs-CZ" sz="2400" b="1" dirty="0" err="1">
                <a:hlinkClick r:id="rId2"/>
              </a:rPr>
              <a:t>uradu</a:t>
            </a:r>
            <a:r>
              <a:rPr lang="cs-CZ" sz="2400" b="1" dirty="0">
                <a:hlinkClick r:id="rId2"/>
              </a:rPr>
              <a:t>/</a:t>
            </a:r>
            <a:r>
              <a:rPr lang="cs-CZ" sz="2400" b="1" dirty="0" err="1">
                <a:hlinkClick r:id="rId2"/>
              </a:rPr>
              <a:t>databaze</a:t>
            </a:r>
            <a:r>
              <a:rPr lang="cs-CZ" sz="2400" b="1" dirty="0">
                <a:hlinkClick r:id="rId2"/>
              </a:rPr>
              <a:t>-on-line.</a:t>
            </a:r>
            <a:r>
              <a:rPr lang="cs-CZ" sz="2400" b="1" dirty="0" err="1">
                <a:hlinkClick r:id="rId2"/>
              </a:rPr>
              <a:t>html</a:t>
            </a:r>
            <a:r>
              <a:rPr lang="cs-CZ" sz="2400" b="1" dirty="0"/>
              <a:t> 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95536" y="3139926"/>
            <a:ext cx="82804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Ověřování dalších druhů publikací a dalších údajů </a:t>
            </a:r>
          </a:p>
          <a:p>
            <a:r>
              <a:rPr lang="cs-CZ" sz="1800" b="0"/>
              <a:t>- dle originálu od autora</a:t>
            </a:r>
          </a:p>
          <a:p>
            <a:r>
              <a:rPr lang="cs-CZ" sz="1800" b="0"/>
              <a:t>- dle dalších informací od autora, </a:t>
            </a:r>
          </a:p>
          <a:p>
            <a:r>
              <a:rPr lang="cs-CZ" sz="1800" b="0"/>
              <a:t>- popř. možné konzultace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z="3600" b="1" dirty="0" smtClean="0"/>
              <a:t>Odborná</a:t>
            </a:r>
            <a:r>
              <a:rPr lang="cs-CZ" sz="4000" b="1" dirty="0" smtClean="0"/>
              <a:t> kniha</a:t>
            </a:r>
          </a:p>
          <a:p>
            <a:r>
              <a:rPr lang="cs-CZ" sz="2400" dirty="0" smtClean="0"/>
              <a:t>Pro kapitoly platí stejná kritéria.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 JE / NENÍ odborná kniha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67544" y="1988840"/>
            <a:ext cx="8229600" cy="420484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Odbornou knihou JE např. monografie, vědecky zpracované encyklopedie a lexikony, kritická edice pramenů, kritický komentovaný překlad filozofických, historických či filologických textů doprovázený studií, atd.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Odbornou knihou NEJSOU učební texty (učebnice, skripta, příručky), překlady, odborné posudky a stanoviska, ročenky a výroční nebo odborné periodické zprávy, statistické ročenky, nepublikované VŠ práce, jazykové slovníky, souhrny rešerší, účelově vydané souhrny odborných prací – tzv. sborníky  prací (nekonferenční), souhrny abstraktů …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Doporučení: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- Vhodně zvolit literární formu  v OBD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-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Kontrolovat  formát- žánr v NK ČR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-  Podle toho správně zadat  RIV ANO  -  RIV 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179512" y="1772816"/>
            <a:ext cx="8677275" cy="35734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Monografická publikace vydaná tiskem nebo elektronicky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nakladatelství s vědeckou redakcí.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 přiřazeno číslo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ISBN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povinný výtisk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registrován  v NK ČR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Dodržuje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formální atributy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odborné knihy dle RIV: musí být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recenze, odkazy na literaturu v textu, seznam použité literatury, souhrn v alespoň jednom světovém jazyce, eventuálně poznámkový aparát a bibliografii pramenů,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Obsahuje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popis metodologie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Prezentuje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původní výsledky výzkumu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vymezeném problému určitého vědního oboru. </a:t>
            </a:r>
            <a:r>
              <a:rPr kumimoji="0" lang="cs-CZ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(nikoliv – zhodnocení po roce činnosti, využívání výsledků výzkumu apod.).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Výzkum byl uskutečněn autorem knihy nebo týmem, jehož byl autor členem. Domácí autor –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pracovně právní vztah k výzkumu na </a:t>
            </a:r>
            <a:r>
              <a:rPr kumimoji="0" lang="cs-CZ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PřF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UK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 jehož základě  publikace vznikla.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322138" y="910461"/>
            <a:ext cx="8642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800" dirty="0" smtClean="0"/>
              <a:t>Z </a:t>
            </a:r>
            <a:r>
              <a:rPr lang="cs-CZ" sz="1800" dirty="0"/>
              <a:t>definice (uspořádané v bodech)  je  </a:t>
            </a:r>
            <a:r>
              <a:rPr lang="cs-CZ" sz="1800" dirty="0">
                <a:solidFill>
                  <a:srgbClr val="FF0000"/>
                </a:solidFill>
              </a:rPr>
              <a:t>červeně vyznačeno</a:t>
            </a:r>
            <a:r>
              <a:rPr lang="cs-CZ" sz="1800" dirty="0">
                <a:solidFill>
                  <a:srgbClr val="000000"/>
                </a:solidFill>
              </a:rPr>
              <a:t> to, co nebylo splněno a co bylo </a:t>
            </a:r>
            <a:r>
              <a:rPr lang="cs-CZ" sz="1800" dirty="0"/>
              <a:t>nejčastěji důvodem  k vyřazení </a:t>
            </a:r>
            <a:r>
              <a:rPr lang="cs-CZ" sz="1800" b="0" dirty="0"/>
              <a:t>– seznam vychází z praxe.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79512" y="4941168"/>
            <a:ext cx="8677275" cy="12961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Rozsah knihy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minimálně 100 normostran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(tj. 50 tištěných)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bez obrazových/map, příloh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normostrana = standardizovaná strana textu 30 × 60 =1800 znaků včetně mezer. </a:t>
            </a:r>
            <a:r>
              <a:rPr kumimoji="0" lang="cs-CZ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(Doporučení: tabulky a obrázky by měly být zařazeny v textu, nikoliv jako samostatné přílohy)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971600" y="260648"/>
            <a:ext cx="64232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Nejčastější  důvody vyřazení článku z </a:t>
            </a:r>
            <a:r>
              <a:rPr lang="cs-CZ" sz="2800" dirty="0" err="1"/>
              <a:t>RIVu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80446"/>
            <a:ext cx="8496944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0000"/>
                </a:solidFill>
              </a:rPr>
              <a:t>Recenze</a:t>
            </a:r>
            <a:r>
              <a:rPr lang="cs-CZ" dirty="0"/>
              <a:t> – publikace by měla vyjít </a:t>
            </a:r>
            <a:r>
              <a:rPr lang="cs-CZ" dirty="0">
                <a:solidFill>
                  <a:srgbClr val="FF0000"/>
                </a:solidFill>
              </a:rPr>
              <a:t>v nakladatelství s vědeckou redakcí</a:t>
            </a:r>
            <a:r>
              <a:rPr lang="cs-CZ" dirty="0"/>
              <a:t>, které má vlastní recenzenty nebo publikace </a:t>
            </a:r>
            <a:r>
              <a:rPr lang="cs-CZ" dirty="0">
                <a:solidFill>
                  <a:srgbClr val="FF0000"/>
                </a:solidFill>
              </a:rPr>
              <a:t>recenzovaná alespoň 1 recenzentem </a:t>
            </a:r>
            <a:r>
              <a:rPr lang="cs-CZ" dirty="0">
                <a:solidFill>
                  <a:srgbClr val="000000"/>
                </a:solidFill>
              </a:rPr>
              <a:t>z příslušného oboru </a:t>
            </a:r>
            <a:r>
              <a:rPr lang="cs-CZ" dirty="0"/>
              <a:t>(</a:t>
            </a:r>
            <a:r>
              <a:rPr lang="cs-CZ" dirty="0">
                <a:solidFill>
                  <a:srgbClr val="FF0000"/>
                </a:solidFill>
              </a:rPr>
              <a:t>mimo pracoviště autora</a:t>
            </a:r>
            <a:r>
              <a:rPr lang="cs-CZ" dirty="0">
                <a:solidFill>
                  <a:srgbClr val="000000"/>
                </a:solidFill>
              </a:rPr>
              <a:t>). </a:t>
            </a:r>
            <a:r>
              <a:rPr lang="cs-CZ" i="1" dirty="0">
                <a:solidFill>
                  <a:srgbClr val="000000"/>
                </a:solidFill>
              </a:rPr>
              <a:t>(Př. vyřazené </a:t>
            </a:r>
            <a:r>
              <a:rPr lang="cs-CZ" i="1" dirty="0" err="1">
                <a:solidFill>
                  <a:srgbClr val="000000"/>
                </a:solidFill>
              </a:rPr>
              <a:t>publ</a:t>
            </a:r>
            <a:r>
              <a:rPr lang="cs-CZ" i="1" dirty="0">
                <a:solidFill>
                  <a:srgbClr val="000000"/>
                </a:solidFill>
              </a:rPr>
              <a:t>. Na rubu titulního  listu bylo napsáno – vydavatel nezodpovídá za obsah…….)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dirty="0"/>
              <a:t>Jednotný autorský kolektiv (bez ohledu na podíl na obsahu, jaký mají jednotliví členové autor. kolektivu), a to i v případě, kdy mají jednotlivé kapitoly knihy samostatné autorství. </a:t>
            </a:r>
            <a:r>
              <a:rPr lang="cs-CZ" i="1" dirty="0"/>
              <a:t>(Vyplatilo se vyjmenovat všechny autory kolektivu)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dirty="0"/>
              <a:t>Kniha se odesílá do RIV </a:t>
            </a:r>
            <a:r>
              <a:rPr lang="cs-CZ" b="1" dirty="0"/>
              <a:t>buď </a:t>
            </a:r>
            <a:r>
              <a:rPr lang="cs-CZ" dirty="0"/>
              <a:t>jako celek </a:t>
            </a:r>
            <a:r>
              <a:rPr lang="cs-CZ" b="1" dirty="0"/>
              <a:t>nebo jen </a:t>
            </a:r>
            <a:r>
              <a:rPr lang="cs-CZ" dirty="0"/>
              <a:t>její jednotlivé kapitoly – </a:t>
            </a:r>
            <a:r>
              <a:rPr lang="cs-CZ" dirty="0">
                <a:solidFill>
                  <a:srgbClr val="FF0000"/>
                </a:solidFill>
              </a:rPr>
              <a:t>nikdy obojí. </a:t>
            </a:r>
            <a:r>
              <a:rPr lang="cs-CZ" dirty="0"/>
              <a:t>Jestliže se odevzdá obojí, pak jsou  </a:t>
            </a:r>
            <a:r>
              <a:rPr lang="cs-CZ" dirty="0">
                <a:solidFill>
                  <a:srgbClr val="FF0000"/>
                </a:solidFill>
              </a:rPr>
              <a:t>kapitoly vyřazovány</a:t>
            </a:r>
            <a:r>
              <a:rPr lang="cs-CZ" dirty="0"/>
              <a:t>. A je-li kniha špatně zadána, pak se vyřadí i kniha a není v RIV nic. (V tomto případě je považována za předkladatele </a:t>
            </a:r>
            <a:r>
              <a:rPr lang="cs-CZ" dirty="0" err="1"/>
              <a:t>PřF</a:t>
            </a:r>
            <a:r>
              <a:rPr lang="cs-CZ" dirty="0"/>
              <a:t>, že má knihu např. MFF, je jedno – je to jiný předkladatel</a:t>
            </a:r>
            <a:r>
              <a:rPr lang="cs-CZ" dirty="0" smtClean="0"/>
              <a:t>).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cs-CZ" dirty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dirty="0" smtClean="0"/>
              <a:t>KNIHA vydaná v českém jazyce </a:t>
            </a:r>
            <a:r>
              <a:rPr lang="cs-CZ" b="1" dirty="0" smtClean="0"/>
              <a:t>MUSÍ  být v NK</a:t>
            </a:r>
            <a:r>
              <a:rPr lang="cs-CZ" dirty="0" smtClean="0"/>
              <a:t>!!! Pokud při kontrole záznamů RVVI knihu v NK nenajde, bude záznam </a:t>
            </a:r>
            <a:r>
              <a:rPr lang="cs-CZ" b="1" dirty="0" smtClean="0"/>
              <a:t>VYŘAZEN</a:t>
            </a:r>
            <a:r>
              <a:rPr lang="cs-CZ" dirty="0" smtClean="0"/>
              <a:t>!!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5288" y="188640"/>
            <a:ext cx="8208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 dirty="0"/>
              <a:t>Vědecký</a:t>
            </a:r>
            <a:r>
              <a:rPr lang="cs-CZ" sz="3600" dirty="0"/>
              <a:t> </a:t>
            </a:r>
            <a:r>
              <a:rPr lang="cs-CZ" sz="3600" b="1" dirty="0"/>
              <a:t>článek</a:t>
            </a:r>
          </a:p>
        </p:txBody>
      </p:sp>
      <p:sp>
        <p:nvSpPr>
          <p:cNvPr id="3" name="TextovéPole 3"/>
          <p:cNvSpPr txBox="1">
            <a:spLocks noChangeArrowheads="1"/>
          </p:cNvSpPr>
          <p:nvPr/>
        </p:nvSpPr>
        <p:spPr bwMode="auto">
          <a:xfrm>
            <a:off x="323528" y="1268760"/>
            <a:ext cx="864063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800" b="0" dirty="0"/>
              <a:t>Odborným periodikem </a:t>
            </a:r>
            <a:r>
              <a:rPr lang="cs-CZ" sz="1800" b="1" u="sng" dirty="0"/>
              <a:t>JE</a:t>
            </a:r>
            <a:r>
              <a:rPr lang="cs-CZ" sz="1800" b="0" dirty="0"/>
              <a:t> vědecký časopis, který je recenzován, je vydáván jako periodická publikace v tištěné nebo elektronické podobě a má přidělen ISSN kód. </a:t>
            </a:r>
            <a:endParaRPr lang="cs-CZ" sz="1800" b="0" dirty="0" smtClean="0"/>
          </a:p>
          <a:p>
            <a:endParaRPr lang="cs-CZ" dirty="0"/>
          </a:p>
          <a:p>
            <a:r>
              <a:rPr lang="cs-CZ" sz="1800" b="0" dirty="0" smtClean="0"/>
              <a:t>Odborným </a:t>
            </a:r>
            <a:r>
              <a:rPr lang="cs-CZ" sz="1800" b="0" dirty="0"/>
              <a:t>periodikem </a:t>
            </a:r>
            <a:r>
              <a:rPr lang="cs-CZ" sz="1800" b="1" u="sng" dirty="0"/>
              <a:t>NENÍ </a:t>
            </a:r>
            <a:r>
              <a:rPr lang="cs-CZ" sz="1800" b="0" dirty="0"/>
              <a:t>denní tisk ani populárně naučný časopis, ani sborník, který má ISSN.  </a:t>
            </a:r>
          </a:p>
          <a:p>
            <a:r>
              <a:rPr lang="cs-CZ" sz="1800" b="0" dirty="0"/>
              <a:t>Můžeme posílat do RIV všechny články i když budou mít při hodnocení hodnotu nula, </a:t>
            </a:r>
            <a:r>
              <a:rPr lang="cs-CZ" sz="1800" b="1" dirty="0"/>
              <a:t>ale musí být vydány v odborných časopisech.</a:t>
            </a:r>
          </a:p>
          <a:p>
            <a:endParaRPr lang="cs-CZ" sz="1800" b="0" dirty="0" smtClean="0"/>
          </a:p>
          <a:p>
            <a:r>
              <a:rPr lang="cs-CZ" sz="1800" b="0" dirty="0" smtClean="0"/>
              <a:t>Pro </a:t>
            </a:r>
            <a:r>
              <a:rPr lang="cs-CZ" sz="1800" b="0" dirty="0"/>
              <a:t>pozitivní hodnocení </a:t>
            </a:r>
            <a:r>
              <a:rPr lang="cs-CZ" sz="1800" b="0" dirty="0" err="1"/>
              <a:t>RIVu</a:t>
            </a:r>
            <a:r>
              <a:rPr lang="cs-CZ" sz="1800" b="0" dirty="0"/>
              <a:t> připadají v úvahu články  z časopisů:</a:t>
            </a:r>
          </a:p>
          <a:p>
            <a:endParaRPr lang="cs-CZ" sz="600" b="0" dirty="0"/>
          </a:p>
          <a:p>
            <a:r>
              <a:rPr lang="cs-CZ" sz="1800" b="1" dirty="0" smtClean="0"/>
              <a:t>A) Zahraniční </a:t>
            </a:r>
            <a:r>
              <a:rPr lang="cs-CZ" sz="1800" b="1" dirty="0"/>
              <a:t>odborný časopis </a:t>
            </a:r>
            <a:r>
              <a:rPr lang="cs-CZ" sz="1800" b="0" dirty="0"/>
              <a:t>– indexován </a:t>
            </a:r>
          </a:p>
          <a:p>
            <a:pPr>
              <a:buFontTx/>
              <a:buChar char="-"/>
            </a:pPr>
            <a:r>
              <a:rPr lang="cs-CZ" sz="1800" b="0" dirty="0"/>
              <a:t> v </a:t>
            </a:r>
            <a:r>
              <a:rPr lang="cs-CZ" sz="1800" b="0" dirty="0">
                <a:solidFill>
                  <a:srgbClr val="000000"/>
                </a:solidFill>
              </a:rPr>
              <a:t> databázi </a:t>
            </a:r>
            <a:r>
              <a:rPr lang="cs-CZ" sz="1800" b="0" dirty="0" err="1">
                <a:solidFill>
                  <a:srgbClr val="000000"/>
                </a:solidFill>
              </a:rPr>
              <a:t>Journal</a:t>
            </a:r>
            <a:r>
              <a:rPr lang="cs-CZ" sz="1800" b="0" dirty="0">
                <a:solidFill>
                  <a:srgbClr val="000000"/>
                </a:solidFill>
              </a:rPr>
              <a:t> </a:t>
            </a:r>
            <a:r>
              <a:rPr lang="cs-CZ" sz="1800" b="0" dirty="0" err="1">
                <a:solidFill>
                  <a:srgbClr val="000000"/>
                </a:solidFill>
              </a:rPr>
              <a:t>Citation</a:t>
            </a:r>
            <a:r>
              <a:rPr lang="cs-CZ" sz="1800" b="0" dirty="0">
                <a:solidFill>
                  <a:srgbClr val="000000"/>
                </a:solidFill>
              </a:rPr>
              <a:t> </a:t>
            </a:r>
            <a:r>
              <a:rPr lang="cs-CZ" sz="1800" b="0" dirty="0" err="1">
                <a:solidFill>
                  <a:srgbClr val="000000"/>
                </a:solidFill>
              </a:rPr>
              <a:t>Reports</a:t>
            </a:r>
            <a:r>
              <a:rPr lang="cs-CZ" sz="1800" b="0" dirty="0">
                <a:solidFill>
                  <a:srgbClr val="000000"/>
                </a:solidFill>
              </a:rPr>
              <a:t>  - </a:t>
            </a:r>
            <a:r>
              <a:rPr lang="cs-CZ" sz="1800" b="0" dirty="0" err="1">
                <a:solidFill>
                  <a:srgbClr val="000000"/>
                </a:solidFill>
              </a:rPr>
              <a:t>subdatabáze</a:t>
            </a:r>
            <a:r>
              <a:rPr lang="cs-CZ" sz="1800" b="0" dirty="0">
                <a:solidFill>
                  <a:srgbClr val="000000"/>
                </a:solidFill>
              </a:rPr>
              <a:t> Web </a:t>
            </a:r>
            <a:r>
              <a:rPr lang="cs-CZ" sz="1800" b="0" dirty="0" err="1">
                <a:solidFill>
                  <a:srgbClr val="000000"/>
                </a:solidFill>
              </a:rPr>
              <a:t>of</a:t>
            </a:r>
            <a:r>
              <a:rPr lang="cs-CZ" sz="1800" b="0" dirty="0">
                <a:solidFill>
                  <a:srgbClr val="000000"/>
                </a:solidFill>
              </a:rPr>
              <a:t> </a:t>
            </a:r>
            <a:r>
              <a:rPr lang="cs-CZ" sz="1800" b="0" dirty="0" err="1">
                <a:solidFill>
                  <a:srgbClr val="000000"/>
                </a:solidFill>
              </a:rPr>
              <a:t>Knowledge</a:t>
            </a:r>
            <a:r>
              <a:rPr lang="cs-CZ" sz="1800" b="0" dirty="0">
                <a:solidFill>
                  <a:srgbClr val="000000"/>
                </a:solidFill>
              </a:rPr>
              <a:t>,  </a:t>
            </a:r>
          </a:p>
          <a:p>
            <a:pPr>
              <a:buFontTx/>
              <a:buChar char="-"/>
            </a:pPr>
            <a:r>
              <a:rPr lang="cs-CZ" sz="1800" b="0" dirty="0">
                <a:solidFill>
                  <a:srgbClr val="000000"/>
                </a:solidFill>
              </a:rPr>
              <a:t> v databází </a:t>
            </a:r>
            <a:r>
              <a:rPr lang="cs-CZ" sz="1800" b="0" dirty="0" err="1"/>
              <a:t>Scopus</a:t>
            </a:r>
            <a:r>
              <a:rPr lang="cs-CZ" sz="1800" b="0" dirty="0"/>
              <a:t> </a:t>
            </a:r>
            <a:r>
              <a:rPr lang="cs-CZ" sz="1800" b="0" dirty="0" smtClean="0"/>
              <a:t>  </a:t>
            </a:r>
            <a:r>
              <a:rPr lang="cs-CZ" sz="1800" b="0" dirty="0" smtClean="0">
                <a:hlinkClick r:id="rId2"/>
              </a:rPr>
              <a:t>http</a:t>
            </a:r>
            <a:r>
              <a:rPr lang="cs-CZ" sz="1800" b="0" dirty="0">
                <a:hlinkClick r:id="rId2"/>
              </a:rPr>
              <a:t>://www.</a:t>
            </a:r>
            <a:r>
              <a:rPr lang="cs-CZ" sz="1800" b="0" dirty="0" err="1">
                <a:hlinkClick r:id="rId2"/>
              </a:rPr>
              <a:t>scopus.com</a:t>
            </a:r>
            <a:r>
              <a:rPr lang="cs-CZ" sz="1800" b="0" dirty="0"/>
              <a:t> ,</a:t>
            </a:r>
          </a:p>
          <a:p>
            <a:pPr>
              <a:buFontTx/>
              <a:buChar char="-"/>
            </a:pPr>
            <a:r>
              <a:rPr lang="cs-CZ" sz="1800" b="0" dirty="0"/>
              <a:t> v seznamech na webu </a:t>
            </a:r>
            <a:r>
              <a:rPr lang="cs-CZ" sz="1800" b="0" dirty="0" smtClean="0"/>
              <a:t>ERIH </a:t>
            </a:r>
            <a:r>
              <a:rPr lang="cs-CZ" sz="1800" b="0" dirty="0"/>
              <a:t>- </a:t>
            </a:r>
            <a:r>
              <a:rPr lang="en-US" sz="1800" b="0" dirty="0"/>
              <a:t>European Reference Index for the </a:t>
            </a:r>
            <a:r>
              <a:rPr lang="cs-CZ" sz="1800" b="0" dirty="0" err="1"/>
              <a:t>Humanities</a:t>
            </a:r>
            <a:r>
              <a:rPr lang="cs-CZ" sz="1800" b="0" dirty="0"/>
              <a:t> </a:t>
            </a:r>
            <a:r>
              <a:rPr lang="en-US" sz="1800" b="0" dirty="0">
                <a:hlinkClick r:id="rId3"/>
              </a:rPr>
              <a:t>https://www2.esf.org/asp/ERIH/Foreword/search.asp </a:t>
            </a:r>
            <a:r>
              <a:rPr lang="cs-CZ" sz="1800" b="0" dirty="0">
                <a:hlinkClick r:id="rId3"/>
              </a:rPr>
              <a:t> </a:t>
            </a:r>
            <a:endParaRPr lang="cs-CZ" sz="1800" b="0" dirty="0" smtClean="0"/>
          </a:p>
          <a:p>
            <a:endParaRPr lang="cs-CZ" sz="1800" b="0" dirty="0"/>
          </a:p>
          <a:p>
            <a:r>
              <a:rPr lang="cs-CZ" sz="1800" dirty="0" smtClean="0"/>
              <a:t>B) </a:t>
            </a:r>
            <a:r>
              <a:rPr lang="cs-CZ" sz="1800" b="1" u="sng" dirty="0" smtClean="0"/>
              <a:t>Český </a:t>
            </a:r>
            <a:r>
              <a:rPr lang="cs-CZ" sz="1800" b="1" u="sng" dirty="0"/>
              <a:t>odborný časopis </a:t>
            </a:r>
            <a:r>
              <a:rPr lang="cs-CZ" sz="1800" b="0" dirty="0"/>
              <a:t>– je  zařazen v seznamu uznaných recenzovaných časopisů.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5536" y="836712"/>
            <a:ext cx="85693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1800" b="0" dirty="0"/>
              <a:t> </a:t>
            </a:r>
            <a:r>
              <a:rPr lang="cs-CZ" sz="1800" b="0" dirty="0">
                <a:solidFill>
                  <a:srgbClr val="FF0000"/>
                </a:solidFill>
              </a:rPr>
              <a:t>Neodpovídá definici druhu</a:t>
            </a:r>
            <a:r>
              <a:rPr lang="cs-CZ" sz="1800" b="0" dirty="0"/>
              <a:t>: nejedná se o celý text práce s členěním podle požadavků vydavatelů periodika na strukturu vědecké práce (nejčastěji souhrn, úvod, literární přehled, materiál a metody, výsledky, diskuse, závěr).</a:t>
            </a:r>
          </a:p>
          <a:p>
            <a:r>
              <a:rPr lang="cs-CZ" sz="1800" b="0" dirty="0"/>
              <a:t>Povolená výjimka  </a:t>
            </a:r>
            <a:r>
              <a:rPr lang="cs-CZ" sz="1800" b="0" dirty="0" err="1"/>
              <a:t>Letter</a:t>
            </a:r>
            <a:r>
              <a:rPr lang="cs-CZ" sz="1800" b="0" dirty="0"/>
              <a:t> &lt;2 strany, </a:t>
            </a:r>
            <a:r>
              <a:rPr lang="cs-CZ" sz="1800" b="0" dirty="0" err="1"/>
              <a:t>Review</a:t>
            </a:r>
            <a:r>
              <a:rPr lang="cs-CZ" sz="1800" b="0" dirty="0"/>
              <a:t> – ale pouze u těch, které jsou ve WOS</a:t>
            </a:r>
            <a:r>
              <a:rPr lang="cs-CZ" sz="1800" b="0" i="1" dirty="0"/>
              <a:t>.</a:t>
            </a:r>
            <a:endParaRPr lang="cs-CZ" sz="800" b="0" i="1" dirty="0"/>
          </a:p>
          <a:p>
            <a:endParaRPr lang="cs-CZ" sz="400" b="0" i="1" dirty="0"/>
          </a:p>
          <a:p>
            <a:pPr>
              <a:buFont typeface="Arial" charset="0"/>
              <a:buChar char="•"/>
            </a:pPr>
            <a:r>
              <a:rPr lang="cs-CZ" sz="1800" b="0" i="1" dirty="0"/>
              <a:t> </a:t>
            </a:r>
            <a:r>
              <a:rPr lang="cs-CZ" sz="1800" b="0" dirty="0">
                <a:solidFill>
                  <a:srgbClr val="FF0000"/>
                </a:solidFill>
              </a:rPr>
              <a:t>Výzkum</a:t>
            </a:r>
            <a:r>
              <a:rPr lang="cs-CZ" sz="1800" b="0" dirty="0"/>
              <a:t>, který výsledek prezentuje, </a:t>
            </a:r>
            <a:r>
              <a:rPr lang="cs-CZ" sz="1800" b="0" dirty="0">
                <a:solidFill>
                  <a:srgbClr val="FF0000"/>
                </a:solidFill>
              </a:rPr>
              <a:t>nebyl uskutečněn autorem výsledku nebo týmem</a:t>
            </a:r>
            <a:r>
              <a:rPr lang="cs-CZ" sz="1800" b="0" dirty="0"/>
              <a:t>, jehož byl autor výsledku členem. </a:t>
            </a:r>
            <a:r>
              <a:rPr lang="cs-CZ" sz="1800" b="0" i="1" dirty="0"/>
              <a:t>(autor není členem kolektivu řešícímu projekt, ke kterému se publikace vztahuje).</a:t>
            </a:r>
          </a:p>
          <a:p>
            <a:endParaRPr lang="cs-CZ" sz="400" b="0" i="1" dirty="0"/>
          </a:p>
          <a:p>
            <a:pPr>
              <a:buFont typeface="Arial" charset="0"/>
              <a:buChar char="•"/>
            </a:pPr>
            <a:r>
              <a:rPr lang="cs-CZ" sz="1800" b="0" dirty="0"/>
              <a:t> </a:t>
            </a:r>
            <a:r>
              <a:rPr lang="cs-CZ" sz="1800" b="0" dirty="0">
                <a:solidFill>
                  <a:srgbClr val="FF0000"/>
                </a:solidFill>
              </a:rPr>
              <a:t>Není odborný článek </a:t>
            </a:r>
            <a:r>
              <a:rPr lang="cs-CZ" sz="1800" b="0" dirty="0"/>
              <a:t>- je článkem pouze informativního charakteru, edičním materiálem, opravou či souhrnem </a:t>
            </a:r>
            <a:r>
              <a:rPr lang="cs-CZ" sz="1800" b="0" i="1" dirty="0"/>
              <a:t>(i když byl publikovaný v odborném periodiku).</a:t>
            </a:r>
          </a:p>
          <a:p>
            <a:endParaRPr lang="cs-CZ" sz="400" b="0" i="1" dirty="0"/>
          </a:p>
          <a:p>
            <a:pPr>
              <a:buFont typeface="Arial" charset="0"/>
              <a:buChar char="•"/>
            </a:pPr>
            <a:r>
              <a:rPr lang="cs-CZ" sz="1800" b="0" dirty="0"/>
              <a:t> </a:t>
            </a:r>
            <a:r>
              <a:rPr lang="cs-CZ" sz="1800" b="0" dirty="0">
                <a:solidFill>
                  <a:srgbClr val="FF0000"/>
                </a:solidFill>
              </a:rPr>
              <a:t>Není zveřejněn v odborném periodiku</a:t>
            </a:r>
            <a:r>
              <a:rPr lang="cs-CZ" sz="1800" b="0" i="1" dirty="0"/>
              <a:t>. (př. Živa, Vesmír, Věstníky…., )</a:t>
            </a:r>
          </a:p>
          <a:p>
            <a:endParaRPr lang="cs-CZ" sz="400" b="0" dirty="0"/>
          </a:p>
          <a:p>
            <a:pPr>
              <a:buFont typeface="Arial" charset="0"/>
              <a:buChar char="•"/>
            </a:pPr>
            <a:r>
              <a:rPr lang="cs-CZ" sz="1800" b="0" dirty="0"/>
              <a:t> Článek v periodiku publikovaný před zahájením vydávání periodika </a:t>
            </a:r>
            <a:r>
              <a:rPr lang="cs-CZ" sz="1800" b="0" i="1" dirty="0"/>
              <a:t>(nultá čísla apod.).</a:t>
            </a:r>
            <a:r>
              <a:rPr lang="cs-CZ" sz="1800" b="0" dirty="0"/>
              <a:t> </a:t>
            </a:r>
          </a:p>
          <a:p>
            <a:endParaRPr lang="cs-CZ" sz="400" b="0" dirty="0"/>
          </a:p>
          <a:p>
            <a:pPr>
              <a:buFont typeface="Arial" charset="0"/>
              <a:buChar char="•"/>
            </a:pPr>
            <a:r>
              <a:rPr lang="cs-CZ" sz="1800" b="0" dirty="0"/>
              <a:t> </a:t>
            </a:r>
            <a:r>
              <a:rPr lang="cs-CZ" sz="1800" b="0" dirty="0">
                <a:solidFill>
                  <a:srgbClr val="FF0000"/>
                </a:solidFill>
              </a:rPr>
              <a:t>Výsledek neprezentuje/nerealizuje/nechrání původní výsledky výzkumu </a:t>
            </a:r>
          </a:p>
          <a:p>
            <a:r>
              <a:rPr lang="cs-CZ" sz="1800" b="0" i="1" dirty="0"/>
              <a:t>  (např. zhodnocení po roce, apod. Přehledový článek – nepatří do RIV).</a:t>
            </a:r>
          </a:p>
          <a:p>
            <a:endParaRPr lang="cs-CZ" sz="400" b="0" i="1" dirty="0"/>
          </a:p>
          <a:p>
            <a:pPr>
              <a:buFont typeface="Arial" charset="0"/>
              <a:buChar char="•"/>
            </a:pPr>
            <a:r>
              <a:rPr lang="cs-CZ" sz="1800" b="0" i="1" dirty="0"/>
              <a:t> </a:t>
            </a:r>
            <a:r>
              <a:rPr lang="cs-CZ" sz="1800" b="0" dirty="0">
                <a:solidFill>
                  <a:srgbClr val="FF0000"/>
                </a:solidFill>
              </a:rPr>
              <a:t>Chybné ISSN  </a:t>
            </a:r>
            <a:r>
              <a:rPr lang="cs-CZ" sz="1800" b="0" dirty="0"/>
              <a:t>- použít takové, pod kterým je časopis veden ve WOS, SCOPUS, ERIH,  pokud tam není  využít SK ČR – Seriály, </a:t>
            </a:r>
            <a:r>
              <a:rPr lang="cs-CZ" sz="1800" b="0" dirty="0" err="1"/>
              <a:t>db</a:t>
            </a:r>
            <a:r>
              <a:rPr lang="cs-CZ" sz="1800" b="0" dirty="0"/>
              <a:t> Ulrich,) platné v daném roce  vyjití článku. Pozor,  elektronické ISSN je jiné než ISSN tištěné verze</a:t>
            </a:r>
            <a:r>
              <a:rPr lang="cs-CZ" sz="1800" b="0" dirty="0" smtClean="0"/>
              <a:t>.</a:t>
            </a:r>
            <a:endParaRPr lang="cs-CZ" dirty="0"/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971600" y="260648"/>
            <a:ext cx="64232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Nejčastější  důvody vyřazení článku z </a:t>
            </a:r>
            <a:r>
              <a:rPr lang="cs-CZ" sz="2800" dirty="0" err="1"/>
              <a:t>RIVu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87625" y="609329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 RIV NEJDOU ČLÁNKY </a:t>
            </a:r>
            <a:r>
              <a:rPr lang="cs-CZ" b="1" dirty="0" smtClean="0"/>
              <a:t>V TISKU </a:t>
            </a:r>
            <a:r>
              <a:rPr lang="cs-CZ" dirty="0" smtClean="0"/>
              <a:t>!!! Pokud máte článek v tisku, zadat do OBD jako rozpracovaný a uplatnit příští rok.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4"/>
          <p:cNvSpPr txBox="1">
            <a:spLocks noChangeArrowheads="1"/>
          </p:cNvSpPr>
          <p:nvPr/>
        </p:nvSpPr>
        <p:spPr bwMode="auto">
          <a:xfrm>
            <a:off x="251520" y="260649"/>
            <a:ext cx="87360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/>
              <a:t>Příspěvek ve sborníku (typ D</a:t>
            </a:r>
            <a:r>
              <a:rPr lang="cs-CZ" sz="3600" b="1" dirty="0" smtClean="0"/>
              <a:t>)</a:t>
            </a:r>
          </a:p>
          <a:p>
            <a:r>
              <a:rPr lang="cs-CZ" sz="1800" b="0" dirty="0" smtClean="0"/>
              <a:t>Autorský </a:t>
            </a:r>
            <a:r>
              <a:rPr lang="cs-CZ" sz="1800" b="0" dirty="0"/>
              <a:t>(nikoliv editorský) příspěvek s </a:t>
            </a:r>
            <a:r>
              <a:rPr lang="cs-CZ" sz="1800" b="0" dirty="0" smtClean="0"/>
              <a:t>příznakem </a:t>
            </a:r>
            <a:r>
              <a:rPr lang="en-US" sz="1800" b="0" dirty="0" smtClean="0"/>
              <a:t>„</a:t>
            </a:r>
            <a:r>
              <a:rPr lang="en-US" sz="1800" b="0" dirty="0"/>
              <a:t>Proceedings Paper“ </a:t>
            </a:r>
            <a:r>
              <a:rPr lang="en-US" sz="1800" b="0" dirty="0" err="1"/>
              <a:t>ve</a:t>
            </a:r>
            <a:r>
              <a:rPr lang="en-US" sz="1800" b="0" dirty="0"/>
              <a:t> </a:t>
            </a:r>
            <a:r>
              <a:rPr lang="en-US" sz="1800" b="0" dirty="0" err="1"/>
              <a:t>sbornících</a:t>
            </a:r>
            <a:r>
              <a:rPr lang="en-US" sz="1800" b="0" dirty="0"/>
              <a:t> </a:t>
            </a:r>
            <a:r>
              <a:rPr lang="en-US" sz="1800" b="0" dirty="0" err="1"/>
              <a:t>evidovaných</a:t>
            </a:r>
            <a:r>
              <a:rPr lang="en-US" sz="1800" b="0" dirty="0"/>
              <a:t> v </a:t>
            </a:r>
            <a:r>
              <a:rPr lang="en-US" sz="1800" b="1" dirty="0" err="1"/>
              <a:t>databázi</a:t>
            </a:r>
            <a:r>
              <a:rPr lang="en-US" sz="1800" b="1" dirty="0"/>
              <a:t> </a:t>
            </a:r>
            <a:r>
              <a:rPr lang="en-US" sz="1800" b="1" dirty="0" smtClean="0"/>
              <a:t>Conference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Proceedings</a:t>
            </a:r>
            <a:r>
              <a:rPr lang="cs-CZ" sz="1800" b="1" dirty="0" smtClean="0"/>
              <a:t> </a:t>
            </a:r>
            <a:r>
              <a:rPr lang="cs-CZ" sz="1800" b="1" dirty="0" err="1"/>
              <a:t>Citation</a:t>
            </a:r>
            <a:r>
              <a:rPr lang="cs-CZ" sz="1800" b="1" dirty="0"/>
              <a:t> Index </a:t>
            </a:r>
            <a:r>
              <a:rPr lang="cs-CZ" sz="1800" b="0" dirty="0"/>
              <a:t>– </a:t>
            </a:r>
            <a:r>
              <a:rPr lang="cs-CZ" sz="1800" b="1" dirty="0"/>
              <a:t>Science nebo </a:t>
            </a:r>
            <a:r>
              <a:rPr lang="cs-CZ" sz="1800" b="1" dirty="0" err="1"/>
              <a:t>Social</a:t>
            </a:r>
            <a:r>
              <a:rPr lang="cs-CZ" sz="1800" b="1" dirty="0"/>
              <a:t> Science &amp; </a:t>
            </a:r>
            <a:r>
              <a:rPr lang="cs-CZ" sz="1800" b="1" dirty="0" err="1"/>
              <a:t>Humanities</a:t>
            </a:r>
            <a:r>
              <a:rPr lang="cs-CZ" sz="1800" b="0" dirty="0"/>
              <a:t> (</a:t>
            </a:r>
            <a:r>
              <a:rPr lang="cs-CZ" sz="1800" b="0" dirty="0" smtClean="0"/>
              <a:t>dříve ISI </a:t>
            </a:r>
            <a:r>
              <a:rPr lang="cs-CZ" sz="1800" b="0" dirty="0" err="1"/>
              <a:t>Proceedings</a:t>
            </a:r>
            <a:r>
              <a:rPr lang="cs-CZ" sz="1800" b="0" dirty="0"/>
              <a:t>) společnosti Thomson </a:t>
            </a:r>
            <a:r>
              <a:rPr lang="cs-CZ" sz="1800" b="0" dirty="0" err="1"/>
              <a:t>Reuters</a:t>
            </a:r>
            <a:r>
              <a:rPr lang="cs-CZ" sz="1800" b="0" dirty="0"/>
              <a:t>, </a:t>
            </a:r>
            <a:r>
              <a:rPr lang="cs-CZ" sz="1800" b="1" dirty="0"/>
              <a:t>v minimálním rozsahu 2 </a:t>
            </a:r>
            <a:r>
              <a:rPr lang="cs-CZ" sz="1800" b="1" dirty="0" smtClean="0"/>
              <a:t>stran textu.</a:t>
            </a:r>
          </a:p>
          <a:p>
            <a:endParaRPr lang="cs-CZ" sz="1800" b="1" dirty="0"/>
          </a:p>
          <a:p>
            <a:r>
              <a:rPr lang="cs-CZ" sz="1800" b="0" dirty="0"/>
              <a:t>Sborníkem je recenzovaná neperiodická </a:t>
            </a:r>
            <a:r>
              <a:rPr lang="cs-CZ" sz="1800" b="0" dirty="0" smtClean="0"/>
              <a:t>publikace</a:t>
            </a:r>
            <a:r>
              <a:rPr lang="cs-CZ" sz="1800" b="0" dirty="0"/>
              <a:t>, vydaná u příležitosti pořádané </a:t>
            </a:r>
            <a:r>
              <a:rPr lang="cs-CZ" sz="1800" b="0" dirty="0" smtClean="0"/>
              <a:t>konference</a:t>
            </a:r>
            <a:r>
              <a:rPr lang="cs-CZ" sz="1800" b="0" dirty="0"/>
              <a:t>, semináře nebo sympozia </a:t>
            </a:r>
            <a:r>
              <a:rPr lang="cs-CZ" sz="1800" b="0" dirty="0" smtClean="0"/>
              <a:t> a </a:t>
            </a:r>
            <a:r>
              <a:rPr lang="cs-CZ" sz="1800" b="0" dirty="0"/>
              <a:t>má přidělen ISBN (ISSN) kód.</a:t>
            </a:r>
          </a:p>
          <a:p>
            <a:pPr>
              <a:buFont typeface="Arial" charset="0"/>
              <a:buChar char="•"/>
            </a:pPr>
            <a:r>
              <a:rPr lang="cs-CZ" sz="1800" dirty="0"/>
              <a:t> Nikoliv  </a:t>
            </a:r>
            <a:r>
              <a:rPr lang="cs-CZ" sz="1800" dirty="0">
                <a:solidFill>
                  <a:srgbClr val="FF0000"/>
                </a:solidFill>
              </a:rPr>
              <a:t>sborník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FF0000"/>
                </a:solidFill>
              </a:rPr>
              <a:t>abstrakt </a:t>
            </a:r>
            <a:r>
              <a:rPr lang="cs-CZ" sz="1800" b="0" i="1" dirty="0" smtClean="0">
                <a:solidFill>
                  <a:srgbClr val="000000"/>
                </a:solidFill>
              </a:rPr>
              <a:t>(</a:t>
            </a:r>
            <a:r>
              <a:rPr lang="cs-CZ" sz="1800" b="0" i="1" dirty="0">
                <a:solidFill>
                  <a:srgbClr val="000000"/>
                </a:solidFill>
              </a:rPr>
              <a:t>u abstraktů  dát RIV NE) </a:t>
            </a:r>
          </a:p>
          <a:p>
            <a:pPr>
              <a:buFont typeface="Arial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 Nikoliv  </a:t>
            </a:r>
            <a:r>
              <a:rPr lang="cs-CZ" sz="1800" b="0" dirty="0">
                <a:solidFill>
                  <a:srgbClr val="000000"/>
                </a:solidFill>
              </a:rPr>
              <a:t>(</a:t>
            </a:r>
            <a:r>
              <a:rPr lang="cs-CZ" sz="1800" dirty="0">
                <a:solidFill>
                  <a:srgbClr val="FF0000"/>
                </a:solidFill>
              </a:rPr>
              <a:t>účelově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  <a:r>
              <a:rPr lang="cs-CZ" sz="1800" dirty="0">
                <a:solidFill>
                  <a:srgbClr val="FF0000"/>
                </a:solidFill>
              </a:rPr>
              <a:t> vydaný </a:t>
            </a:r>
            <a:r>
              <a:rPr lang="cs-CZ" sz="1800" dirty="0" smtClean="0">
                <a:solidFill>
                  <a:srgbClr val="FF0000"/>
                </a:solidFill>
              </a:rPr>
              <a:t>souhrn </a:t>
            </a:r>
            <a:r>
              <a:rPr lang="cs-CZ" sz="1800" dirty="0">
                <a:solidFill>
                  <a:srgbClr val="FF0000"/>
                </a:solidFill>
              </a:rPr>
              <a:t>odborných prací </a:t>
            </a:r>
            <a:r>
              <a:rPr lang="cs-CZ" sz="1800" b="0" i="1" dirty="0" smtClean="0">
                <a:solidFill>
                  <a:srgbClr val="000000"/>
                </a:solidFill>
              </a:rPr>
              <a:t>(</a:t>
            </a:r>
            <a:r>
              <a:rPr lang="cs-CZ" sz="1800" b="0" i="1" dirty="0">
                <a:solidFill>
                  <a:srgbClr val="000000"/>
                </a:solidFill>
              </a:rPr>
              <a:t>také dát RIV NE).</a:t>
            </a:r>
          </a:p>
          <a:p>
            <a:endParaRPr lang="cs-CZ" sz="1800" b="0" dirty="0"/>
          </a:p>
          <a:p>
            <a:endParaRPr lang="cs-CZ" sz="1800" dirty="0"/>
          </a:p>
        </p:txBody>
      </p:sp>
      <p:sp>
        <p:nvSpPr>
          <p:cNvPr id="3" name="TextovéPole 1"/>
          <p:cNvSpPr txBox="1">
            <a:spLocks noChangeArrowheads="1"/>
          </p:cNvSpPr>
          <p:nvPr/>
        </p:nvSpPr>
        <p:spPr bwMode="auto">
          <a:xfrm>
            <a:off x="251520" y="3501009"/>
            <a:ext cx="85689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/>
              <a:t>Výsledky aplikovaného výzkumu </a:t>
            </a:r>
            <a:r>
              <a:rPr lang="cs-CZ" sz="3600" b="1" dirty="0" smtClean="0"/>
              <a:t>(patenty) </a:t>
            </a:r>
            <a:endParaRPr lang="cs-CZ" sz="3600" b="1" dirty="0"/>
          </a:p>
          <a:p>
            <a:endParaRPr lang="cs-CZ" b="0" dirty="0"/>
          </a:p>
          <a:p>
            <a:r>
              <a:rPr lang="cs-CZ" b="0" dirty="0"/>
              <a:t>doporučuji individuální konzultace, pokud si nebudete jistí. Vše musí být správně vyplněné. </a:t>
            </a:r>
          </a:p>
          <a:p>
            <a:endParaRPr lang="cs-CZ" b="0" dirty="0"/>
          </a:p>
          <a:p>
            <a:r>
              <a:rPr lang="cs-CZ" b="0" dirty="0"/>
              <a:t>Vyřazení např. u patentů – špatně uvedený vlastník patentu, nepřesný název vlastníka, patentová přihláška, sídlo vlastníka patentu, patentový úřad apod.</a:t>
            </a:r>
          </a:p>
          <a:p>
            <a:endParaRPr lang="cs-CZ" dirty="0"/>
          </a:p>
        </p:txBody>
      </p:sp>
      <p:sp>
        <p:nvSpPr>
          <p:cNvPr id="4" name="TextovéPole 2"/>
          <p:cNvSpPr txBox="1">
            <a:spLocks noChangeArrowheads="1"/>
          </p:cNvSpPr>
          <p:nvPr/>
        </p:nvSpPr>
        <p:spPr bwMode="auto">
          <a:xfrm>
            <a:off x="1187624" y="5949280"/>
            <a:ext cx="60486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Kde by mohlo být podezření, že by výsledek mohl být vyřazen – dejte </a:t>
            </a:r>
            <a:r>
              <a:rPr lang="cs-CZ" dirty="0">
                <a:solidFill>
                  <a:srgbClr val="FF0000"/>
                </a:solidFill>
              </a:rPr>
              <a:t>prozatím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RIV NE  </a:t>
            </a:r>
            <a:r>
              <a:rPr lang="cs-CZ" dirty="0"/>
              <a:t>a využijte konzultace.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323528" y="188640"/>
            <a:ext cx="83518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/>
              <a:t>Ověřování správnosti údajů v záznamech  o publikační činnosti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7015" y="1269266"/>
            <a:ext cx="88569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sz="3200" i="1" u="sng" dirty="0" smtClean="0"/>
              <a:t>Knihy  http://aleph.nkp.cz/F/</a:t>
            </a: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179512" y="2060848"/>
            <a:ext cx="85689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457200">
              <a:defRPr/>
            </a:pPr>
            <a:r>
              <a:rPr lang="cs-CZ" sz="1800" dirty="0" smtClean="0"/>
              <a:t>1. báze </a:t>
            </a:r>
            <a:r>
              <a:rPr lang="cs-CZ" sz="1800" dirty="0"/>
              <a:t>NKC </a:t>
            </a:r>
            <a:r>
              <a:rPr lang="cs-CZ" sz="1800" b="0" dirty="0"/>
              <a:t>–</a:t>
            </a:r>
            <a:r>
              <a:rPr lang="cs-CZ" sz="1800" dirty="0"/>
              <a:t> el. katalog Národní knihovny </a:t>
            </a:r>
            <a:r>
              <a:rPr lang="cs-CZ" sz="1800" b="0" dirty="0"/>
              <a:t>– české knihy a sborníky s ISBN.</a:t>
            </a:r>
          </a:p>
          <a:p>
            <a:pPr indent="-457200">
              <a:defRPr/>
            </a:pPr>
            <a:endParaRPr lang="cs-CZ" sz="1800" b="0" dirty="0"/>
          </a:p>
          <a:p>
            <a:pPr>
              <a:defRPr/>
            </a:pPr>
            <a:r>
              <a:rPr lang="cs-CZ" sz="1800" dirty="0"/>
              <a:t>2. báze SKC </a:t>
            </a:r>
            <a:r>
              <a:rPr lang="cs-CZ" sz="1800" b="0" dirty="0"/>
              <a:t>– </a:t>
            </a:r>
            <a:r>
              <a:rPr lang="cs-CZ" sz="1800" dirty="0"/>
              <a:t>Souborný katalog ČR</a:t>
            </a:r>
            <a:r>
              <a:rPr lang="cs-CZ" sz="1800" b="0" dirty="0"/>
              <a:t> – může obsahovat  lokální publikace, např. sborníky, bez ISBN (zapisujeme do OBD ale ne pro RIV),  popř. i zahraniční knihy umístěné např. ve věd. a VŠ v knihovnách ČR.</a:t>
            </a:r>
            <a:endParaRPr lang="cs-CZ" dirty="0"/>
          </a:p>
        </p:txBody>
      </p:sp>
      <p:sp>
        <p:nvSpPr>
          <p:cNvPr id="7" name="TextovéPole 11"/>
          <p:cNvSpPr txBox="1">
            <a:spLocks noChangeArrowheads="1"/>
          </p:cNvSpPr>
          <p:nvPr/>
        </p:nvSpPr>
        <p:spPr bwMode="auto">
          <a:xfrm>
            <a:off x="179512" y="3574757"/>
            <a:ext cx="87130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800" dirty="0">
                <a:solidFill>
                  <a:srgbClr val="000000"/>
                </a:solidFill>
              </a:rPr>
              <a:t>3. báze ANL </a:t>
            </a:r>
            <a:r>
              <a:rPr lang="cs-CZ" sz="1800" b="0" dirty="0">
                <a:solidFill>
                  <a:srgbClr val="000000"/>
                </a:solidFill>
              </a:rPr>
              <a:t>– Články v českých novinách, časopisech a sbornících. (nejsou pokryty  kompletně všechny tituly) </a:t>
            </a:r>
            <a:endParaRPr lang="cs-CZ" sz="1800" b="0" dirty="0" smtClean="0">
              <a:solidFill>
                <a:srgbClr val="000000"/>
              </a:solidFill>
            </a:endParaRPr>
          </a:p>
          <a:p>
            <a:endParaRPr lang="cs-CZ" sz="1800" b="0" dirty="0">
              <a:solidFill>
                <a:srgbClr val="000000"/>
              </a:solidFill>
            </a:endParaRPr>
          </a:p>
          <a:p>
            <a:r>
              <a:rPr lang="cs-CZ" sz="1800" dirty="0">
                <a:solidFill>
                  <a:srgbClr val="000000"/>
                </a:solidFill>
              </a:rPr>
              <a:t>4. báze ISN </a:t>
            </a:r>
            <a:r>
              <a:rPr lang="cs-CZ" sz="1800" b="0" dirty="0">
                <a:solidFill>
                  <a:srgbClr val="000000"/>
                </a:solidFill>
              </a:rPr>
              <a:t>– ohlášené knihy, které mají vyjít, ale zatím nevyšly nebo ještě  nejsou zpracované v katalozích                </a:t>
            </a:r>
            <a:r>
              <a:rPr lang="cs-CZ" sz="1800" b="1" dirty="0">
                <a:solidFill>
                  <a:srgbClr val="000000"/>
                </a:solidFill>
              </a:rPr>
              <a:t>(pozor báze ISN </a:t>
            </a:r>
            <a:r>
              <a:rPr lang="cs-CZ" sz="1800" b="1" dirty="0"/>
              <a:t>≠ báze ISSN !)</a:t>
            </a:r>
            <a:endParaRPr lang="cs-CZ" sz="1800" b="1" dirty="0">
              <a:solidFill>
                <a:srgbClr val="000000"/>
              </a:solidFill>
            </a:endParaRPr>
          </a:p>
        </p:txBody>
      </p:sp>
      <p:sp>
        <p:nvSpPr>
          <p:cNvPr id="8" name="TextovéPole 2"/>
          <p:cNvSpPr txBox="1">
            <a:spLocks noChangeArrowheads="1"/>
          </p:cNvSpPr>
          <p:nvPr/>
        </p:nvSpPr>
        <p:spPr bwMode="auto">
          <a:xfrm>
            <a:off x="251520" y="5086925"/>
            <a:ext cx="87137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u="sng" dirty="0"/>
              <a:t>Forma, žánr </a:t>
            </a:r>
            <a:r>
              <a:rPr lang="cs-CZ" b="0" dirty="0"/>
              <a:t> - pomůže zvolit literární formu v OBD</a:t>
            </a:r>
          </a:p>
          <a:p>
            <a:r>
              <a:rPr lang="cs-CZ" sz="1800" b="0" dirty="0"/>
              <a:t>Monografie X kolektivní monografie – kniha s jednotlivými kapitolami X  sborník</a:t>
            </a:r>
          </a:p>
        </p:txBody>
      </p:sp>
      <p:sp>
        <p:nvSpPr>
          <p:cNvPr id="9" name="TextovéPole 4"/>
          <p:cNvSpPr txBox="1">
            <a:spLocks noChangeArrowheads="1"/>
          </p:cNvSpPr>
          <p:nvPr/>
        </p:nvSpPr>
        <p:spPr bwMode="auto">
          <a:xfrm>
            <a:off x="251520" y="5879013"/>
            <a:ext cx="87137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0" dirty="0">
                <a:solidFill>
                  <a:srgbClr val="FF0000"/>
                </a:solidFill>
              </a:rPr>
              <a:t>Je-li tam jiná forma, než uvádí autor publikace – podezřelé, nutno dořešit  s  autorem !!! V evidentně chybném případě formy  v NK –  konzultovat  se správcem OBD 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9"/>
            <a:ext cx="85689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i="1" u="sng" dirty="0"/>
              <a:t>Zahraniční  kniha </a:t>
            </a:r>
            <a:endParaRPr lang="cs-CZ" sz="3200" i="1" u="sng" dirty="0" smtClean="0"/>
          </a:p>
          <a:p>
            <a:pPr>
              <a:defRPr/>
            </a:pPr>
            <a:r>
              <a:rPr lang="cs-CZ" b="0" dirty="0" smtClean="0"/>
              <a:t>zdrojové </a:t>
            </a:r>
            <a:r>
              <a:rPr lang="cs-CZ" b="0" dirty="0"/>
              <a:t>katalogy pro dohledávání informací</a:t>
            </a:r>
          </a:p>
          <a:p>
            <a:pPr>
              <a:defRPr/>
            </a:pPr>
            <a:r>
              <a:rPr lang="cs-CZ" b="0" dirty="0"/>
              <a:t>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dirty="0"/>
              <a:t>zdroj Katalog kongresové knihovny USA ve </a:t>
            </a:r>
            <a:r>
              <a:rPr lang="cs-CZ" dirty="0" smtClean="0"/>
              <a:t>Washingtonu (</a:t>
            </a:r>
            <a:r>
              <a:rPr lang="cs-CZ" dirty="0" err="1"/>
              <a:t>Congress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 smtClean="0"/>
              <a:t>) </a:t>
            </a:r>
            <a:r>
              <a:rPr lang="cs-CZ" sz="2400" b="1" u="sng" dirty="0" smtClean="0">
                <a:hlinkClick r:id="rId2"/>
              </a:rPr>
              <a:t>http</a:t>
            </a:r>
            <a:r>
              <a:rPr lang="cs-CZ" sz="2400" b="1" u="sng" dirty="0">
                <a:hlinkClick r:id="rId2"/>
              </a:rPr>
              <a:t>://catalog.loc.gov</a:t>
            </a:r>
            <a:r>
              <a:rPr lang="cs-CZ" sz="2400" b="1" u="sng" dirty="0" smtClean="0">
                <a:hlinkClick r:id="rId2"/>
              </a:rPr>
              <a:t>/</a:t>
            </a:r>
            <a:endParaRPr lang="cs-CZ" dirty="0"/>
          </a:p>
        </p:txBody>
      </p:sp>
      <p:sp>
        <p:nvSpPr>
          <p:cNvPr id="3" name="Obdélník 1"/>
          <p:cNvSpPr>
            <a:spLocks noChangeArrowheads="1"/>
          </p:cNvSpPr>
          <p:nvPr/>
        </p:nvSpPr>
        <p:spPr bwMode="auto">
          <a:xfrm>
            <a:off x="179512" y="2132856"/>
            <a:ext cx="874871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 smtClean="0"/>
              <a:t>2</a:t>
            </a:r>
            <a:r>
              <a:rPr lang="cs-CZ" dirty="0"/>
              <a:t>. zdroj katalog </a:t>
            </a:r>
            <a:r>
              <a:rPr lang="cs-CZ" dirty="0" err="1"/>
              <a:t>Worldcat</a:t>
            </a:r>
            <a:r>
              <a:rPr lang="cs-CZ" dirty="0"/>
              <a:t>  </a:t>
            </a:r>
            <a:r>
              <a:rPr lang="cs-CZ" sz="2400" b="1" u="sng" dirty="0">
                <a:hlinkClick r:id="rId3"/>
              </a:rPr>
              <a:t>http://www.</a:t>
            </a:r>
            <a:r>
              <a:rPr lang="cs-CZ" sz="2400" b="1" u="sng" dirty="0" err="1">
                <a:hlinkClick r:id="rId3"/>
              </a:rPr>
              <a:t>worldcat.org</a:t>
            </a:r>
            <a:r>
              <a:rPr lang="cs-CZ" sz="2400" b="1" u="sng" dirty="0">
                <a:hlinkClick r:id="rId3"/>
              </a:rPr>
              <a:t>/</a:t>
            </a:r>
            <a:r>
              <a:rPr lang="cs-CZ" sz="2400" b="1" dirty="0"/>
              <a:t>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1800" b="0" dirty="0"/>
              <a:t>Postup hledání </a:t>
            </a:r>
            <a:r>
              <a:rPr lang="cs-CZ" sz="1800" b="0" dirty="0" smtClean="0"/>
              <a:t>nejlépe dle ISBN</a:t>
            </a:r>
            <a:endParaRPr lang="cs-CZ" dirty="0"/>
          </a:p>
          <a:p>
            <a:endParaRPr lang="cs-CZ" dirty="0"/>
          </a:p>
          <a:p>
            <a:r>
              <a:rPr lang="cs-CZ" sz="1800" b="0" dirty="0"/>
              <a:t>Ve vyhledaném záznamu se zobrazí  </a:t>
            </a:r>
            <a:r>
              <a:rPr lang="cs-CZ" sz="2000" b="1" dirty="0"/>
              <a:t>forma – žánr  </a:t>
            </a:r>
            <a:r>
              <a:rPr lang="cs-CZ" sz="1800" b="0" dirty="0"/>
              <a:t>publikace, </a:t>
            </a:r>
            <a:r>
              <a:rPr lang="cs-CZ" sz="1800" dirty="0"/>
              <a:t>např. </a:t>
            </a:r>
            <a:r>
              <a:rPr lang="cs-CZ" sz="1800" b="1" dirty="0" err="1"/>
              <a:t>Book</a:t>
            </a:r>
            <a:r>
              <a:rPr lang="cs-CZ" sz="1800" b="1" dirty="0"/>
              <a:t>, </a:t>
            </a:r>
            <a:r>
              <a:rPr lang="cs-CZ" sz="1800" b="1" dirty="0" err="1"/>
              <a:t>Conference</a:t>
            </a:r>
            <a:r>
              <a:rPr lang="cs-CZ" sz="1800" b="1" dirty="0"/>
              <a:t> </a:t>
            </a:r>
            <a:r>
              <a:rPr lang="cs-CZ" sz="1800" b="1" dirty="0" err="1"/>
              <a:t>Proceeding</a:t>
            </a:r>
            <a:r>
              <a:rPr lang="cs-CZ" sz="1800" b="1" dirty="0"/>
              <a:t>  …, </a:t>
            </a:r>
          </a:p>
          <a:p>
            <a:r>
              <a:rPr lang="cs-CZ" sz="1800" b="0" dirty="0"/>
              <a:t>ale jinak obsahuje podstatně méně informací  pro ověřování dalších údajů.</a:t>
            </a:r>
          </a:p>
          <a:p>
            <a:r>
              <a:rPr lang="cs-CZ" sz="1800" b="0" dirty="0"/>
              <a:t> </a:t>
            </a:r>
          </a:p>
          <a:p>
            <a:r>
              <a:rPr lang="cs-CZ" sz="1800" dirty="0"/>
              <a:t>3. zdroj - </a:t>
            </a:r>
            <a:r>
              <a:rPr lang="cs-CZ" sz="1800" b="0" dirty="0"/>
              <a:t>lze zkusit  i </a:t>
            </a:r>
            <a:r>
              <a:rPr lang="cs-CZ" sz="1800" dirty="0"/>
              <a:t>Souborný katalog ČR - </a:t>
            </a:r>
            <a:r>
              <a:rPr lang="cs-CZ" sz="1800" b="0" dirty="0"/>
              <a:t>záznamy z knihoven v ČR. Mohou mít zahraniční publikaci.  Ale knihovny přispívají do SK ČR se zpožděním.</a:t>
            </a:r>
          </a:p>
          <a:p>
            <a:endParaRPr lang="cs-CZ" sz="18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1718</Words>
  <Application>Microsoft Office PowerPoint</Application>
  <PresentationFormat>Předvádění na obrazovce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UZP PrF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Jolana Tatosova</dc:creator>
  <cp:lastModifiedBy>Jolana Tatosova</cp:lastModifiedBy>
  <cp:revision>45</cp:revision>
  <dcterms:created xsi:type="dcterms:W3CDTF">2011-10-31T11:06:13Z</dcterms:created>
  <dcterms:modified xsi:type="dcterms:W3CDTF">2011-10-31T16:07:44Z</dcterms:modified>
</cp:coreProperties>
</file>