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  <p:sldMasterId id="2147483915" r:id="rId2"/>
    <p:sldMasterId id="2147483963" r:id="rId3"/>
  </p:sldMasterIdLst>
  <p:sldIdLst>
    <p:sldId id="259" r:id="rId4"/>
  </p:sldIdLst>
  <p:sldSz cx="6858000" cy="9144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66"/>
    <a:srgbClr val="CCFF33"/>
    <a:srgbClr val="CCFF66"/>
    <a:srgbClr val="680000"/>
    <a:srgbClr val="B48900"/>
    <a:srgbClr val="FF0066"/>
    <a:srgbClr val="FFFFFF"/>
    <a:srgbClr val="EEF2EF"/>
    <a:srgbClr val="EC3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51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54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05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111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694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179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489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83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53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87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961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83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726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27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128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980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2" y="1930402"/>
            <a:ext cx="4965726" cy="443944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2" y="6369840"/>
            <a:ext cx="4965726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995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803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3815646"/>
            <a:ext cx="4965725" cy="255419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3612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75" y="2747435"/>
            <a:ext cx="2473585" cy="55943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1482" y="2741458"/>
            <a:ext cx="2473586" cy="560032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951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540000"/>
            <a:ext cx="247358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75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1482" y="2540000"/>
            <a:ext cx="2473585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482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4215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0515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29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2157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1930400"/>
            <a:ext cx="1913597" cy="19304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048" y="1930400"/>
            <a:ext cx="2923510" cy="6096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172375"/>
            <a:ext cx="1913597" cy="38607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2116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42" y="2472256"/>
            <a:ext cx="2865506" cy="2099744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138" y="1524000"/>
            <a:ext cx="1800694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876800"/>
            <a:ext cx="2861046" cy="18288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3966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6400783"/>
            <a:ext cx="4965725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2" y="914400"/>
            <a:ext cx="4965726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7156433"/>
            <a:ext cx="4965725" cy="65828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7641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1930400"/>
            <a:ext cx="4965726" cy="264160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4876800"/>
            <a:ext cx="4965726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189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57" y="1930400"/>
            <a:ext cx="4500787" cy="3097832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086133" y="5028232"/>
            <a:ext cx="409586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5800876"/>
            <a:ext cx="4965726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05423" y="1295005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9768" y="3485050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43308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4165601"/>
            <a:ext cx="4965727" cy="220424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136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26" y="2641600"/>
            <a:ext cx="16580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106" y="3556000"/>
            <a:ext cx="164706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5128" y="2641600"/>
            <a:ext cx="1652066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9190" y="3556000"/>
            <a:ext cx="165800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2641600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8688" y="3556000"/>
            <a:ext cx="164974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6262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06" y="5667932"/>
            <a:ext cx="1654209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7106" y="2946400"/>
            <a:ext cx="1654209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106" y="6436283"/>
            <a:ext cx="1654209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344" y="5667932"/>
            <a:ext cx="1648850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88343" y="2946400"/>
            <a:ext cx="1648850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582" y="6436282"/>
            <a:ext cx="1651034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5667932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8687" y="2946400"/>
            <a:ext cx="164974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8619" y="6436279"/>
            <a:ext cx="1651928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684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683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337" y="573619"/>
            <a:ext cx="986095" cy="7768167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106" y="1030940"/>
            <a:ext cx="4176609" cy="731084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87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4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4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63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94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91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41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724574" y="2235200"/>
            <a:ext cx="211455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67374" y="-609600"/>
            <a:ext cx="1200150" cy="2133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24574" y="8128000"/>
            <a:ext cx="742950" cy="13208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15491" y="3556000"/>
            <a:ext cx="3143250" cy="5588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629841" y="3860800"/>
            <a:ext cx="1771650" cy="3149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5809233" y="0"/>
            <a:ext cx="514350" cy="14659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3" y="603624"/>
            <a:ext cx="5291535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737234"/>
            <a:ext cx="503374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332317" y="2505054"/>
            <a:ext cx="1320799" cy="1714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5C8BEA4-E042-40B6-A71E-096E57F0B0B1}" type="datetimeFigureOut">
              <a:rPr kumimoji="1" lang="ja-JP" altLang="en-US" smtClean="0"/>
              <a:pPr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549228" y="4417854"/>
            <a:ext cx="5146393" cy="1714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824824" y="394315"/>
            <a:ext cx="471610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403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</p:sldLayoutIdLst>
  <p:txStyles>
    <p:titleStyle>
      <a:lvl1pPr algn="l" defTabSz="342905" rtl="0" eaLnBrk="1" latinLnBrk="0" hangingPunct="1">
        <a:spcBef>
          <a:spcPct val="0"/>
        </a:spcBef>
        <a:buNone/>
        <a:defRPr kumimoji="1"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80" indent="-257180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22" indent="-214316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65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70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76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82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87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93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98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1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7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3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9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35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0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46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206750" y="6927063"/>
            <a:ext cx="6453685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Doctoral students can conduct part of their thesis work for six months to a year with co-supervision by the NIMS researchers.</a:t>
            </a:r>
          </a:p>
          <a:p>
            <a:endParaRPr lang="en-US" altLang="ja-JP" sz="700" dirty="0"/>
          </a:p>
          <a:p>
            <a:endParaRPr lang="en-US" altLang="ja-JP" sz="1200" dirty="0"/>
          </a:p>
          <a:p>
            <a:r>
              <a:rPr lang="en-US" altLang="ja-JP" sz="1200" dirty="0"/>
              <a:t>                                                                               NIMS Official Website: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79133" y="8766399"/>
            <a:ext cx="60486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200" b="1" dirty="0">
                <a:latin typeface="Tw Cen MT 本文"/>
                <a:ea typeface="Dotum" pitchFamily="34" charset="-127"/>
                <a:cs typeface="Andalus" pitchFamily="18" charset="-78"/>
              </a:rPr>
              <a:t>National Institute for Materials Science, Japan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640" y="262750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u="sng" dirty="0"/>
              <a:t>CALL FOR APPLICATIONS</a:t>
            </a:r>
            <a:endParaRPr kumimoji="1" lang="ja-JP" altLang="en-US" sz="1400" u="sng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3968" y="8621493"/>
            <a:ext cx="654032" cy="42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37623" y="3136273"/>
            <a:ext cx="6782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Opportunities for International Collaboration</a:t>
            </a:r>
          </a:p>
          <a:p>
            <a:pPr algn="ctr"/>
            <a:r>
              <a:rPr kumimoji="1" lang="en-US" altLang="ja-JP" sz="2400" dirty="0"/>
              <a:t>at NIMS, JAPAN Available 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1" y="3989126"/>
            <a:ext cx="6858000" cy="20005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spc="-100" dirty="0">
                <a:solidFill>
                  <a:schemeClr val="bg1"/>
                </a:solidFill>
                <a:latin typeface="Tw Cen MT" panose="020B0602020104020603" pitchFamily="34" charset="0"/>
                <a:ea typeface="Verdana" panose="020B0604030504040204" pitchFamily="34" charset="0"/>
                <a:cs typeface="Nirmala UI" panose="020B0502040204020203" pitchFamily="34" charset="0"/>
              </a:rPr>
              <a:t>Application Deadline: January</a:t>
            </a:r>
            <a:r>
              <a:rPr lang="ja-JP" altLang="en-US" sz="2800" spc="-100" dirty="0">
                <a:solidFill>
                  <a:schemeClr val="bg1"/>
                </a:solidFill>
                <a:latin typeface="Tw Cen MT" panose="020B0602020104020603" pitchFamily="34" charset="0"/>
                <a:ea typeface="Verdana" panose="020B0604030504040204" pitchFamily="34" charset="0"/>
                <a:cs typeface="Nirmala UI" panose="020B0502040204020203" pitchFamily="34" charset="0"/>
              </a:rPr>
              <a:t> </a:t>
            </a:r>
            <a:r>
              <a:rPr lang="en-US" altLang="ja-JP" sz="2800" spc="-100" dirty="0">
                <a:solidFill>
                  <a:schemeClr val="bg1"/>
                </a:solidFill>
                <a:latin typeface="Tw Cen MT" panose="020B0602020104020603" pitchFamily="34" charset="0"/>
                <a:ea typeface="Verdana" panose="020B0604030504040204" pitchFamily="34" charset="0"/>
                <a:cs typeface="Nirmala UI" panose="020B0502040204020203" pitchFamily="34" charset="0"/>
              </a:rPr>
              <a:t>6</a:t>
            </a:r>
            <a:r>
              <a:rPr lang="en-US" altLang="ja-JP" sz="2800" spc="-100">
                <a:solidFill>
                  <a:schemeClr val="bg1"/>
                </a:solidFill>
                <a:latin typeface="Tw Cen MT" panose="020B0602020104020603" pitchFamily="34" charset="0"/>
                <a:ea typeface="Verdana" panose="020B0604030504040204" pitchFamily="34" charset="0"/>
                <a:cs typeface="Nirmala UI" panose="020B0502040204020203" pitchFamily="34" charset="0"/>
              </a:rPr>
              <a:t>, 2023</a:t>
            </a:r>
            <a:endParaRPr lang="en-US" altLang="ja-JP" sz="2800" spc="-100" dirty="0">
              <a:solidFill>
                <a:schemeClr val="bg1"/>
              </a:solidFill>
              <a:latin typeface="Tw Cen MT" panose="020B0602020104020603" pitchFamily="34" charset="0"/>
              <a:ea typeface="Verdana" panose="020B0604030504040204" pitchFamily="34" charset="0"/>
              <a:cs typeface="Nirmala UI" panose="020B0502040204020203" pitchFamily="34" charset="0"/>
            </a:endParaRPr>
          </a:p>
          <a:p>
            <a:r>
              <a:rPr lang="en-US" altLang="ja-JP" sz="2800" spc="-100" dirty="0">
                <a:solidFill>
                  <a:schemeClr val="bg1"/>
                </a:solidFill>
                <a:latin typeface="Tw Cen MT" panose="020B0602020104020603" pitchFamily="34" charset="0"/>
                <a:ea typeface="Verdana" panose="020B0604030504040204" pitchFamily="34" charset="0"/>
                <a:cs typeface="Nirmala UI" panose="020B0502040204020203" pitchFamily="34" charset="0"/>
              </a:rPr>
              <a:t>      To apply, find out your university contact:             </a:t>
            </a:r>
          </a:p>
          <a:p>
            <a:pPr algn="ctr">
              <a:lnSpc>
                <a:spcPts val="4800"/>
              </a:lnSpc>
            </a:pPr>
            <a:r>
              <a:rPr lang="en-US" altLang="ja-JP" sz="2800" spc="-100" dirty="0">
                <a:solidFill>
                  <a:schemeClr val="bg1"/>
                </a:solidFill>
                <a:latin typeface="Tw Cen MT" panose="020B0602020104020603" pitchFamily="34" charset="0"/>
                <a:ea typeface="Verdana" panose="020B0604030504040204" pitchFamily="34" charset="0"/>
                <a:cs typeface="Nirmala UI" panose="020B0502040204020203" pitchFamily="34" charset="0"/>
              </a:rPr>
              <a:t> </a:t>
            </a:r>
          </a:p>
          <a:p>
            <a:endParaRPr kumimoji="1" lang="ja-JP" altLang="en-US" sz="2800" dirty="0"/>
          </a:p>
        </p:txBody>
      </p:sp>
      <p:sp>
        <p:nvSpPr>
          <p:cNvPr id="13" name="正方形/長方形 12"/>
          <p:cNvSpPr/>
          <p:nvPr/>
        </p:nvSpPr>
        <p:spPr>
          <a:xfrm>
            <a:off x="0" y="5104253"/>
            <a:ext cx="6858000" cy="161582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ja-JP" sz="1100" b="1" dirty="0"/>
          </a:p>
          <a:p>
            <a:r>
              <a:rPr lang="ja-JP" altLang="en-US" sz="1600" b="1" dirty="0"/>
              <a:t>　</a:t>
            </a:r>
            <a:r>
              <a:rPr lang="en-US" altLang="ja-JP" sz="1600" b="1" dirty="0"/>
              <a:t>NIMS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will provide the following support   </a:t>
            </a:r>
          </a:p>
          <a:p>
            <a:r>
              <a:rPr lang="en-US" altLang="ja-JP" sz="1600" b="1" dirty="0"/>
              <a:t>    for successful applicants.</a:t>
            </a:r>
            <a:endParaRPr lang="en-US" altLang="ja-JP" sz="800" b="1" dirty="0"/>
          </a:p>
          <a:p>
            <a:endParaRPr lang="en-US" altLang="ja-JP" sz="800" b="1" dirty="0"/>
          </a:p>
          <a:p>
            <a:r>
              <a:rPr lang="ja-JP" altLang="en-US" sz="1600" b="1" dirty="0"/>
              <a:t>　・</a:t>
            </a:r>
            <a:r>
              <a:rPr lang="en-US" altLang="ja-JP" sz="1600" b="1" dirty="0"/>
              <a:t>Living Allowance</a:t>
            </a:r>
          </a:p>
          <a:p>
            <a:r>
              <a:rPr lang="ja-JP" altLang="en-US" sz="1600" b="1" dirty="0"/>
              <a:t>　・</a:t>
            </a:r>
            <a:r>
              <a:rPr lang="en-US" altLang="ja-JP" sz="1600" b="1" dirty="0"/>
              <a:t>Furnished Accommodation</a:t>
            </a:r>
          </a:p>
          <a:p>
            <a:r>
              <a:rPr lang="ja-JP" altLang="en-US" sz="1600" b="1" dirty="0"/>
              <a:t>　</a:t>
            </a:r>
            <a:endParaRPr lang="en-US" altLang="ja-JP" sz="16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4664" y="890067"/>
            <a:ext cx="85879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cap="all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Constantia" panose="02030602050306030303" pitchFamily="18" charset="0"/>
              </a:rPr>
              <a:t>NIMS International </a:t>
            </a:r>
          </a:p>
          <a:p>
            <a:r>
              <a:rPr kumimoji="1" lang="en-US" altLang="ja-JP" sz="3600" b="1" cap="all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Constantia" panose="02030602050306030303" pitchFamily="18" charset="0"/>
              </a:rPr>
              <a:t>Cooperative Graduate </a:t>
            </a:r>
          </a:p>
          <a:p>
            <a:r>
              <a:rPr kumimoji="1" lang="en-US" altLang="ja-JP" sz="3600" b="1" cap="all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Constantia" panose="02030602050306030303" pitchFamily="18" charset="0"/>
              </a:rPr>
              <a:t>Program</a:t>
            </a:r>
            <a:endParaRPr kumimoji="1" lang="ja-JP" altLang="en-US" sz="3600" b="1" cap="all" dirty="0">
              <a:effectLst>
                <a:outerShdw blurRad="50800" dist="50800" dir="5400000" algn="ctr" rotWithShape="0">
                  <a:schemeClr val="bg1"/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/>
          <a:srcRect l="15789" t="7457" r="5729" b="7742"/>
          <a:stretch/>
        </p:blipFill>
        <p:spPr>
          <a:xfrm>
            <a:off x="4243890" y="5092891"/>
            <a:ext cx="2614110" cy="163934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 rot="395598">
            <a:off x="3664239" y="240233"/>
            <a:ext cx="327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For Ph.D. Students</a:t>
            </a:r>
            <a:endParaRPr kumimoji="1" lang="ja-JP" altLang="en-US" sz="2800" b="1" u="sng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54A5EF2-0107-4635-A7D7-E7B1FA7454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5224" y="7976290"/>
            <a:ext cx="595315" cy="54597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F07D86B-2FF7-4C7C-82EF-A5D5654B02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2241" y="4406223"/>
            <a:ext cx="655520" cy="6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84533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2714</TotalTime>
  <Words>96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Tw Cen MT 本文</vt:lpstr>
      <vt:lpstr>Arial</vt:lpstr>
      <vt:lpstr>Calibri</vt:lpstr>
      <vt:lpstr>Calibri Light</vt:lpstr>
      <vt:lpstr>Century Gothic</vt:lpstr>
      <vt:lpstr>Constantia</vt:lpstr>
      <vt:lpstr>Tw Cen MT</vt:lpstr>
      <vt:lpstr>Wingdings 2</vt:lpstr>
      <vt:lpstr>Wingdings 3</vt:lpstr>
      <vt:lpstr>HDOfficeLightV0</vt:lpstr>
      <vt:lpstr>1_HDOfficeLightV0</vt:lpstr>
      <vt:lpstr>イオン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a013001</dc:creator>
  <cp:lastModifiedBy>MAENO Yuka</cp:lastModifiedBy>
  <cp:revision>102</cp:revision>
  <cp:lastPrinted>2020-10-30T03:02:18Z</cp:lastPrinted>
  <dcterms:created xsi:type="dcterms:W3CDTF">2015-06-30T02:35:53Z</dcterms:created>
  <dcterms:modified xsi:type="dcterms:W3CDTF">2022-11-08T08:15:15Z</dcterms:modified>
</cp:coreProperties>
</file>