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70" r:id="rId7"/>
    <p:sldId id="266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D1535D-886B-44D7-8894-F99D033C662B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54E013-185B-4658-AED9-C5BEB50CA1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cap="none" dirty="0" smtClean="0">
                <a:latin typeface="+mn-lt"/>
              </a:rPr>
              <a:t>1) </a:t>
            </a:r>
            <a:r>
              <a:rPr lang="cs-CZ" cap="none" dirty="0" smtClean="0">
                <a:latin typeface="+mn-lt"/>
              </a:rPr>
              <a:t>odchod </a:t>
            </a:r>
            <a:r>
              <a:rPr lang="cs-CZ" cap="none" dirty="0" smtClean="0">
                <a:latin typeface="+mn-lt"/>
              </a:rPr>
              <a:t>tajemníka</a:t>
            </a:r>
            <a:br>
              <a:rPr lang="cs-CZ" cap="none" dirty="0" smtClean="0">
                <a:latin typeface="+mn-lt"/>
              </a:rPr>
            </a:br>
            <a:r>
              <a:rPr lang="cs-CZ" cap="none" dirty="0" smtClean="0">
                <a:latin typeface="+mn-lt"/>
              </a:rPr>
              <a:t>2) akce kapitálového rozpočtu</a:t>
            </a:r>
            <a:endParaRPr lang="cs-CZ" cap="none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340768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cap="all" dirty="0">
                <a:solidFill>
                  <a:srgbClr val="EBDDC3"/>
                </a:solidFill>
                <a:ea typeface="+mj-ea"/>
                <a:cs typeface="+mj-cs"/>
              </a:rPr>
              <a:t>Vysvětlení aktivit </a:t>
            </a:r>
            <a:endParaRPr lang="cs-CZ" sz="4400" cap="all" dirty="0" smtClean="0">
              <a:solidFill>
                <a:srgbClr val="EBDDC3"/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cs-CZ" sz="4400" cap="all" dirty="0" smtClean="0">
                <a:solidFill>
                  <a:srgbClr val="EBDDC3"/>
                </a:solidFill>
                <a:ea typeface="+mj-ea"/>
                <a:cs typeface="+mj-cs"/>
              </a:rPr>
              <a:t>D. </a:t>
            </a:r>
            <a:r>
              <a:rPr lang="cs-CZ" sz="4400" cap="all" dirty="0" err="1">
                <a:solidFill>
                  <a:srgbClr val="EBDDC3"/>
                </a:solidFill>
                <a:ea typeface="+mj-ea"/>
                <a:cs typeface="+mj-cs"/>
              </a:rPr>
              <a:t>Hurného</a:t>
            </a:r>
            <a:r>
              <a:rPr lang="cs-CZ" sz="4400" cap="all" dirty="0">
                <a:solidFill>
                  <a:srgbClr val="EBDDC3"/>
                </a:solidFill>
                <a:ea typeface="+mj-ea"/>
                <a:cs typeface="+mj-cs"/>
              </a:rPr>
              <a:t> </a:t>
            </a:r>
            <a:r>
              <a:rPr lang="cs-CZ" sz="4400" cap="all" dirty="0" smtClean="0">
                <a:solidFill>
                  <a:srgbClr val="EBDDC3"/>
                </a:solidFill>
                <a:ea typeface="+mj-ea"/>
                <a:cs typeface="+mj-cs"/>
              </a:rPr>
              <a:t>a j. </a:t>
            </a:r>
            <a:r>
              <a:rPr lang="cs-CZ" sz="4400" cap="all" dirty="0">
                <a:solidFill>
                  <a:srgbClr val="EBDDC3"/>
                </a:solidFill>
                <a:ea typeface="+mj-ea"/>
                <a:cs typeface="+mj-cs"/>
              </a:rPr>
              <a:t>Vodičky </a:t>
            </a:r>
            <a:endParaRPr lang="cs-CZ" sz="4400" cap="all" dirty="0" smtClean="0">
              <a:solidFill>
                <a:srgbClr val="EBDDC3"/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cs-CZ" sz="4400" cap="all" dirty="0" smtClean="0">
                <a:solidFill>
                  <a:srgbClr val="EBDDC3"/>
                </a:solidFill>
                <a:ea typeface="+mj-ea"/>
                <a:cs typeface="+mj-cs"/>
              </a:rPr>
              <a:t>k </a:t>
            </a:r>
            <a:r>
              <a:rPr lang="cs-CZ" sz="4400" cap="all" dirty="0">
                <a:solidFill>
                  <a:srgbClr val="EBDDC3"/>
                </a:solidFill>
                <a:ea typeface="+mj-ea"/>
                <a:cs typeface="+mj-cs"/>
              </a:rPr>
              <a:t>projednávaným bodům</a:t>
            </a:r>
          </a:p>
        </p:txBody>
      </p:sp>
    </p:spTree>
    <p:extLst>
      <p:ext uri="{BB962C8B-B14F-4D97-AF65-F5344CB8AC3E}">
        <p14:creationId xmlns:p14="http://schemas.microsoft.com/office/powerpoint/2010/main" val="25877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Odchod tajemníka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1) Oznámení pana děkana, že s tajemníkem byl ukončen pracovní poměr dohodou – 30. 6. 2016</a:t>
            </a:r>
          </a:p>
          <a:p>
            <a:r>
              <a:rPr lang="cs-CZ" dirty="0" smtClean="0"/>
              <a:t>2) Email pana tajemníka některým senátorům – 14. 7. 2016</a:t>
            </a:r>
          </a:p>
          <a:p>
            <a:r>
              <a:rPr lang="cs-CZ" dirty="0" smtClean="0"/>
              <a:t>3) Email rozeslán SKAS do </a:t>
            </a:r>
            <a:r>
              <a:rPr lang="cs-CZ" b="1" dirty="0" smtClean="0"/>
              <a:t>interní konverzace </a:t>
            </a:r>
            <a:r>
              <a:rPr lang="cs-CZ" dirty="0" smtClean="0"/>
              <a:t>– 21. 7. 2016 (návrh řešit věc na senátu v září)</a:t>
            </a:r>
          </a:p>
          <a:p>
            <a:r>
              <a:rPr lang="cs-CZ" dirty="0" smtClean="0"/>
              <a:t>4) Rozeslání reakce pana děkana </a:t>
            </a:r>
            <a:r>
              <a:rPr lang="cs-CZ" b="1" dirty="0" smtClean="0"/>
              <a:t>děkanátu, vedení RUK a senátu</a:t>
            </a:r>
            <a:r>
              <a:rPr lang="cs-CZ" dirty="0" smtClean="0"/>
              <a:t> 24. 7. 2016</a:t>
            </a:r>
          </a:p>
          <a:p>
            <a:r>
              <a:rPr lang="cs-CZ" dirty="0" smtClean="0"/>
              <a:t>= protichůdná vyjádření obou zúčastněných stran</a:t>
            </a:r>
          </a:p>
          <a:p>
            <a:r>
              <a:rPr lang="cs-CZ" dirty="0" smtClean="0"/>
              <a:t> -&gt; zjišťování informací -&gt; EO + další podněty </a:t>
            </a:r>
          </a:p>
          <a:p>
            <a:r>
              <a:rPr lang="cs-CZ" dirty="0" smtClean="0"/>
              <a:t>5) Email od pana děkana (fotky)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3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Odchod tajemníka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6) Další vlna podnětů od akademické obce, prosby o řešení problémů, strach o zaměstnání</a:t>
            </a:r>
          </a:p>
          <a:p>
            <a:r>
              <a:rPr lang="cs-CZ" dirty="0" smtClean="0"/>
              <a:t>7) Omluva od pana děkana</a:t>
            </a:r>
          </a:p>
          <a:p>
            <a:r>
              <a:rPr lang="cs-CZ" dirty="0" smtClean="0"/>
              <a:t>8) na základě bodu 6) žádost o podklady k akcím kapitálového rozpočtu: Bistro A6, </a:t>
            </a:r>
            <a:r>
              <a:rPr lang="cs-CZ" dirty="0" err="1" smtClean="0"/>
              <a:t>Rejvíz</a:t>
            </a:r>
            <a:r>
              <a:rPr lang="cs-CZ" dirty="0" smtClean="0"/>
              <a:t>, Rekonstrukce (klimatizace) na A6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5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AKR - </a:t>
            </a:r>
            <a:r>
              <a:rPr lang="cs-CZ" dirty="0" err="1" smtClean="0"/>
              <a:t>Rejvíz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Investice 314 tis. + ?653 tis.</a:t>
            </a:r>
          </a:p>
          <a:p>
            <a:r>
              <a:rPr lang="cs-CZ" dirty="0" smtClean="0"/>
              <a:t>Pronájem cca 50 tis./rok</a:t>
            </a:r>
          </a:p>
          <a:p>
            <a:r>
              <a:rPr lang="cs-CZ" dirty="0"/>
              <a:t>Nesoulad provozované činnosti se zápisem v katastru </a:t>
            </a:r>
            <a:r>
              <a:rPr lang="cs-CZ" dirty="0" smtClean="0"/>
              <a:t>nemovitostí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6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AKR - Bistro a studentský klub – Tab. 1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4642574"/>
              </p:ext>
            </p:extLst>
          </p:nvPr>
        </p:nvGraphicFramePr>
        <p:xfrm>
          <a:off x="612775" y="1600200"/>
          <a:ext cx="8153400" cy="330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Bistro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Klub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Stavební práce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1 555 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1 637 tis</a:t>
                      </a:r>
                      <a:endParaRPr lang="cs-CZ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300 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70 tis.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Gastro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340 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----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Nábytek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170 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865 tis.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Svítidla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141 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248 tis.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AV </a:t>
                      </a:r>
                      <a:r>
                        <a:rPr lang="cs-CZ" b="1" dirty="0" err="1" smtClean="0"/>
                        <a:t>tech</a:t>
                      </a:r>
                      <a:r>
                        <a:rPr lang="cs-CZ" b="1" dirty="0" smtClean="0"/>
                        <a:t>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21 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58</a:t>
                      </a:r>
                      <a:r>
                        <a:rPr lang="cs-CZ" baseline="0" dirty="0" smtClean="0"/>
                        <a:t> tis.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r>
                        <a:rPr lang="cs-CZ" baseline="0" dirty="0" smtClean="0"/>
                        <a:t> 527 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2 878 tis.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33501"/>
              </p:ext>
            </p:extLst>
          </p:nvPr>
        </p:nvGraphicFramePr>
        <p:xfrm>
          <a:off x="2267744" y="537321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Celkem: 5 405 tis. Kč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3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AKR - Bistro a studentský </a:t>
            </a:r>
            <a:r>
              <a:rPr lang="cs-CZ" dirty="0" smtClean="0"/>
              <a:t>klub – Tab. 2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0796433"/>
              </p:ext>
            </p:extLst>
          </p:nvPr>
        </p:nvGraphicFramePr>
        <p:xfrm>
          <a:off x="612775" y="1600200"/>
          <a:ext cx="8153400" cy="330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Bistro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Stavební práce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1 391 </a:t>
                      </a:r>
                      <a:r>
                        <a:rPr lang="cs-CZ" dirty="0" smtClean="0"/>
                        <a:t>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1 239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smtClean="0"/>
                        <a:t>tis.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9048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</a:t>
                      </a:r>
                      <a:r>
                        <a:rPr lang="cs-CZ" dirty="0" smtClean="0"/>
                        <a:t>106 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</a:t>
                      </a:r>
                      <a:r>
                        <a:rPr lang="cs-CZ" dirty="0" smtClean="0"/>
                        <a:t>21 tis.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/>
                        <a:t>Gastro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967 </a:t>
                      </a:r>
                      <a:r>
                        <a:rPr lang="cs-CZ" dirty="0" smtClean="0"/>
                        <a:t>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Nábytek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183 </a:t>
                      </a:r>
                      <a:r>
                        <a:rPr lang="cs-CZ" dirty="0" smtClean="0"/>
                        <a:t>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604 tis.</a:t>
                      </a: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Svítidla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155 </a:t>
                      </a:r>
                      <a:r>
                        <a:rPr lang="cs-CZ" dirty="0" smtClean="0"/>
                        <a:t>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271 </a:t>
                      </a:r>
                      <a:r>
                        <a:rPr lang="cs-CZ" dirty="0" smtClean="0"/>
                        <a:t>tis.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AV </a:t>
                      </a:r>
                      <a:r>
                        <a:rPr lang="cs-CZ" b="1" dirty="0" err="1"/>
                        <a:t>tech</a:t>
                      </a:r>
                      <a:r>
                        <a:rPr lang="cs-CZ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105 </a:t>
                      </a:r>
                      <a:r>
                        <a:rPr lang="cs-CZ" dirty="0" smtClean="0"/>
                        <a:t>tis.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smtClean="0"/>
                        <a:t>802 tis.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2 </a:t>
                      </a:r>
                      <a:r>
                        <a:rPr lang="cs-CZ" dirty="0" smtClean="0"/>
                        <a:t>240 tis.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696018"/>
              </p:ext>
            </p:extLst>
          </p:nvPr>
        </p:nvGraphicFramePr>
        <p:xfrm>
          <a:off x="2267744" y="537321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Celkem: 5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042 tis. Kč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2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AKR - Bistro a studentský klub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- </a:t>
            </a:r>
            <a:r>
              <a:rPr lang="cs-CZ" dirty="0" err="1" smtClean="0"/>
              <a:t>vysoutěženy</a:t>
            </a:r>
            <a:r>
              <a:rPr lang="cs-CZ" dirty="0" smtClean="0"/>
              <a:t> stavební práce na cca 1 900 000 </a:t>
            </a:r>
            <a:r>
              <a:rPr lang="cs-CZ" dirty="0" err="1" smtClean="0"/>
              <a:t>kč</a:t>
            </a:r>
            <a:endParaRPr lang="cs-CZ" dirty="0" smtClean="0"/>
          </a:p>
          <a:p>
            <a:r>
              <a:rPr lang="cs-CZ" dirty="0" smtClean="0"/>
              <a:t>- konečná cena (předchozí tabulk</a:t>
            </a:r>
            <a:r>
              <a:rPr lang="cs-CZ" dirty="0"/>
              <a:t>y</a:t>
            </a:r>
            <a:r>
              <a:rPr lang="cs-CZ" dirty="0" smtClean="0"/>
              <a:t>) cca od 3,6mil. Kč (Tab. 1) do 2,8 (Tab. 2)</a:t>
            </a:r>
          </a:p>
          <a:p>
            <a:endParaRPr lang="cs-CZ" dirty="0"/>
          </a:p>
          <a:p>
            <a:r>
              <a:rPr lang="cs-CZ" dirty="0" smtClean="0"/>
              <a:t>Provoz Bistra</a:t>
            </a:r>
          </a:p>
          <a:p>
            <a:pPr lvl="1"/>
            <a:r>
              <a:rPr lang="cs-CZ" dirty="0" smtClean="0"/>
              <a:t>cena </a:t>
            </a:r>
            <a:r>
              <a:rPr lang="cs-CZ" dirty="0"/>
              <a:t>nájmu „Z3“dle odpisů cca 30 000 Kč</a:t>
            </a:r>
          </a:p>
          <a:p>
            <a:pPr lvl="1"/>
            <a:r>
              <a:rPr lang="cs-CZ" dirty="0" smtClean="0"/>
              <a:t>odpočítání </a:t>
            </a:r>
            <a:r>
              <a:rPr lang="cs-CZ" dirty="0"/>
              <a:t>prostor klubu, návrh cca 12 500 Kč</a:t>
            </a:r>
          </a:p>
          <a:p>
            <a:pPr lvl="1"/>
            <a:r>
              <a:rPr lang="cs-CZ" dirty="0" smtClean="0"/>
              <a:t>odpočítání </a:t>
            </a:r>
            <a:r>
              <a:rPr lang="cs-CZ" dirty="0"/>
              <a:t>letních měsíců, konečný nájem 9 000 Kč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roce 2015 – </a:t>
            </a:r>
            <a:r>
              <a:rPr lang="cs-CZ" dirty="0" err="1"/>
              <a:t>Gastro</a:t>
            </a:r>
            <a:r>
              <a:rPr lang="cs-CZ" dirty="0"/>
              <a:t> za 300 tis., nájem 12 700 Kč</a:t>
            </a:r>
          </a:p>
          <a:p>
            <a:pPr lvl="1"/>
            <a:r>
              <a:rPr lang="cs-CZ" dirty="0" smtClean="0"/>
              <a:t>podnikatelská činnost – catering mimo fakultu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80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Odchod </a:t>
            </a:r>
            <a:r>
              <a:rPr lang="cs-CZ" dirty="0" smtClean="0"/>
              <a:t>tajemníka vyvolalo vlnu podnětů a stížností v akademické obci</a:t>
            </a:r>
          </a:p>
          <a:p>
            <a:r>
              <a:rPr lang="cs-CZ" dirty="0" smtClean="0"/>
              <a:t>Atmosféra strachu </a:t>
            </a:r>
          </a:p>
          <a:p>
            <a:pPr lvl="1"/>
            <a:r>
              <a:rPr lang="cs-CZ" dirty="0" smtClean="0"/>
              <a:t>„řešte to, ale neuvádějte mé jméno“</a:t>
            </a:r>
          </a:p>
          <a:p>
            <a:pPr lvl="1"/>
            <a:r>
              <a:rPr lang="cs-CZ" dirty="0" smtClean="0"/>
              <a:t>Velice emotivní reakce na jakýkoliv položený dotaz</a:t>
            </a:r>
          </a:p>
          <a:p>
            <a:r>
              <a:rPr lang="cs-CZ" dirty="0" smtClean="0"/>
              <a:t>Problematické investice</a:t>
            </a:r>
          </a:p>
          <a:p>
            <a:r>
              <a:rPr lang="cs-CZ" dirty="0" smtClean="0"/>
              <a:t>Do budoucna považujeme tento stav za neudržitelný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3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259</TotalTime>
  <Words>479</Words>
  <Application>Microsoft Office PowerPoint</Application>
  <PresentationFormat>Předvádění na obrazovce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1) odchod tajemníka 2) akce kapitálového rozpočtu</vt:lpstr>
      <vt:lpstr>Odchod tajemníka</vt:lpstr>
      <vt:lpstr>Odchod tajemníka</vt:lpstr>
      <vt:lpstr>AKR - Rejvíz</vt:lpstr>
      <vt:lpstr>AKR - Bistro a studentský klub – Tab. 1</vt:lpstr>
      <vt:lpstr>AKR - Bistro a studentský klub – Tab. 2</vt:lpstr>
      <vt:lpstr>AKR - Bistro a studentský klub</vt:lpstr>
      <vt:lpstr>Závěr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AS</dc:creator>
  <cp:lastModifiedBy>Jakub Vodička</cp:lastModifiedBy>
  <cp:revision>21</cp:revision>
  <dcterms:created xsi:type="dcterms:W3CDTF">2016-09-14T08:29:41Z</dcterms:created>
  <dcterms:modified xsi:type="dcterms:W3CDTF">2016-10-19T18:33:27Z</dcterms:modified>
</cp:coreProperties>
</file>