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84" r:id="rId4"/>
    <p:sldId id="285" r:id="rId5"/>
    <p:sldId id="286" r:id="rId6"/>
    <p:sldId id="287" r:id="rId7"/>
    <p:sldId id="290" r:id="rId8"/>
    <p:sldId id="288" r:id="rId9"/>
    <p:sldId id="273" r:id="rId10"/>
    <p:sldId id="272" r:id="rId11"/>
    <p:sldId id="274" r:id="rId12"/>
    <p:sldId id="294" r:id="rId13"/>
    <p:sldId id="260" r:id="rId14"/>
    <p:sldId id="264" r:id="rId15"/>
    <p:sldId id="265" r:id="rId16"/>
    <p:sldId id="291" r:id="rId17"/>
    <p:sldId id="292" r:id="rId18"/>
    <p:sldId id="277" r:id="rId19"/>
    <p:sldId id="278" r:id="rId20"/>
    <p:sldId id="269" r:id="rId21"/>
    <p:sldId id="296" r:id="rId22"/>
    <p:sldId id="297" r:id="rId23"/>
    <p:sldId id="262" r:id="rId24"/>
    <p:sldId id="280" r:id="rId25"/>
    <p:sldId id="279" r:id="rId26"/>
    <p:sldId id="276" r:id="rId27"/>
    <p:sldId id="263" r:id="rId28"/>
    <p:sldId id="283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99"/>
    <a:srgbClr val="C9D0A6"/>
    <a:srgbClr val="FFFFFF"/>
    <a:srgbClr val="2D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94AD3-D3E3-45A6-A22D-D0408010867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54530-7CBB-4C1C-8750-5AF61332B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5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Piezoelektricky</a:t>
            </a:r>
            <a:r>
              <a:rPr lang="cs-CZ" baseline="0" dirty="0"/>
              <a:t> řízený mechanický tlak způsobuje, že optický prvek </a:t>
            </a:r>
            <a:r>
              <a:rPr lang="cs-CZ" baseline="0" dirty="0" err="1"/>
              <a:t>fotoelastického</a:t>
            </a:r>
            <a:r>
              <a:rPr lang="cs-CZ" baseline="0" dirty="0"/>
              <a:t> modulátoru během jedné periody vytváří </a:t>
            </a:r>
            <a:r>
              <a:rPr lang="cs-CZ" baseline="0" dirty="0" err="1"/>
              <a:t>řtvrtvlnnnou</a:t>
            </a:r>
            <a:r>
              <a:rPr lang="cs-CZ" baseline="0" dirty="0"/>
              <a:t> destičku se zpožděním řádného a mimořádného </a:t>
            </a:r>
            <a:r>
              <a:rPr lang="cs-CZ" baseline="0" dirty="0" err="1"/>
              <a:t>parsku</a:t>
            </a:r>
            <a:r>
              <a:rPr lang="cs-CZ" baseline="0" dirty="0"/>
              <a:t> –l/4 a + l/4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4530-7CBB-4C1C-8750-5AF61332BB8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3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Piezoelektricky</a:t>
            </a:r>
            <a:r>
              <a:rPr lang="cs-CZ" baseline="0" dirty="0"/>
              <a:t> řízený mechanický tlak způsobuje, že optický prvek </a:t>
            </a:r>
            <a:r>
              <a:rPr lang="cs-CZ" baseline="0" dirty="0" err="1"/>
              <a:t>fotoelastického</a:t>
            </a:r>
            <a:r>
              <a:rPr lang="cs-CZ" baseline="0" dirty="0"/>
              <a:t> modulátoru během jedné periody vytváří </a:t>
            </a:r>
            <a:r>
              <a:rPr lang="cs-CZ" baseline="0" dirty="0" err="1"/>
              <a:t>řtvrtvlnnnou</a:t>
            </a:r>
            <a:r>
              <a:rPr lang="cs-CZ" baseline="0" dirty="0"/>
              <a:t> destičku se zpožděním řádného a mimořádného </a:t>
            </a:r>
            <a:r>
              <a:rPr lang="cs-CZ" baseline="0" dirty="0" err="1"/>
              <a:t>parsku</a:t>
            </a:r>
            <a:r>
              <a:rPr lang="cs-CZ" baseline="0" dirty="0"/>
              <a:t> –l/4 a + l/4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4530-7CBB-4C1C-8750-5AF61332BB8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42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Jelikož farmaka na léčbu ED jsou na lékařský předpis, mnozí uživatelé je objednávají na nelegálních online lékárnách, kde je mnohdy jejich cena nižší než v originálních lékárnách. Neznámý původ padělaných léčiv a jejich složení může však často ohrožovat zdraví uživatelů.  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 posledních 10 letech, kvůli občasnému selhání a nežádoucím účinkům, mnoho pacientů není s těmito léky spokojeno a vyhledává jinou alternativu. Jako nová generace PDE5 je </a:t>
            </a:r>
            <a:r>
              <a:rPr lang="cs-CZ" dirty="0" err="1"/>
              <a:t>avanafil</a:t>
            </a:r>
            <a:r>
              <a:rPr lang="cs-CZ" dirty="0"/>
              <a:t> postupně přijímám pacienty díky své vysoké selektivitě a nízké míře nežádoucích účinků</a:t>
            </a:r>
            <a:r>
              <a:rPr lang="cs-CZ" baseline="30000" dirty="0"/>
              <a:t>4 </a:t>
            </a:r>
            <a:r>
              <a:rPr lang="cs-CZ" sz="1050" dirty="0"/>
              <a:t>Vzhledem ke stále narůstajícímu množství padělaných léčiv pro léčbu ED je nutná rychlá a spolehlivá identifikace a analýza</a:t>
            </a:r>
            <a:endParaRPr lang="cs-CZ" sz="900" dirty="0">
              <a:solidFill>
                <a:srgbClr val="000000"/>
              </a:solidFill>
            </a:endParaRPr>
          </a:p>
          <a:p>
            <a:endParaRPr lang="cs-CZ" sz="1050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4530-7CBB-4C1C-8750-5AF61332BB8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31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4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88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02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63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5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5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89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2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09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6936-8E9F-49FC-9D92-B754C2FF8213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A1E4-E006-48A6-84D3-5570A8A74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9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"/><Relationship Id="rId3" Type="http://schemas.openxmlformats.org/officeDocument/2006/relationships/image" Target="../media/image26.png"/><Relationship Id="rId7" Type="http://schemas.openxmlformats.org/officeDocument/2006/relationships/image" Target="../media/image30.t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"/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4484"/>
            <a:ext cx="9144000" cy="290256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CC3300"/>
                </a:solidFill>
              </a:rPr>
              <a:t>Spektroskopická analýza </a:t>
            </a:r>
            <a:br>
              <a:rPr lang="cs-CZ" sz="5400" b="1" dirty="0">
                <a:solidFill>
                  <a:srgbClr val="CC3300"/>
                </a:solidFill>
              </a:rPr>
            </a:br>
            <a:r>
              <a:rPr lang="cs-CZ" sz="5400" b="1" dirty="0">
                <a:solidFill>
                  <a:srgbClr val="CC3300"/>
                </a:solidFill>
              </a:rPr>
              <a:t>a identifikace nových syntetických drog a padělků léčiv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754" y="4587631"/>
            <a:ext cx="5056554" cy="2045676"/>
          </a:xfrm>
        </p:spPr>
        <p:txBody>
          <a:bodyPr>
            <a:normAutofit lnSpcReduction="10000"/>
          </a:bodyPr>
          <a:lstStyle/>
          <a:p>
            <a:pPr algn="l"/>
            <a:endParaRPr lang="cs-CZ" sz="3000" dirty="0"/>
          </a:p>
          <a:p>
            <a:pPr algn="l"/>
            <a:endParaRPr lang="cs-CZ" sz="3000" dirty="0"/>
          </a:p>
          <a:p>
            <a:pPr algn="l"/>
            <a:endParaRPr lang="cs-CZ" sz="3000" dirty="0"/>
          </a:p>
          <a:p>
            <a:pPr algn="l"/>
            <a:r>
              <a:rPr lang="cs-CZ" sz="3000" dirty="0"/>
              <a:t>Ing. Kristýna </a:t>
            </a:r>
            <a:r>
              <a:rPr lang="cs-CZ" sz="3000" dirty="0" err="1"/>
              <a:t>Dobšíková</a:t>
            </a:r>
            <a:endParaRPr lang="cs-CZ" sz="3000" dirty="0"/>
          </a:p>
          <a:p>
            <a:pPr algn="l"/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668000" y="605494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5. 3. 2024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0C9654-BB67-4219-9B57-8653CBF84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10" y="102747"/>
            <a:ext cx="2093980" cy="10728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1053113-9881-490C-AA2C-7436D5042734}"/>
              </a:ext>
            </a:extLst>
          </p:cNvPr>
          <p:cNvSpPr txBox="1"/>
          <p:nvPr/>
        </p:nvSpPr>
        <p:spPr>
          <a:xfrm>
            <a:off x="4644189" y="1336066"/>
            <a:ext cx="29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Ústav analytické chemie</a:t>
            </a:r>
          </a:p>
        </p:txBody>
      </p:sp>
    </p:spTree>
    <p:extLst>
      <p:ext uri="{BB962C8B-B14F-4D97-AF65-F5344CB8AC3E}">
        <p14:creationId xmlns:p14="http://schemas.microsoft.com/office/powerpoint/2010/main" val="97746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aoblený obdélník 22"/>
          <p:cNvSpPr/>
          <p:nvPr/>
        </p:nvSpPr>
        <p:spPr>
          <a:xfrm>
            <a:off x="668502" y="4357579"/>
            <a:ext cx="2976398" cy="1891386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C33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Syntetické </a:t>
            </a:r>
            <a:r>
              <a:rPr lang="cs-CZ" b="1" dirty="0" err="1">
                <a:solidFill>
                  <a:srgbClr val="CC3300"/>
                </a:solidFill>
              </a:rPr>
              <a:t>kathinony</a:t>
            </a:r>
            <a:endParaRPr lang="cs-CZ" b="1" dirty="0">
              <a:solidFill>
                <a:srgbClr val="CC3300"/>
              </a:solidFill>
            </a:endParaRPr>
          </a:p>
        </p:txBody>
      </p:sp>
      <p:sp>
        <p:nvSpPr>
          <p:cNvPr id="19" name="Zástupný symbol pro číslo snímku 3">
            <a:extLst>
              <a:ext uri="{FF2B5EF4-FFF2-40B4-BE49-F238E27FC236}">
                <a16:creationId xmlns:a16="http://schemas.microsoft.com/office/drawing/2014/main" id="{91E5F3DA-F504-D6F2-D3C4-9C164284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10</a:t>
            </a:fld>
            <a:r>
              <a:rPr lang="cs-CZ" sz="1400" dirty="0"/>
              <a:t>/24</a:t>
            </a:r>
            <a:endParaRPr lang="en-GB" dirty="0"/>
          </a:p>
        </p:txBody>
      </p:sp>
      <p:pic>
        <p:nvPicPr>
          <p:cNvPr id="1026" name="Picture 2" descr="Cathinone - Wikipedi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59" y="4516182"/>
            <a:ext cx="2442741" cy="14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447267" y="6161095"/>
            <a:ext cx="179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kathinon</a:t>
            </a:r>
            <a:endParaRPr lang="cs-CZ" sz="2000" dirty="0"/>
          </a:p>
        </p:txBody>
      </p:sp>
      <p:pic>
        <p:nvPicPr>
          <p:cNvPr id="6146" name="Picture 2" descr="Khat | Description &amp; Drug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69" y="850681"/>
            <a:ext cx="3163329" cy="22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 descr="Obsah obrázku diagram, skica, řada/pruh, Technický výkres&#10;&#10;Popis byl vytvořen automatick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59" y="4183342"/>
            <a:ext cx="3833381" cy="2149644"/>
          </a:xfrm>
          <a:prstGeom prst="rect">
            <a:avLst/>
          </a:prstGeom>
        </p:spPr>
      </p:pic>
      <p:sp>
        <p:nvSpPr>
          <p:cNvPr id="17" name="Zástupný symbol pro obsah 3">
            <a:extLst>
              <a:ext uri="{FF2B5EF4-FFF2-40B4-BE49-F238E27FC236}">
                <a16:creationId xmlns:a16="http://schemas.microsoft.com/office/drawing/2014/main" id="{00908B4E-C975-45CD-95C4-17AB01170A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7932" y="1520177"/>
            <a:ext cx="10947400" cy="313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deriváty odvozené od </a:t>
            </a:r>
            <a:r>
              <a:rPr lang="cs-CZ" sz="2400" dirty="0" err="1"/>
              <a:t>kathinonu</a:t>
            </a:r>
            <a:endParaRPr lang="cs-CZ" sz="2400" dirty="0"/>
          </a:p>
          <a:p>
            <a:r>
              <a:rPr lang="cs-CZ" sz="2400" dirty="0"/>
              <a:t>„</a:t>
            </a:r>
            <a:r>
              <a:rPr lang="cs-CZ" sz="2400" dirty="0" err="1"/>
              <a:t>bath</a:t>
            </a:r>
            <a:r>
              <a:rPr lang="cs-CZ" sz="2400" dirty="0"/>
              <a:t> </a:t>
            </a:r>
            <a:r>
              <a:rPr lang="cs-CZ" sz="2400" dirty="0" err="1"/>
              <a:t>salts</a:t>
            </a:r>
            <a:r>
              <a:rPr lang="cs-CZ" sz="2400" dirty="0"/>
              <a:t>“, „plant food“</a:t>
            </a:r>
          </a:p>
          <a:p>
            <a:r>
              <a:rPr lang="cs-CZ" sz="2400" dirty="0" err="1"/>
              <a:t>katha</a:t>
            </a:r>
            <a:r>
              <a:rPr lang="cs-CZ" sz="2400" dirty="0"/>
              <a:t> jedlá (</a:t>
            </a:r>
            <a:r>
              <a:rPr lang="cs-CZ" sz="2400" i="1" dirty="0" err="1"/>
              <a:t>Catha</a:t>
            </a:r>
            <a:r>
              <a:rPr lang="cs-CZ" sz="2400" i="1" dirty="0"/>
              <a:t> </a:t>
            </a:r>
            <a:r>
              <a:rPr lang="cs-CZ" sz="2400" i="1" dirty="0" err="1"/>
              <a:t>edulis</a:t>
            </a:r>
            <a:r>
              <a:rPr lang="cs-CZ" sz="2400" dirty="0"/>
              <a:t>)</a:t>
            </a:r>
          </a:p>
          <a:p>
            <a:r>
              <a:rPr lang="cs-CZ" sz="2400" dirty="0"/>
              <a:t>přirozený </a:t>
            </a:r>
            <a:r>
              <a:rPr lang="cs-CZ" sz="2400" dirty="0" err="1"/>
              <a:t>enantiomer</a:t>
            </a:r>
            <a:r>
              <a:rPr lang="cs-CZ" sz="2400" dirty="0"/>
              <a:t> (</a:t>
            </a:r>
            <a:r>
              <a:rPr lang="cs-CZ" sz="2400" i="1" dirty="0"/>
              <a:t>S</a:t>
            </a:r>
            <a:r>
              <a:rPr lang="cs-CZ" sz="2400" dirty="0"/>
              <a:t>)-(−)-</a:t>
            </a:r>
            <a:r>
              <a:rPr lang="cs-CZ" sz="2400" dirty="0" err="1"/>
              <a:t>kathinon</a:t>
            </a:r>
            <a:endParaRPr lang="cs-CZ" sz="2400" dirty="0"/>
          </a:p>
          <a:p>
            <a:r>
              <a:rPr lang="cs-CZ" sz="2400" dirty="0"/>
              <a:t>euforie, povzbuzení, hypertenze, poruchy srdečního rytmu</a:t>
            </a:r>
          </a:p>
          <a:p>
            <a:endParaRPr lang="cs-CZ" sz="2400" dirty="0"/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769" y="3349369"/>
            <a:ext cx="3219450" cy="23336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763364" y="5677832"/>
            <a:ext cx="342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Převzato z: https://drugfreeva.org/sink-or-swim/drug-facts/street- -</a:t>
            </a:r>
            <a:r>
              <a:rPr lang="cs-CZ" sz="1000" dirty="0" err="1"/>
              <a:t>drugs</a:t>
            </a:r>
            <a:r>
              <a:rPr lang="cs-CZ" sz="1000" dirty="0"/>
              <a:t>/</a:t>
            </a:r>
            <a:r>
              <a:rPr lang="cs-CZ" sz="1000" dirty="0" err="1"/>
              <a:t>bath-salts</a:t>
            </a:r>
            <a:r>
              <a:rPr lang="cs-CZ" sz="1000" dirty="0"/>
              <a:t>/#</a:t>
            </a:r>
            <a:r>
              <a:rPr lang="cs-CZ" sz="1000" dirty="0" err="1"/>
              <a:t>gallery</a:t>
            </a:r>
            <a:r>
              <a:rPr lang="cs-CZ" sz="1000" dirty="0"/>
              <a:t>-image/3</a:t>
            </a:r>
          </a:p>
        </p:txBody>
      </p:sp>
    </p:spTree>
    <p:extLst>
      <p:ext uri="{BB962C8B-B14F-4D97-AF65-F5344CB8AC3E}">
        <p14:creationId xmlns:p14="http://schemas.microsoft.com/office/powerpoint/2010/main" val="240089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rgbClr val="CC3300"/>
                </a:solidFill>
              </a:rPr>
              <a:t>Phenylethylaminy</a:t>
            </a:r>
            <a:endParaRPr lang="cs-CZ" b="1" dirty="0">
              <a:solidFill>
                <a:srgbClr val="CC3300"/>
              </a:solidFill>
            </a:endParaRP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28D24FE5-901F-50A1-D2BF-EE8E7C23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11</a:t>
            </a:fld>
            <a:r>
              <a:rPr lang="cs-CZ" sz="1400" dirty="0"/>
              <a:t>/24</a:t>
            </a:r>
            <a:endParaRPr lang="en-GB" dirty="0"/>
          </a:p>
        </p:txBody>
      </p:sp>
      <p:sp>
        <p:nvSpPr>
          <p:cNvPr id="10" name="Obdélník 9"/>
          <p:cNvSpPr/>
          <p:nvPr/>
        </p:nvSpPr>
        <p:spPr>
          <a:xfrm>
            <a:off x="1861047" y="5780734"/>
            <a:ext cx="15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amfetamin</a:t>
            </a:r>
            <a:endParaRPr lang="cs-CZ" dirty="0"/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00908B4E-C975-45CD-95C4-17AB01170A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7932" y="1520177"/>
            <a:ext cx="10947400" cy="30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deriváty odvozené od amfetaminu</a:t>
            </a:r>
          </a:p>
          <a:p>
            <a:r>
              <a:rPr lang="cs-CZ" sz="2400" dirty="0"/>
              <a:t>blokují aktivitu transportérů pro monoaminy serotonin, dopamin a noradrenalin</a:t>
            </a:r>
          </a:p>
          <a:p>
            <a:r>
              <a:rPr lang="cs-CZ" sz="2400" dirty="0"/>
              <a:t>jednostupňová redukce z pseudoefedrinu, efedrinu, 1-fenyl-2-propanonu</a:t>
            </a:r>
          </a:p>
          <a:p>
            <a:r>
              <a:rPr lang="cs-CZ" sz="2400" dirty="0"/>
              <a:t>euforii, halucinace, agresivita, záchvaty až bezvědomí</a:t>
            </a:r>
          </a:p>
          <a:p>
            <a:r>
              <a:rPr lang="cs-CZ" sz="2400" dirty="0"/>
              <a:t>kniha PIHKAL od Dr. </a:t>
            </a:r>
            <a:r>
              <a:rPr lang="cs-CZ" sz="2400" dirty="0" err="1"/>
              <a:t>Shulgina</a:t>
            </a:r>
            <a:r>
              <a:rPr lang="cs-CZ" sz="2400" dirty="0"/>
              <a:t> – 179 </a:t>
            </a:r>
            <a:r>
              <a:rPr lang="cs-CZ" sz="2400" dirty="0" err="1"/>
              <a:t>fenethylaminů</a:t>
            </a:r>
            <a:r>
              <a:rPr lang="cs-CZ" sz="2400" dirty="0"/>
              <a:t>, syntéza, dávkování, dobu působení a komentáře k efektům</a:t>
            </a:r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2" name="Obrázek 11" descr="Obsah obrázku diagram, řada/pruh, skica, origami&#10;&#10;Popis byl vytvořen automatick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5" b="21925"/>
          <a:stretch/>
        </p:blipFill>
        <p:spPr>
          <a:xfrm>
            <a:off x="1279732" y="4282502"/>
            <a:ext cx="2962068" cy="1305498"/>
          </a:xfrm>
          <a:prstGeom prst="rect">
            <a:avLst/>
          </a:prstGeom>
        </p:spPr>
      </p:pic>
      <p:pic>
        <p:nvPicPr>
          <p:cNvPr id="13" name="Obrázek 12" descr="Obsah obrázku diagram, řada/pruh, skica, origami&#10;&#10;Popis byl vytvořen automatick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3" b="17914"/>
          <a:stretch/>
        </p:blipFill>
        <p:spPr>
          <a:xfrm>
            <a:off x="7966609" y="4229834"/>
            <a:ext cx="3501492" cy="1358166"/>
          </a:xfrm>
          <a:prstGeom prst="rect">
            <a:avLst/>
          </a:prstGeom>
        </p:spPr>
      </p:pic>
      <p:pic>
        <p:nvPicPr>
          <p:cNvPr id="14" name="Obrázek 13" descr="Obsah obrázku diagram, řada/pruh, skica, origami&#10;&#10;Popis byl vytvořen automatick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r="37708" b="21925"/>
          <a:stretch/>
        </p:blipFill>
        <p:spPr>
          <a:xfrm>
            <a:off x="4381501" y="4282502"/>
            <a:ext cx="3115208" cy="127727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4995666" y="5780734"/>
            <a:ext cx="2200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/>
              <a:t>methamfetamin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8910030" y="5780733"/>
            <a:ext cx="107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MDMA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57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Farmaka na léčbu erektilní dysfunkce - </a:t>
            </a:r>
            <a:r>
              <a:rPr lang="cs-CZ" b="1" dirty="0" err="1">
                <a:solidFill>
                  <a:srgbClr val="CC3300"/>
                </a:solidFill>
              </a:rPr>
              <a:t>avanafil</a:t>
            </a:r>
            <a:endParaRPr lang="cs-CZ" b="1" dirty="0">
              <a:solidFill>
                <a:srgbClr val="CC3300"/>
              </a:solidFill>
            </a:endParaRP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28D24FE5-901F-50A1-D2BF-EE8E7C23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12</a:t>
            </a:fld>
            <a:r>
              <a:rPr lang="cs-CZ" sz="1400" dirty="0"/>
              <a:t>/24</a:t>
            </a:r>
            <a:endParaRPr lang="en-GB" dirty="0"/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00908B4E-C975-45CD-95C4-17AB01170A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7932" y="1520177"/>
            <a:ext cx="8905668" cy="2803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lékařský předpis – nelegálních online lékárnách</a:t>
            </a:r>
          </a:p>
          <a:p>
            <a:r>
              <a:rPr lang="cs-CZ" dirty="0"/>
              <a:t>neznámý původ padělaných léčiv a jejich složení</a:t>
            </a:r>
          </a:p>
          <a:p>
            <a:r>
              <a:rPr lang="cs-CZ" dirty="0" err="1"/>
              <a:t>avanafil</a:t>
            </a:r>
            <a:r>
              <a:rPr lang="cs-CZ" dirty="0"/>
              <a:t> (</a:t>
            </a:r>
            <a:r>
              <a:rPr lang="cs-CZ" dirty="0" err="1"/>
              <a:t>Spedra</a:t>
            </a:r>
            <a:r>
              <a:rPr lang="cs-CZ" dirty="0"/>
              <a:t>®) – vysoká selektivitě a nízké míře nežádoucích účinků</a:t>
            </a:r>
            <a:endParaRPr lang="cs-CZ" baseline="30000" dirty="0"/>
          </a:p>
          <a:p>
            <a:r>
              <a:rPr lang="cs-CZ" dirty="0"/>
              <a:t>narůstající množství padělaných léčiv – rychlá </a:t>
            </a:r>
            <a:br>
              <a:rPr lang="cs-CZ" dirty="0"/>
            </a:br>
            <a:r>
              <a:rPr lang="cs-CZ" dirty="0"/>
              <a:t>a spolehlivá identifikace a analýza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9448800" y="5989578"/>
            <a:ext cx="115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/>
              <a:t>avanafil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54" y="4282531"/>
            <a:ext cx="2863147" cy="21473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3579" y="6385762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Převzato z: https://pharmacily.com/spedra-avanafil-50-100-200-mg-tablets/</a:t>
            </a:r>
          </a:p>
        </p:txBody>
      </p:sp>
      <p:pic>
        <p:nvPicPr>
          <p:cNvPr id="7172" name="Picture 4" descr="https://lotusinternational.com/wp-content/uploads/2021/04/Extra-Super-Avana-Tab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11564"/>
          <a:stretch/>
        </p:blipFill>
        <p:spPr bwMode="auto">
          <a:xfrm>
            <a:off x="4355406" y="4324021"/>
            <a:ext cx="3109092" cy="20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279206" y="6405213"/>
            <a:ext cx="377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Převzato z: https://lotusinternational.com/product/extra-super-avana/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03" y="1965556"/>
            <a:ext cx="3410712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6319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Kvantově chemické výpočty 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908B4E-C975-45CD-95C4-17AB01170A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887051"/>
            <a:ext cx="10947400" cy="1290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teorie </a:t>
            </a:r>
            <a:r>
              <a:rPr lang="cs-CZ" sz="2400" dirty="0" err="1"/>
              <a:t>funkcionálu</a:t>
            </a:r>
            <a:r>
              <a:rPr lang="cs-CZ" sz="2400" dirty="0"/>
              <a:t> hustoty (DFT)</a:t>
            </a:r>
          </a:p>
          <a:p>
            <a:r>
              <a:rPr lang="cs-CZ" sz="2400" dirty="0"/>
              <a:t>modelování základní struktury / stabilní geometrie z X-</a:t>
            </a:r>
            <a:r>
              <a:rPr lang="cs-CZ" sz="2400" dirty="0" err="1"/>
              <a:t>Ray</a:t>
            </a:r>
            <a:endParaRPr lang="cs-CZ" sz="2400" dirty="0"/>
          </a:p>
          <a:p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15F96CD5-4A27-3FE6-6B67-2FB1682E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13</a:t>
            </a:fld>
            <a:r>
              <a:rPr lang="cs-CZ" sz="1400" dirty="0"/>
              <a:t>/24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r="57806"/>
          <a:stretch/>
        </p:blipFill>
        <p:spPr>
          <a:xfrm>
            <a:off x="107339" y="5017262"/>
            <a:ext cx="2102461" cy="18177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r="45802"/>
          <a:stretch/>
        </p:blipFill>
        <p:spPr>
          <a:xfrm>
            <a:off x="7824884" y="2091564"/>
            <a:ext cx="4367116" cy="1304699"/>
          </a:xfrm>
          <a:prstGeom prst="rect">
            <a:avLst/>
          </a:prstGeom>
        </p:spPr>
      </p:pic>
      <p:pic>
        <p:nvPicPr>
          <p:cNvPr id="4098" name="Picture 2" descr="https://ars.els-cdn.com/content/image/1-s2.0-S1386142523000057-gr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2"/>
          <a:stretch/>
        </p:blipFill>
        <p:spPr bwMode="auto">
          <a:xfrm>
            <a:off x="7824884" y="3681684"/>
            <a:ext cx="3803344" cy="137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07095" y="2425584"/>
            <a:ext cx="759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Nalezení stabilních </a:t>
            </a:r>
            <a:r>
              <a:rPr lang="cs-CZ" b="1" dirty="0" err="1"/>
              <a:t>konformerů</a:t>
            </a:r>
            <a:r>
              <a:rPr lang="cs-CZ" b="1" dirty="0"/>
              <a:t> </a:t>
            </a:r>
            <a:r>
              <a:rPr lang="cs-CZ" dirty="0"/>
              <a:t>– systematická změna </a:t>
            </a:r>
            <a:r>
              <a:rPr lang="cs-CZ" dirty="0" err="1"/>
              <a:t>dihedrálních</a:t>
            </a:r>
            <a:r>
              <a:rPr lang="cs-CZ" dirty="0"/>
              <a:t> úhlů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Optimalizace struktury </a:t>
            </a:r>
            <a:r>
              <a:rPr lang="cs-CZ" dirty="0"/>
              <a:t>– na několika úrovních teorie se zahrnutím vlivu rozpouštědla (model polarizovaného kontinua)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Relativní zastoupení jednotlivých </a:t>
            </a:r>
            <a:r>
              <a:rPr lang="cs-CZ" b="1" dirty="0" err="1"/>
              <a:t>konformerů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Boltzmannovo</a:t>
            </a:r>
            <a:r>
              <a:rPr lang="cs-CZ" dirty="0"/>
              <a:t> rozdělení (T = 298 K)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Simulace spekter jednotlivých </a:t>
            </a:r>
            <a:r>
              <a:rPr lang="cs-CZ" b="1" dirty="0" err="1"/>
              <a:t>konformerů</a:t>
            </a:r>
            <a:endParaRPr lang="cs-CZ" b="1" dirty="0"/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Spektrum váženého průměru </a:t>
            </a:r>
            <a:r>
              <a:rPr lang="cs-CZ" b="1" dirty="0" err="1"/>
              <a:t>konformerů</a:t>
            </a:r>
            <a:endParaRPr lang="cs-CZ" b="1" dirty="0"/>
          </a:p>
          <a:p>
            <a:pPr marL="914400" lvl="1" indent="-457200">
              <a:buFont typeface="+mj-lt"/>
              <a:buAutoNum type="arabicPeriod"/>
            </a:pPr>
            <a:r>
              <a:rPr lang="cs-CZ" b="1" dirty="0"/>
              <a:t>Porovnání s experimentem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0734" y="1919464"/>
            <a:ext cx="2843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Konformační analýza</a:t>
            </a:r>
            <a:endParaRPr lang="cs-CZ" sz="2400" dirty="0"/>
          </a:p>
        </p:txBody>
      </p:sp>
      <p:sp>
        <p:nvSpPr>
          <p:cNvPr id="11" name="Šipka doprava 10"/>
          <p:cNvSpPr/>
          <p:nvPr/>
        </p:nvSpPr>
        <p:spPr>
          <a:xfrm>
            <a:off x="2515546" y="5704431"/>
            <a:ext cx="1041149" cy="3711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683820" y="5663575"/>
            <a:ext cx="306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27 startovních geometrií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824884" y="5647263"/>
            <a:ext cx="3060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 stabilní </a:t>
            </a:r>
            <a:r>
              <a:rPr lang="cs-CZ" sz="2000" dirty="0" err="1"/>
              <a:t>konformery</a:t>
            </a:r>
            <a:endParaRPr lang="cs-CZ" sz="2000" dirty="0"/>
          </a:p>
        </p:txBody>
      </p:sp>
      <p:sp>
        <p:nvSpPr>
          <p:cNvPr id="14" name="Šipka doprava 13"/>
          <p:cNvSpPr/>
          <p:nvPr/>
        </p:nvSpPr>
        <p:spPr>
          <a:xfrm>
            <a:off x="6526391" y="5663575"/>
            <a:ext cx="1041149" cy="3711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284036" y="5296328"/>
            <a:ext cx="16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B3LYP/6-31G(d)</a:t>
            </a:r>
          </a:p>
        </p:txBody>
      </p:sp>
    </p:spTree>
    <p:extLst>
      <p:ext uri="{BB962C8B-B14F-4D97-AF65-F5344CB8AC3E}">
        <p14:creationId xmlns:p14="http://schemas.microsoft.com/office/powerpoint/2010/main" val="338024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869" y="9296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Stabilní </a:t>
            </a:r>
            <a:r>
              <a:rPr lang="cs-CZ" b="1" dirty="0" err="1">
                <a:solidFill>
                  <a:srgbClr val="CC3300"/>
                </a:solidFill>
              </a:rPr>
              <a:t>konformery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8475" y="2253395"/>
            <a:ext cx="234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B3LYP/6-311++G(</a:t>
            </a:r>
            <a:r>
              <a:rPr lang="cs-CZ" dirty="0" err="1"/>
              <a:t>d,p</a:t>
            </a:r>
            <a:r>
              <a:rPr lang="cs-CZ" dirty="0"/>
              <a:t>)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92355"/>
              </p:ext>
            </p:extLst>
          </p:nvPr>
        </p:nvGraphicFramePr>
        <p:xfrm>
          <a:off x="588475" y="2875763"/>
          <a:ext cx="649133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71">
                  <a:extLst>
                    <a:ext uri="{9D8B030D-6E8A-4147-A177-3AD203B41FA5}">
                      <a16:colId xmlns:a16="http://schemas.microsoft.com/office/drawing/2014/main" val="3452920143"/>
                    </a:ext>
                  </a:extLst>
                </a:gridCol>
                <a:gridCol w="751438">
                  <a:extLst>
                    <a:ext uri="{9D8B030D-6E8A-4147-A177-3AD203B41FA5}">
                      <a16:colId xmlns:a16="http://schemas.microsoft.com/office/drawing/2014/main" val="2865854156"/>
                    </a:ext>
                  </a:extLst>
                </a:gridCol>
                <a:gridCol w="814812">
                  <a:extLst>
                    <a:ext uri="{9D8B030D-6E8A-4147-A177-3AD203B41FA5}">
                      <a16:colId xmlns:a16="http://schemas.microsoft.com/office/drawing/2014/main" val="4163179198"/>
                    </a:ext>
                  </a:extLst>
                </a:gridCol>
                <a:gridCol w="787651">
                  <a:extLst>
                    <a:ext uri="{9D8B030D-6E8A-4147-A177-3AD203B41FA5}">
                      <a16:colId xmlns:a16="http://schemas.microsoft.com/office/drawing/2014/main" val="382782067"/>
                    </a:ext>
                  </a:extLst>
                </a:gridCol>
                <a:gridCol w="1530036">
                  <a:extLst>
                    <a:ext uri="{9D8B030D-6E8A-4147-A177-3AD203B41FA5}">
                      <a16:colId xmlns:a16="http://schemas.microsoft.com/office/drawing/2014/main" val="1392569213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val="1978950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konformer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[°]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2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[°]</a:t>
                      </a: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3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[°]</a:t>
                      </a: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cs-CZ" i="1" dirty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kJ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mol</a:t>
                      </a:r>
                      <a:r>
                        <a:rPr lang="cs-CZ" baseline="30000" dirty="0">
                          <a:solidFill>
                            <a:schemeClr val="tx1"/>
                          </a:solidFill>
                        </a:rPr>
                        <a:t>−1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relativní zastoupení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−21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−87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51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−20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−87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−24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34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−22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174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1,8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2834"/>
                  </a:ext>
                </a:extLst>
              </a:tr>
            </a:tbl>
          </a:graphicData>
        </a:graphic>
      </p:graphicFrame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318" y="194145"/>
            <a:ext cx="1889483" cy="132683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438" y="1757148"/>
            <a:ext cx="2339546" cy="13618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309" y="3214604"/>
            <a:ext cx="2095500" cy="15049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395" y="4999203"/>
            <a:ext cx="2114550" cy="14859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3175502"/>
            <a:ext cx="247650" cy="22860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" y="6259087"/>
            <a:ext cx="6907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err="1"/>
              <a:t>Dobšíková</a:t>
            </a:r>
            <a:r>
              <a:rPr lang="cs-CZ" sz="1200" b="1" dirty="0"/>
              <a:t> K.</a:t>
            </a:r>
            <a:r>
              <a:rPr lang="cs-CZ" sz="1200" dirty="0"/>
              <a:t>, Javorská Ž., </a:t>
            </a:r>
            <a:r>
              <a:rPr lang="cs-CZ" sz="1200" dirty="0" err="1"/>
              <a:t>Paškan</a:t>
            </a:r>
            <a:r>
              <a:rPr lang="cs-CZ" sz="1200" dirty="0"/>
              <a:t> M., </a:t>
            </a:r>
            <a:r>
              <a:rPr lang="cs-CZ" sz="1200" dirty="0" err="1"/>
              <a:t>Spálovská</a:t>
            </a:r>
            <a:r>
              <a:rPr lang="cs-CZ" sz="1200" dirty="0"/>
              <a:t> D., </a:t>
            </a:r>
            <a:r>
              <a:rPr lang="cs-CZ" sz="1200" dirty="0" err="1"/>
              <a:t>Trembulaková</a:t>
            </a:r>
            <a:r>
              <a:rPr lang="cs-CZ" sz="1200" dirty="0"/>
              <a:t> P., </a:t>
            </a:r>
            <a:r>
              <a:rPr lang="cs-CZ" sz="1200" dirty="0" err="1"/>
              <a:t>Herciková</a:t>
            </a:r>
            <a:r>
              <a:rPr lang="cs-CZ" sz="1200" dirty="0"/>
              <a:t> J., Kuchař. M, </a:t>
            </a:r>
            <a:r>
              <a:rPr lang="cs-CZ" sz="1200" dirty="0" err="1"/>
              <a:t>Kozmík</a:t>
            </a:r>
            <a:r>
              <a:rPr lang="cs-CZ" sz="1200" dirty="0"/>
              <a:t> V., Kohout M., </a:t>
            </a:r>
            <a:r>
              <a:rPr lang="cs-CZ" sz="1200" dirty="0" err="1"/>
              <a:t>Setnička</a:t>
            </a:r>
            <a:r>
              <a:rPr lang="cs-CZ" sz="1200" dirty="0"/>
              <a:t> V.: </a:t>
            </a:r>
            <a:r>
              <a:rPr lang="cs-CZ" sz="1200" i="1" dirty="0" err="1"/>
              <a:t>Spectrochim</a:t>
            </a:r>
            <a:r>
              <a:rPr lang="cs-CZ" sz="1200" i="1" dirty="0"/>
              <a:t>. Acta A Mol </a:t>
            </a:r>
            <a:r>
              <a:rPr lang="cs-CZ" sz="1200" i="1" dirty="0" err="1"/>
              <a:t>Biomol</a:t>
            </a:r>
            <a:r>
              <a:rPr lang="cs-CZ" sz="1200" i="1" dirty="0"/>
              <a:t>. </a:t>
            </a:r>
            <a:r>
              <a:rPr lang="cs-CZ" sz="1200" i="1" dirty="0" err="1"/>
              <a:t>Spectrosc</a:t>
            </a:r>
            <a:r>
              <a:rPr lang="cs-CZ" sz="1200" i="1" dirty="0"/>
              <a:t>.</a:t>
            </a:r>
            <a:r>
              <a:rPr lang="cs-CZ" sz="1200" dirty="0"/>
              <a:t>, </a:t>
            </a:r>
            <a:r>
              <a:rPr lang="cs-CZ" sz="1200" b="1" dirty="0"/>
              <a:t>2023</a:t>
            </a:r>
            <a:r>
              <a:rPr lang="cs-CZ" sz="1200" dirty="0"/>
              <a:t>, 291, 122320.</a:t>
            </a:r>
            <a:endParaRPr lang="cs-CZ" sz="12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C344CD-DA0C-6B51-09AA-080E27622D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r="9218"/>
          <a:stretch/>
        </p:blipFill>
        <p:spPr>
          <a:xfrm>
            <a:off x="10239083" y="1913109"/>
            <a:ext cx="1459591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FBBD6D-EAF0-33EE-4EF1-FDD508F910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1" y="3331650"/>
            <a:ext cx="1507089" cy="13255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89AE890-7F84-806B-AFDF-9B1DD8FDA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31" y="4885531"/>
            <a:ext cx="1561654" cy="13735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E453792-260F-A607-7684-8429D9814D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r="9218"/>
          <a:stretch/>
        </p:blipFill>
        <p:spPr>
          <a:xfrm>
            <a:off x="10239083" y="375056"/>
            <a:ext cx="1432014" cy="1300519"/>
          </a:xfrm>
          <a:prstGeom prst="rect">
            <a:avLst/>
          </a:prstGeom>
        </p:spPr>
      </p:pic>
      <p:sp>
        <p:nvSpPr>
          <p:cNvPr id="19" name="Zástupný symbol pro číslo snímku 3">
            <a:extLst>
              <a:ext uri="{FF2B5EF4-FFF2-40B4-BE49-F238E27FC236}">
                <a16:creationId xmlns:a16="http://schemas.microsoft.com/office/drawing/2014/main" id="{FA392D9B-9155-DFF7-D875-FA9201B7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14</a:t>
            </a:fld>
            <a:r>
              <a:rPr lang="cs-CZ" sz="1400" dirty="0"/>
              <a:t>/24</a:t>
            </a:r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431FB9C-709A-3AC4-FDE2-932B3E79BF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7806"/>
          <a:stretch/>
        </p:blipFill>
        <p:spPr>
          <a:xfrm>
            <a:off x="709667" y="287525"/>
            <a:ext cx="2102461" cy="18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947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Spektroskopie ECD a VCD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16" y="640080"/>
            <a:ext cx="3209299" cy="620881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32" y="619759"/>
            <a:ext cx="3388089" cy="621149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174929" y="3225384"/>
            <a:ext cx="23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index podobnosti</a:t>
            </a:r>
            <a:br>
              <a:rPr lang="cs-CZ" dirty="0"/>
            </a:br>
            <a:r>
              <a:rPr lang="cs-CZ" dirty="0"/>
              <a:t>0,76</a:t>
            </a:r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0" y="232561"/>
            <a:ext cx="2109192" cy="18136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942" y="3225384"/>
            <a:ext cx="23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index podobnosti</a:t>
            </a:r>
            <a:br>
              <a:rPr lang="cs-CZ" dirty="0"/>
            </a:br>
            <a:r>
              <a:rPr lang="cs-CZ" dirty="0"/>
              <a:t>0,78</a:t>
            </a:r>
          </a:p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0" y="5657671"/>
            <a:ext cx="2308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b="1" dirty="0" err="1"/>
              <a:t>Dobšíková</a:t>
            </a:r>
            <a:r>
              <a:rPr lang="cs-CZ" sz="1200" b="1" dirty="0"/>
              <a:t> K.</a:t>
            </a:r>
            <a:r>
              <a:rPr lang="cs-CZ" sz="1200" dirty="0"/>
              <a:t>, Javorská Ž., </a:t>
            </a:r>
            <a:r>
              <a:rPr lang="cs-CZ" sz="1200" dirty="0" err="1"/>
              <a:t>Paškan</a:t>
            </a:r>
            <a:r>
              <a:rPr lang="cs-CZ" sz="1200" dirty="0"/>
              <a:t> M., </a:t>
            </a:r>
            <a:r>
              <a:rPr lang="cs-CZ" sz="1200" dirty="0" err="1"/>
              <a:t>Spálovská</a:t>
            </a:r>
            <a:r>
              <a:rPr lang="cs-CZ" sz="1200" dirty="0"/>
              <a:t> D., </a:t>
            </a:r>
            <a:r>
              <a:rPr lang="cs-CZ" sz="1200" dirty="0" err="1"/>
              <a:t>Trembulaková</a:t>
            </a:r>
            <a:r>
              <a:rPr lang="cs-CZ" sz="1200" dirty="0"/>
              <a:t> P., </a:t>
            </a:r>
            <a:r>
              <a:rPr lang="cs-CZ" sz="1200" dirty="0" err="1"/>
              <a:t>Herciková</a:t>
            </a:r>
            <a:r>
              <a:rPr lang="cs-CZ" sz="1200" dirty="0"/>
              <a:t> J., Kuchař. M, </a:t>
            </a:r>
            <a:r>
              <a:rPr lang="cs-CZ" sz="1200" dirty="0" err="1"/>
              <a:t>Kozmík</a:t>
            </a:r>
            <a:r>
              <a:rPr lang="cs-CZ" sz="1200" dirty="0"/>
              <a:t> V., Kohout M., </a:t>
            </a:r>
            <a:r>
              <a:rPr lang="cs-CZ" sz="1200" dirty="0" err="1"/>
              <a:t>Setnička</a:t>
            </a:r>
            <a:r>
              <a:rPr lang="cs-CZ" sz="1200" dirty="0"/>
              <a:t> V.: </a:t>
            </a:r>
            <a:r>
              <a:rPr lang="cs-CZ" sz="1200" i="1" dirty="0" err="1"/>
              <a:t>Spectrochim</a:t>
            </a:r>
            <a:r>
              <a:rPr lang="cs-CZ" sz="1200" i="1" dirty="0"/>
              <a:t>. Acta A Mol </a:t>
            </a:r>
            <a:r>
              <a:rPr lang="cs-CZ" sz="1200" i="1" dirty="0" err="1"/>
              <a:t>Biomol</a:t>
            </a:r>
            <a:r>
              <a:rPr lang="cs-CZ" sz="1200" i="1" dirty="0"/>
              <a:t>. </a:t>
            </a:r>
            <a:r>
              <a:rPr lang="cs-CZ" sz="1200" i="1" dirty="0" err="1"/>
              <a:t>Spectrosc</a:t>
            </a:r>
            <a:r>
              <a:rPr lang="cs-CZ" sz="1200" i="1" dirty="0"/>
              <a:t>.</a:t>
            </a:r>
            <a:r>
              <a:rPr lang="cs-CZ" sz="1200" dirty="0"/>
              <a:t>, </a:t>
            </a:r>
            <a:r>
              <a:rPr lang="cs-CZ" sz="1200" b="1" dirty="0"/>
              <a:t>2023</a:t>
            </a:r>
            <a:r>
              <a:rPr lang="cs-CZ" sz="1200" dirty="0"/>
              <a:t>, 291, 122320.</a:t>
            </a:r>
            <a:endParaRPr lang="cs-CZ" sz="1200" b="1" dirty="0"/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15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3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C3300"/>
                </a:solidFill>
                <a:ea typeface="+mn-ea"/>
                <a:cs typeface="+mn-cs"/>
              </a:rPr>
              <a:t>Syntetické</a:t>
            </a:r>
            <a:r>
              <a:rPr lang="cs-CZ" dirty="0"/>
              <a:t> </a:t>
            </a:r>
            <a:r>
              <a:rPr lang="cs-CZ" b="1" dirty="0" err="1">
                <a:solidFill>
                  <a:srgbClr val="CC3300"/>
                </a:solidFill>
                <a:ea typeface="+mn-ea"/>
                <a:cs typeface="+mn-cs"/>
              </a:rPr>
              <a:t>kanabinoidy</a:t>
            </a:r>
            <a:endParaRPr lang="cs-CZ" b="1" dirty="0">
              <a:solidFill>
                <a:srgbClr val="CC3300"/>
              </a:solidFill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0784"/>
            <a:ext cx="7962900" cy="465791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40" y="127000"/>
            <a:ext cx="1673120" cy="6541702"/>
          </a:xfrm>
        </p:spPr>
      </p:pic>
      <p:sp>
        <p:nvSpPr>
          <p:cNvPr id="10" name="Obdélník 9"/>
          <p:cNvSpPr/>
          <p:nvPr/>
        </p:nvSpPr>
        <p:spPr>
          <a:xfrm>
            <a:off x="1025672" y="1481404"/>
            <a:ext cx="549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Spektra ECD: AB-, ADB-, AMB-FUBINACA</a:t>
            </a: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16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77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C3300"/>
                </a:solidFill>
                <a:ea typeface="+mn-ea"/>
                <a:cs typeface="+mn-cs"/>
              </a:rPr>
              <a:t>Syntetické</a:t>
            </a:r>
            <a:r>
              <a:rPr lang="cs-CZ" dirty="0"/>
              <a:t> </a:t>
            </a:r>
            <a:r>
              <a:rPr lang="cs-CZ" b="1" dirty="0" err="1">
                <a:solidFill>
                  <a:srgbClr val="CC3300"/>
                </a:solidFill>
                <a:ea typeface="+mn-ea"/>
                <a:cs typeface="+mn-cs"/>
              </a:rPr>
              <a:t>kanabinoidy</a:t>
            </a:r>
            <a:endParaRPr lang="cs-CZ" b="1" dirty="0">
              <a:solidFill>
                <a:srgbClr val="CC3300"/>
              </a:solidFill>
              <a:ea typeface="+mn-ea"/>
              <a:cs typeface="+mn-cs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40" y="127000"/>
            <a:ext cx="1673120" cy="6541702"/>
          </a:xfrm>
        </p:spPr>
      </p:pic>
      <p:sp>
        <p:nvSpPr>
          <p:cNvPr id="10" name="Obdélník 9"/>
          <p:cNvSpPr/>
          <p:nvPr/>
        </p:nvSpPr>
        <p:spPr>
          <a:xfrm>
            <a:off x="1025672" y="1481404"/>
            <a:ext cx="5497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Spektra VCD: AB-, ADB-, AMB-FUBINACA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003274"/>
            <a:ext cx="7712294" cy="4854726"/>
          </a:xfrm>
          <a:prstGeom prst="rect">
            <a:avLst/>
          </a:prstGeom>
        </p:spPr>
      </p:pic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17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0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1720" y="10811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Optimalizace podmínek pro měření VCD v pevné fázi</a:t>
            </a:r>
            <a:br>
              <a:rPr lang="cs-CZ" dirty="0"/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61E9D8-93C5-6D0A-B428-94E4D750D933}"/>
              </a:ext>
            </a:extLst>
          </p:cNvPr>
          <p:cNvSpPr txBox="1"/>
          <p:nvPr/>
        </p:nvSpPr>
        <p:spPr>
          <a:xfrm>
            <a:off x="-159283" y="6513931"/>
            <a:ext cx="1193706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Dobšíková</a:t>
            </a:r>
            <a:r>
              <a:rPr lang="en-GB" sz="14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K.,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Taušová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T., Fagan P.,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Kuchař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cs-CZ" sz="14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Setnička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V.</a:t>
            </a:r>
            <a:r>
              <a:rPr lang="cs-CZ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i="1" dirty="0" err="1">
                <a:latin typeface="Calibri "/>
              </a:rPr>
              <a:t>Spectrochim</a:t>
            </a:r>
            <a:r>
              <a:rPr lang="cs-CZ" sz="1400" i="1" dirty="0">
                <a:latin typeface="Calibri "/>
              </a:rPr>
              <a:t>. Acta A Mol </a:t>
            </a:r>
            <a:r>
              <a:rPr lang="cs-CZ" sz="1400" i="1" dirty="0" err="1">
                <a:latin typeface="Calibri "/>
              </a:rPr>
              <a:t>Biomol</a:t>
            </a:r>
            <a:r>
              <a:rPr lang="cs-CZ" sz="1400" i="1" dirty="0">
                <a:latin typeface="Calibri "/>
              </a:rPr>
              <a:t>. </a:t>
            </a:r>
            <a:r>
              <a:rPr lang="cs-CZ" sz="1400" i="1" dirty="0" err="1">
                <a:latin typeface="Calibri "/>
              </a:rPr>
              <a:t>Spectrosc</a:t>
            </a:r>
            <a:r>
              <a:rPr lang="cs-CZ" sz="1400" i="1" dirty="0">
                <a:latin typeface="Calibri "/>
              </a:rPr>
              <a:t>.</a:t>
            </a:r>
            <a:r>
              <a:rPr lang="cs-CZ" sz="1400" dirty="0">
                <a:latin typeface="Calibri "/>
              </a:rPr>
              <a:t>, </a:t>
            </a:r>
            <a:r>
              <a:rPr lang="cs-CZ" sz="1400" b="1" dirty="0">
                <a:latin typeface="Calibri "/>
              </a:rPr>
              <a:t>2024</a:t>
            </a:r>
            <a:r>
              <a:rPr lang="cs-CZ" sz="1400" dirty="0">
                <a:latin typeface="Calibri "/>
              </a:rPr>
              <a:t>, 305, 123486.</a:t>
            </a:r>
            <a:endParaRPr lang="cs-CZ" sz="14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E31A122-5934-F3F9-301C-B465FC837BB8}"/>
              </a:ext>
            </a:extLst>
          </p:cNvPr>
          <p:cNvSpPr txBox="1">
            <a:spLocks/>
          </p:cNvSpPr>
          <p:nvPr/>
        </p:nvSpPr>
        <p:spPr>
          <a:xfrm>
            <a:off x="990600" y="-1327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C3300"/>
                </a:solidFill>
              </a:rPr>
              <a:t>Aplikace pro forenzní a farmaceutickou praxi</a:t>
            </a:r>
          </a:p>
        </p:txBody>
      </p:sp>
      <p:pic>
        <p:nvPicPr>
          <p:cNvPr id="15" name="Obrázek 14" descr="Obsah obrázku tabulka&#10;&#10;Popis byl vytvořen automaticky">
            <a:extLst>
              <a:ext uri="{FF2B5EF4-FFF2-40B4-BE49-F238E27FC236}">
                <a16:creationId xmlns:a16="http://schemas.microsoft.com/office/drawing/2014/main" id="{A484CDA1-DF2C-FFB9-BD01-690CBCF95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2432734"/>
            <a:ext cx="4197073" cy="4002209"/>
          </a:xfrm>
          <a:prstGeom prst="rect">
            <a:avLst/>
          </a:prstGeom>
        </p:spPr>
      </p:pic>
      <p:pic>
        <p:nvPicPr>
          <p:cNvPr id="17" name="Obrázek 16" descr="Obsah obrázku tabulka&#10;&#10;Popis byl vytvořen automaticky">
            <a:extLst>
              <a:ext uri="{FF2B5EF4-FFF2-40B4-BE49-F238E27FC236}">
                <a16:creationId xmlns:a16="http://schemas.microsoft.com/office/drawing/2014/main" id="{94AAC4BB-1959-7780-5E0C-8F22D3EA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432734"/>
            <a:ext cx="4130517" cy="4002209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3EE6324-E243-D0C4-CF30-F74E735BCFA8}"/>
              </a:ext>
            </a:extLst>
          </p:cNvPr>
          <p:cNvSpPr txBox="1"/>
          <p:nvPr/>
        </p:nvSpPr>
        <p:spPr>
          <a:xfrm>
            <a:off x="2036842" y="1852469"/>
            <a:ext cx="297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tloušťka </a:t>
            </a:r>
            <a:r>
              <a:rPr lang="cs-CZ" sz="2800" dirty="0" err="1">
                <a:latin typeface="+mj-lt"/>
              </a:rPr>
              <a:t>KBr</a:t>
            </a:r>
            <a:r>
              <a:rPr lang="cs-CZ" sz="2800" dirty="0">
                <a:latin typeface="+mj-lt"/>
              </a:rPr>
              <a:t> tablety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3767A91-4617-ACBF-B3DB-1BE33BAC8FA3}"/>
              </a:ext>
            </a:extLst>
          </p:cNvPr>
          <p:cNvSpPr txBox="1"/>
          <p:nvPr/>
        </p:nvSpPr>
        <p:spPr>
          <a:xfrm>
            <a:off x="6962003" y="1896515"/>
            <a:ext cx="3442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průměr </a:t>
            </a:r>
            <a:r>
              <a:rPr lang="cs-CZ" sz="2800" dirty="0" err="1">
                <a:latin typeface="+mj-lt"/>
              </a:rPr>
              <a:t>KBr</a:t>
            </a:r>
            <a:r>
              <a:rPr lang="cs-CZ" sz="2800" dirty="0">
                <a:latin typeface="+mj-lt"/>
              </a:rPr>
              <a:t> tablety</a:t>
            </a:r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18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97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1720" y="10811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/>
              <a:t>Optimalizace podmínek pro měření VCD v pevné fázi</a:t>
            </a:r>
            <a:br>
              <a:rPr lang="cs-CZ" dirty="0"/>
            </a:b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E31A122-5934-F3F9-301C-B465FC837BB8}"/>
              </a:ext>
            </a:extLst>
          </p:cNvPr>
          <p:cNvSpPr txBox="1">
            <a:spLocks/>
          </p:cNvSpPr>
          <p:nvPr/>
        </p:nvSpPr>
        <p:spPr>
          <a:xfrm>
            <a:off x="990600" y="-1327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C3300"/>
                </a:solidFill>
              </a:rPr>
              <a:t>Aplikace pro forenzní a farmaceutickou praxi</a:t>
            </a:r>
          </a:p>
        </p:txBody>
      </p:sp>
      <p:pic>
        <p:nvPicPr>
          <p:cNvPr id="13" name="Obrázek 12" descr="Obsah obrázku tabulka&#10;&#10;Popis byl vytvořen automaticky">
            <a:extLst>
              <a:ext uri="{FF2B5EF4-FFF2-40B4-BE49-F238E27FC236}">
                <a16:creationId xmlns:a16="http://schemas.microsoft.com/office/drawing/2014/main" id="{05F13BD7-D28B-A870-9D38-BDA00AC73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41" y="2347100"/>
            <a:ext cx="4291019" cy="409667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9CC7ADE6-C08F-E941-F628-5EE960CEA5C7}"/>
              </a:ext>
            </a:extLst>
          </p:cNvPr>
          <p:cNvSpPr txBox="1"/>
          <p:nvPr/>
        </p:nvSpPr>
        <p:spPr>
          <a:xfrm>
            <a:off x="4607560" y="1830736"/>
            <a:ext cx="297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j-lt"/>
              </a:rPr>
              <a:t>Otáčení </a:t>
            </a:r>
            <a:r>
              <a:rPr lang="cs-CZ" sz="2800" dirty="0" err="1">
                <a:latin typeface="+mj-lt"/>
              </a:rPr>
              <a:t>KBr</a:t>
            </a:r>
            <a:r>
              <a:rPr lang="cs-CZ" sz="2800" dirty="0">
                <a:latin typeface="+mj-lt"/>
              </a:rPr>
              <a:t> tablety</a:t>
            </a:r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19</a:t>
            </a:fld>
            <a:r>
              <a:rPr lang="cs-CZ" sz="1400" dirty="0"/>
              <a:t>/24</a:t>
            </a:r>
            <a:endParaRPr lang="en-GB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09CDE0-00C4-F77A-439F-DC51E5D453D5}"/>
              </a:ext>
            </a:extLst>
          </p:cNvPr>
          <p:cNvSpPr txBox="1"/>
          <p:nvPr/>
        </p:nvSpPr>
        <p:spPr>
          <a:xfrm>
            <a:off x="-159283" y="6513931"/>
            <a:ext cx="1193706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Dobšíková</a:t>
            </a:r>
            <a:r>
              <a:rPr lang="en-GB" sz="14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K.,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Taušová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T., Fagan P.,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Kuchař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cs-CZ" sz="14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Setnička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V.</a:t>
            </a:r>
            <a:r>
              <a:rPr lang="cs-CZ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i="1" dirty="0" err="1">
                <a:latin typeface="Calibri "/>
              </a:rPr>
              <a:t>Spectrochim</a:t>
            </a:r>
            <a:r>
              <a:rPr lang="cs-CZ" sz="1400" i="1" dirty="0">
                <a:latin typeface="Calibri "/>
              </a:rPr>
              <a:t>. Acta A Mol </a:t>
            </a:r>
            <a:r>
              <a:rPr lang="cs-CZ" sz="1400" i="1" dirty="0" err="1">
                <a:latin typeface="Calibri "/>
              </a:rPr>
              <a:t>Biomol</a:t>
            </a:r>
            <a:r>
              <a:rPr lang="cs-CZ" sz="1400" i="1" dirty="0">
                <a:latin typeface="Calibri "/>
              </a:rPr>
              <a:t>. </a:t>
            </a:r>
            <a:r>
              <a:rPr lang="cs-CZ" sz="1400" i="1" dirty="0" err="1">
                <a:latin typeface="Calibri "/>
              </a:rPr>
              <a:t>Spectrosc</a:t>
            </a:r>
            <a:r>
              <a:rPr lang="cs-CZ" sz="1400" i="1" dirty="0">
                <a:latin typeface="Calibri "/>
              </a:rPr>
              <a:t>.</a:t>
            </a:r>
            <a:r>
              <a:rPr lang="cs-CZ" sz="1400" dirty="0">
                <a:latin typeface="Calibri "/>
              </a:rPr>
              <a:t>, </a:t>
            </a:r>
            <a:r>
              <a:rPr lang="cs-CZ" sz="1400" b="1" dirty="0">
                <a:latin typeface="Calibri "/>
              </a:rPr>
              <a:t>2024</a:t>
            </a:r>
            <a:r>
              <a:rPr lang="cs-CZ" sz="1400" dirty="0">
                <a:latin typeface="Calibri "/>
              </a:rPr>
              <a:t>, 305, 123486.</a:t>
            </a:r>
            <a:endParaRPr lang="cs-CZ" sz="14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Motivace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FE8B74-232A-4EE5-91C8-4C6865A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r>
              <a:rPr lang="cs-CZ" sz="1400" dirty="0"/>
              <a:t>2/24</a:t>
            </a:r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8C60B71-2810-4A85-8FA2-C794230C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dirty="0"/>
              <a:t>vysoký aplikační potenciál vibrační a </a:t>
            </a:r>
            <a:r>
              <a:rPr lang="cs-CZ" sz="3200" dirty="0" err="1"/>
              <a:t>chiroptické</a:t>
            </a:r>
            <a:r>
              <a:rPr lang="cs-CZ" sz="3200" dirty="0"/>
              <a:t> spektroskopie pro forenzní a farmaceutickou praxi</a:t>
            </a:r>
          </a:p>
          <a:p>
            <a:pPr lvl="2"/>
            <a:r>
              <a:rPr lang="cs-CZ" sz="2400" b="1" dirty="0"/>
              <a:t>vibrační metody </a:t>
            </a:r>
            <a:r>
              <a:rPr lang="cs-CZ" sz="2400" dirty="0"/>
              <a:t>– vývoj metod pro rychlou a spolehlivou identifikaci</a:t>
            </a:r>
          </a:p>
          <a:p>
            <a:pPr lvl="2"/>
            <a:r>
              <a:rPr lang="cs-CZ" sz="2400" b="1" dirty="0" err="1"/>
              <a:t>chiroptické</a:t>
            </a:r>
            <a:r>
              <a:rPr lang="cs-CZ" sz="2400" b="1" dirty="0"/>
              <a:t> metody </a:t>
            </a:r>
            <a:r>
              <a:rPr lang="cs-CZ" sz="2400" dirty="0"/>
              <a:t>– citlivost na 3D strukturu chirálních látek, určení absolutní konfigurace</a:t>
            </a:r>
          </a:p>
          <a:p>
            <a:pPr lvl="2"/>
            <a:endParaRPr lang="cs-CZ" sz="2400" dirty="0"/>
          </a:p>
          <a:p>
            <a:r>
              <a:rPr lang="cs-CZ" sz="3200" dirty="0"/>
              <a:t>každoroční nárůst počtu zachycených nových syntetických drog</a:t>
            </a:r>
          </a:p>
          <a:p>
            <a:endParaRPr lang="cs-CZ" sz="3200" dirty="0"/>
          </a:p>
          <a:p>
            <a:r>
              <a:rPr lang="cs-CZ" sz="3200" dirty="0"/>
              <a:t>rostoucí výskyt padělaných léčiv – nelegální internetové lékárny 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6875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6400" y="1006777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/>
              <a:t>IČ spektroskopie                       VCD spektroskopie</a:t>
            </a:r>
            <a:br>
              <a:rPr lang="cs-CZ" dirty="0"/>
            </a:b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E31A122-5934-F3F9-301C-B465FC837BB8}"/>
              </a:ext>
            </a:extLst>
          </p:cNvPr>
          <p:cNvSpPr txBox="1">
            <a:spLocks/>
          </p:cNvSpPr>
          <p:nvPr/>
        </p:nvSpPr>
        <p:spPr>
          <a:xfrm>
            <a:off x="990600" y="-1327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C3300"/>
                </a:solidFill>
              </a:rPr>
              <a:t>Aplikace pro forenzní a farmaceutickou praxi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5" y="1737360"/>
            <a:ext cx="9283742" cy="4369790"/>
          </a:xfrm>
          <a:prstGeom prst="rect">
            <a:avLst/>
          </a:prstGeom>
        </p:spPr>
      </p:pic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20</a:t>
            </a:fld>
            <a:r>
              <a:rPr lang="cs-CZ" sz="1400" dirty="0"/>
              <a:t>/24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5074B5-5C7A-132F-C714-CECA15B0B380}"/>
              </a:ext>
            </a:extLst>
          </p:cNvPr>
          <p:cNvSpPr txBox="1"/>
          <p:nvPr/>
        </p:nvSpPr>
        <p:spPr>
          <a:xfrm>
            <a:off x="-159283" y="6513931"/>
            <a:ext cx="1193706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Dobšíková</a:t>
            </a:r>
            <a:r>
              <a:rPr lang="en-GB" sz="14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K.,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Taušová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T., Fagan P.,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Kuchař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cs-CZ" sz="14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Setnička</a:t>
            </a:r>
            <a:r>
              <a:rPr lang="en-GB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V.</a:t>
            </a:r>
            <a:r>
              <a:rPr lang="cs-CZ" sz="14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i="1" dirty="0" err="1">
                <a:latin typeface="Calibri "/>
              </a:rPr>
              <a:t>Spectrochim</a:t>
            </a:r>
            <a:r>
              <a:rPr lang="cs-CZ" sz="1400" i="1" dirty="0">
                <a:latin typeface="Calibri "/>
              </a:rPr>
              <a:t>. Acta A Mol </a:t>
            </a:r>
            <a:r>
              <a:rPr lang="cs-CZ" sz="1400" i="1" dirty="0" err="1">
                <a:latin typeface="Calibri "/>
              </a:rPr>
              <a:t>Biomol</a:t>
            </a:r>
            <a:r>
              <a:rPr lang="cs-CZ" sz="1400" i="1" dirty="0">
                <a:latin typeface="Calibri "/>
              </a:rPr>
              <a:t>. </a:t>
            </a:r>
            <a:r>
              <a:rPr lang="cs-CZ" sz="1400" i="1" dirty="0" err="1">
                <a:latin typeface="Calibri "/>
              </a:rPr>
              <a:t>Spectrosc</a:t>
            </a:r>
            <a:r>
              <a:rPr lang="cs-CZ" sz="1400" i="1" dirty="0">
                <a:latin typeface="Calibri "/>
              </a:rPr>
              <a:t>.</a:t>
            </a:r>
            <a:r>
              <a:rPr lang="cs-CZ" sz="1400" dirty="0">
                <a:latin typeface="Calibri "/>
              </a:rPr>
              <a:t>, </a:t>
            </a:r>
            <a:r>
              <a:rPr lang="cs-CZ" sz="1400" b="1" dirty="0">
                <a:latin typeface="Calibri "/>
              </a:rPr>
              <a:t>2024</a:t>
            </a:r>
            <a:r>
              <a:rPr lang="cs-CZ" sz="1400" dirty="0">
                <a:latin typeface="Calibri "/>
              </a:rPr>
              <a:t>, 305, 123486.</a:t>
            </a:r>
            <a:endParaRPr lang="cs-CZ" sz="14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7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426" y="737965"/>
            <a:ext cx="45215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dirty="0"/>
              <a:t>Strukturní studie </a:t>
            </a:r>
            <a:r>
              <a:rPr lang="cs-CZ" sz="4900" b="1" dirty="0" err="1"/>
              <a:t>avanafilu</a:t>
            </a:r>
            <a:br>
              <a:rPr lang="cs-CZ" dirty="0"/>
            </a:br>
            <a:r>
              <a:rPr lang="cs-CZ" sz="4000" dirty="0"/>
              <a:t>VCD a IČ spektroskopie v roztoku a pevné fázi</a:t>
            </a:r>
            <a:endParaRPr lang="cs-CZ" dirty="0"/>
          </a:p>
        </p:txBody>
      </p:sp>
      <p:pic>
        <p:nvPicPr>
          <p:cNvPr id="6" name="Obrázek 5" descr="Obsah obrázku schématické&#10;&#10;Popis byl vytvořen automaticky">
            <a:extLst>
              <a:ext uri="{FF2B5EF4-FFF2-40B4-BE49-F238E27FC236}">
                <a16:creationId xmlns:a16="http://schemas.microsoft.com/office/drawing/2014/main" id="{0D8ABEC9-8865-1F12-EEBE-C965C03C4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38" y="3125215"/>
            <a:ext cx="2814948" cy="33507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34546" r="31790" b="11030"/>
          <a:stretch/>
        </p:blipFill>
        <p:spPr>
          <a:xfrm>
            <a:off x="356341" y="3622827"/>
            <a:ext cx="1979405" cy="22672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8826818" y="4800600"/>
            <a:ext cx="82867" cy="661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279400"/>
            <a:ext cx="5150856" cy="6445796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7124223" y="3531356"/>
            <a:ext cx="234462" cy="2579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124223" y="5432169"/>
            <a:ext cx="234462" cy="2579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7829283" y="4286657"/>
            <a:ext cx="234462" cy="2579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682275" y="5490339"/>
            <a:ext cx="234462" cy="2579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7870804" y="279400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roztok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912238" y="1825799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roztok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929329" y="3317632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roztok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0579554" y="259541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579554" y="1795891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roztok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0598232" y="3317632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roztok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870804" y="4928492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tableta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0525908" y="4891064"/>
            <a:ext cx="99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tableta</a:t>
            </a:r>
          </a:p>
        </p:txBody>
      </p:sp>
      <p:sp>
        <p:nvSpPr>
          <p:cNvPr id="31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21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5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Padělky </a:t>
            </a:r>
            <a:r>
              <a:rPr lang="cs-CZ" b="1" dirty="0" err="1"/>
              <a:t>avanafilu</a:t>
            </a:r>
            <a:endParaRPr lang="cs-CZ" b="1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3211076"/>
            <a:ext cx="9956800" cy="3606026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641600" y="2573655"/>
            <a:ext cx="980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ECD						UV</a:t>
            </a:r>
            <a:br>
              <a:rPr lang="cs-CZ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45150" y="5065663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45150" y="56350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645150" y="433658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45150" y="381458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46" y="10220"/>
            <a:ext cx="5853229" cy="2669894"/>
          </a:xfrm>
          <a:prstGeom prst="rect">
            <a:avLst/>
          </a:prstGeom>
        </p:spPr>
      </p:pic>
      <p:sp>
        <p:nvSpPr>
          <p:cNvPr id="13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22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50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komplexní strukturní studie </a:t>
            </a:r>
            <a:r>
              <a:rPr lang="cs-CZ" b="1" dirty="0"/>
              <a:t>37 nových syntetických drog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ECD, VCD + DFT výpočty</a:t>
            </a:r>
          </a:p>
          <a:p>
            <a:r>
              <a:rPr lang="cs-CZ" dirty="0"/>
              <a:t>optimalizace podmínek pro měření spekter VCD v pevné fázi</a:t>
            </a:r>
          </a:p>
          <a:p>
            <a:r>
              <a:rPr lang="cs-CZ" dirty="0"/>
              <a:t>naměřeny </a:t>
            </a:r>
            <a:r>
              <a:rPr lang="cs-CZ" b="1" dirty="0"/>
              <a:t>první VCD spektra </a:t>
            </a:r>
            <a:r>
              <a:rPr lang="cs-CZ" dirty="0"/>
              <a:t>syntetických drog </a:t>
            </a:r>
            <a:r>
              <a:rPr lang="cs-CZ" b="1" dirty="0"/>
              <a:t>v pevné fázi</a:t>
            </a:r>
          </a:p>
          <a:p>
            <a:r>
              <a:rPr lang="cs-CZ" dirty="0"/>
              <a:t>porovnání VCD v pevné fázi a roztoku</a:t>
            </a:r>
          </a:p>
          <a:p>
            <a:r>
              <a:rPr lang="cs-CZ" dirty="0"/>
              <a:t>padělky farmak na léčbu ED - </a:t>
            </a:r>
            <a:r>
              <a:rPr lang="cs-CZ" b="1" dirty="0"/>
              <a:t>určení</a:t>
            </a:r>
            <a:r>
              <a:rPr lang="cs-CZ" dirty="0"/>
              <a:t> </a:t>
            </a:r>
            <a:r>
              <a:rPr lang="cs-CZ" b="1" dirty="0"/>
              <a:t>absolutní konfigurace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B3515758-42D1-EE87-586B-467B88A7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23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53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Poděkování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671485"/>
            <a:ext cx="1100186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Školitel: </a:t>
            </a:r>
            <a:r>
              <a:rPr lang="cs-CZ" dirty="0">
                <a:solidFill>
                  <a:sysClr val="windowText" lastClr="000000"/>
                </a:solidFill>
              </a:rPr>
              <a:t>prof. Ing. Vladimír </a:t>
            </a:r>
            <a:r>
              <a:rPr lang="cs-CZ" dirty="0" err="1">
                <a:solidFill>
                  <a:sysClr val="windowText" lastClr="000000"/>
                </a:solidFill>
              </a:rPr>
              <a:t>Setnička</a:t>
            </a:r>
            <a:r>
              <a:rPr lang="cs-CZ" dirty="0">
                <a:solidFill>
                  <a:sysClr val="windowText" lastClr="000000"/>
                </a:solidFill>
              </a:rPr>
              <a:t>, Ph.D.</a:t>
            </a:r>
          </a:p>
          <a:p>
            <a:r>
              <a:rPr lang="cs-CZ" b="1" dirty="0">
                <a:solidFill>
                  <a:sysClr val="windowText" lastClr="000000"/>
                </a:solidFill>
              </a:rPr>
              <a:t>Konzultanti: </a:t>
            </a:r>
            <a:r>
              <a:rPr lang="cs-CZ" dirty="0"/>
              <a:t>prof. RNDr. Petr </a:t>
            </a:r>
            <a:r>
              <a:rPr lang="cs-CZ" dirty="0" err="1"/>
              <a:t>Bouř</a:t>
            </a:r>
            <a:r>
              <a:rPr lang="cs-CZ" dirty="0"/>
              <a:t>, CSc.; doc. Ing. Martin Kuchař, Ph.D.</a:t>
            </a:r>
          </a:p>
          <a:p>
            <a:pPr algn="just"/>
            <a:r>
              <a:rPr lang="cs-CZ" dirty="0">
                <a:solidFill>
                  <a:sysClr val="windowText" lastClr="000000"/>
                </a:solidFill>
              </a:rPr>
              <a:t>Skupina </a:t>
            </a:r>
            <a:r>
              <a:rPr lang="cs-CZ" dirty="0" err="1">
                <a:solidFill>
                  <a:sysClr val="windowText" lastClr="000000"/>
                </a:solidFill>
              </a:rPr>
              <a:t>chiroptických</a:t>
            </a:r>
            <a:r>
              <a:rPr lang="cs-CZ" dirty="0">
                <a:solidFill>
                  <a:sysClr val="windowText" lastClr="000000"/>
                </a:solidFill>
              </a:rPr>
              <a:t> metod </a:t>
            </a:r>
          </a:p>
          <a:p>
            <a:pPr algn="just"/>
            <a:endParaRPr lang="cs-CZ" dirty="0">
              <a:solidFill>
                <a:sysClr val="windowText" lastClr="000000"/>
              </a:solidFill>
            </a:endParaRPr>
          </a:p>
          <a:p>
            <a:pPr algn="just"/>
            <a:r>
              <a:rPr lang="cs-CZ" b="1" dirty="0">
                <a:solidFill>
                  <a:sysClr val="windowText" lastClr="000000"/>
                </a:solidFill>
              </a:rPr>
              <a:t>BAFA VŠCHT: </a:t>
            </a:r>
            <a:r>
              <a:rPr lang="cs-CZ" dirty="0">
                <a:solidFill>
                  <a:sysClr val="windowText" lastClr="000000"/>
                </a:solidFill>
              </a:rPr>
              <a:t>doc. Ing. Martin Kuchař, Ph.D.; Ing. Bronislav Jurásek, Ph.D.; </a:t>
            </a:r>
            <a:br>
              <a:rPr lang="cs-CZ" dirty="0">
                <a:solidFill>
                  <a:sysClr val="windowText" lastClr="000000"/>
                </a:solidFill>
              </a:rPr>
            </a:br>
            <a:r>
              <a:rPr lang="cs-CZ" dirty="0">
                <a:solidFill>
                  <a:sysClr val="windowText" lastClr="000000"/>
                </a:solidFill>
              </a:rPr>
              <a:t>prof. Ing. Michal Kohout, Ph.D.</a:t>
            </a:r>
          </a:p>
          <a:p>
            <a:pPr algn="just"/>
            <a:endParaRPr lang="cs-CZ" dirty="0">
              <a:solidFill>
                <a:sysClr val="windowText" lastClr="000000"/>
              </a:solidFill>
            </a:endParaRPr>
          </a:p>
          <a:p>
            <a:pPr algn="just"/>
            <a:r>
              <a:rPr lang="cs-CZ" dirty="0"/>
              <a:t>TAČR projekt: </a:t>
            </a:r>
            <a:r>
              <a:rPr lang="cs-CZ" b="1" dirty="0"/>
              <a:t>VJ1010043 </a:t>
            </a:r>
            <a:endParaRPr lang="cs-CZ" dirty="0"/>
          </a:p>
          <a:p>
            <a:pPr algn="just"/>
            <a:r>
              <a:rPr lang="cs-CZ" dirty="0"/>
              <a:t>MVČR projekt</a:t>
            </a:r>
            <a:r>
              <a:rPr lang="en-US" dirty="0"/>
              <a:t>: </a:t>
            </a:r>
            <a:r>
              <a:rPr lang="cs-CZ" b="1" dirty="0"/>
              <a:t>VK01010212</a:t>
            </a:r>
            <a:endParaRPr lang="cs-CZ" dirty="0"/>
          </a:p>
          <a:p>
            <a:r>
              <a:rPr lang="en-US" dirty="0"/>
              <a:t>VIGA </a:t>
            </a:r>
            <a:r>
              <a:rPr lang="cs-CZ" dirty="0"/>
              <a:t>projekty</a:t>
            </a:r>
            <a:r>
              <a:rPr lang="en-US" dirty="0"/>
              <a:t>: </a:t>
            </a:r>
            <a:r>
              <a:rPr lang="en-US" b="1" dirty="0"/>
              <a:t>A2_FCHI_202</a:t>
            </a:r>
            <a:r>
              <a:rPr lang="cs-CZ" b="1" dirty="0"/>
              <a:t>2</a:t>
            </a:r>
            <a:r>
              <a:rPr lang="en-US" b="1" dirty="0"/>
              <a:t>_0</a:t>
            </a:r>
            <a:r>
              <a:rPr lang="cs-CZ" b="1" dirty="0"/>
              <a:t>27</a:t>
            </a:r>
            <a:r>
              <a:rPr lang="cs-CZ" dirty="0"/>
              <a:t>,</a:t>
            </a:r>
            <a:r>
              <a:rPr lang="cs-CZ" b="1" dirty="0"/>
              <a:t> A2_FCHI_2023_025</a:t>
            </a:r>
            <a:endParaRPr lang="cs-CZ" dirty="0"/>
          </a:p>
          <a:p>
            <a:pPr algn="just"/>
            <a:endParaRPr lang="cs-CZ" dirty="0">
              <a:solidFill>
                <a:sysClr val="windowText" lastClr="000000"/>
              </a:solidFill>
            </a:endParaRPr>
          </a:p>
          <a:p>
            <a:pPr algn="just"/>
            <a:endParaRPr lang="cs-CZ" dirty="0">
              <a:solidFill>
                <a:sysClr val="windowText" lastClr="000000"/>
              </a:solidFill>
            </a:endParaRPr>
          </a:p>
          <a:p>
            <a:pPr algn="just"/>
            <a:endParaRPr lang="cs-CZ" dirty="0">
              <a:solidFill>
                <a:sysClr val="windowText" lastClr="0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4" y="138659"/>
            <a:ext cx="2458920" cy="47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66" y="6162180"/>
            <a:ext cx="1101123" cy="5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77" y="6163639"/>
            <a:ext cx="638909" cy="52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/>
          <a:srcRect l="22866" t="30240" r="22964" b="35221"/>
          <a:stretch/>
        </p:blipFill>
        <p:spPr>
          <a:xfrm>
            <a:off x="1738811" y="6180567"/>
            <a:ext cx="1743959" cy="490193"/>
          </a:xfrm>
          <a:prstGeom prst="rect">
            <a:avLst/>
          </a:prstGeom>
        </p:spPr>
      </p:pic>
      <p:pic>
        <p:nvPicPr>
          <p:cNvPr id="2050" name="Picture 2" descr="Domovská stránka - Vysoká škola chemicko-technologická v Praz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9"/>
          <a:stretch/>
        </p:blipFill>
        <p:spPr bwMode="auto">
          <a:xfrm>
            <a:off x="90608" y="6111532"/>
            <a:ext cx="1105807" cy="6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JASCO Corporation"/>
          <p:cNvSpPr>
            <a:spLocks noChangeAspect="1" noChangeArrowheads="1"/>
          </p:cNvSpPr>
          <p:nvPr/>
        </p:nvSpPr>
        <p:spPr bwMode="auto">
          <a:xfrm>
            <a:off x="8573711" y="20031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AutoShape 6" descr="JASCO Corpo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162" y="6219444"/>
            <a:ext cx="1247628" cy="41243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0187" y="6129922"/>
            <a:ext cx="1107225" cy="591482"/>
          </a:xfrm>
          <a:prstGeom prst="rect">
            <a:avLst/>
          </a:prstGeom>
        </p:spPr>
      </p:pic>
      <p:pic>
        <p:nvPicPr>
          <p:cNvPr id="1026" name="Picture 2" descr="tacr_logo - DataFromSky">
            <a:extLst>
              <a:ext uri="{FF2B5EF4-FFF2-40B4-BE49-F238E27FC236}">
                <a16:creationId xmlns:a16="http://schemas.microsoft.com/office/drawing/2014/main" id="{C90E588C-4DB3-F476-E782-1460AA40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80" y="6121684"/>
            <a:ext cx="736316" cy="7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0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491E9-BADA-526E-B83A-AFBA707F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859A3-0DD0-E50A-EE02-AD86CA5F5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59DD54-927F-CCA5-2514-00B43C98E6EB}"/>
              </a:ext>
            </a:extLst>
          </p:cNvPr>
          <p:cNvSpPr/>
          <p:nvPr/>
        </p:nvSpPr>
        <p:spPr>
          <a:xfrm>
            <a:off x="0" y="-203200"/>
            <a:ext cx="12313920" cy="7254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12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FD7F7-CDD6-4664-B999-EB084182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409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Výpočet faktoru podobnosti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3">
                <a:extLst>
                  <a:ext uri="{FF2B5EF4-FFF2-40B4-BE49-F238E27FC236}">
                    <a16:creationId xmlns:a16="http://schemas.microsoft.com/office/drawing/2014/main" id="{F0F543F6-609B-4343-ACF4-03A08D639665}"/>
                  </a:ext>
                </a:extLst>
              </p:cNvPr>
              <p:cNvSpPr txBox="1">
                <a:spLocks noGrp="1"/>
              </p:cNvSpPr>
              <p:nvPr/>
            </p:nvSpPr>
            <p:spPr>
              <a:xfrm>
                <a:off x="838200" y="1887180"/>
                <a:ext cx="10515600" cy="1292662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Zástupný obsah 3">
                <a:extLst>
                  <a:ext uri="{FF2B5EF4-FFF2-40B4-BE49-F238E27FC236}">
                    <a16:creationId xmlns:a16="http://schemas.microsoft.com/office/drawing/2014/main" id="{F0F543F6-609B-4343-ACF4-03A08D63966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7180"/>
                <a:ext cx="10515600" cy="1292662"/>
              </a:xfrm>
              <a:prstGeom prst="rect">
                <a:avLst/>
              </a:prstGeom>
              <a:blipFill>
                <a:blip r:embed="rId2"/>
                <a:stretch>
                  <a:fillRect t="-4717" b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4">
            <a:extLst>
              <a:ext uri="{FF2B5EF4-FFF2-40B4-BE49-F238E27FC236}">
                <a16:creationId xmlns:a16="http://schemas.microsoft.com/office/drawing/2014/main" id="{014181BB-7375-4A1A-B75D-976C55FC15FF}"/>
              </a:ext>
            </a:extLst>
          </p:cNvPr>
          <p:cNvSpPr txBox="1"/>
          <p:nvPr/>
        </p:nvSpPr>
        <p:spPr>
          <a:xfrm>
            <a:off x="4978690" y="3490555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i="1" dirty="0"/>
              <a:t>f(</a:t>
            </a:r>
            <a:r>
              <a:rPr lang="el-GR" sz="2000" i="1" dirty="0"/>
              <a:t>σ</a:t>
            </a:r>
            <a:r>
              <a:rPr lang="cs-CZ" sz="2000" i="1" dirty="0"/>
              <a:t>x) </a:t>
            </a:r>
            <a:r>
              <a:rPr lang="cs-CZ" sz="2000" dirty="0"/>
              <a:t>– vypočtené spektrum</a:t>
            </a:r>
          </a:p>
          <a:p>
            <a:r>
              <a:rPr lang="cs-CZ" sz="2000" i="1" dirty="0"/>
              <a:t>σ</a:t>
            </a:r>
            <a:r>
              <a:rPr lang="cs-CZ" sz="2000" dirty="0"/>
              <a:t> – </a:t>
            </a:r>
            <a:r>
              <a:rPr lang="cs-CZ" sz="2000" dirty="0" err="1"/>
              <a:t>škálovací</a:t>
            </a:r>
            <a:r>
              <a:rPr lang="cs-CZ" sz="2000" dirty="0"/>
              <a:t> faktor</a:t>
            </a:r>
          </a:p>
          <a:p>
            <a:r>
              <a:rPr lang="cs-CZ" sz="2000" i="1" dirty="0"/>
              <a:t>g(x) </a:t>
            </a:r>
            <a:r>
              <a:rPr lang="cs-CZ" sz="2000" dirty="0"/>
              <a:t>– experimentální spektrum</a:t>
            </a:r>
            <a:endParaRPr lang="en-US" sz="2000" dirty="0"/>
          </a:p>
        </p:txBody>
      </p:sp>
      <p:sp>
        <p:nvSpPr>
          <p:cNvPr id="9" name="TextovéPole 5">
            <a:extLst>
              <a:ext uri="{FF2B5EF4-FFF2-40B4-BE49-F238E27FC236}">
                <a16:creationId xmlns:a16="http://schemas.microsoft.com/office/drawing/2014/main" id="{279C754F-24D7-4310-9901-28A3D25B8F48}"/>
              </a:ext>
            </a:extLst>
          </p:cNvPr>
          <p:cNvSpPr txBox="1"/>
          <p:nvPr/>
        </p:nvSpPr>
        <p:spPr>
          <a:xfrm>
            <a:off x="4066110" y="4663042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Převzato z: </a:t>
            </a:r>
            <a:r>
              <a:rPr lang="cs-CZ" sz="1400" dirty="0" err="1"/>
              <a:t>Polavarapu</a:t>
            </a:r>
            <a:r>
              <a:rPr lang="cs-CZ" sz="1400" dirty="0"/>
              <a:t> P. L., </a:t>
            </a:r>
            <a:r>
              <a:rPr lang="cs-CZ" sz="1400" dirty="0" err="1"/>
              <a:t>Covington</a:t>
            </a:r>
            <a:r>
              <a:rPr lang="cs-CZ" sz="1400" dirty="0"/>
              <a:t> C. L.: Chirality </a:t>
            </a:r>
            <a:r>
              <a:rPr lang="cs-CZ" sz="1400" i="1" dirty="0"/>
              <a:t>26</a:t>
            </a:r>
            <a:r>
              <a:rPr lang="cs-CZ" sz="1400" dirty="0"/>
              <a:t>, 539 (2014).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679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Seznam</a:t>
            </a:r>
            <a:r>
              <a:rPr lang="cs-CZ" dirty="0"/>
              <a:t> </a:t>
            </a:r>
            <a:r>
              <a:rPr lang="cs-CZ" b="1" dirty="0"/>
              <a:t>publikací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sz="2000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Paškan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M., </a:t>
            </a:r>
            <a:r>
              <a:rPr lang="cs-CZ" sz="2000" b="1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Dobšíková</a:t>
            </a:r>
            <a:r>
              <a:rPr lang="cs-CZ" sz="200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K.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Kuchař M., </a:t>
            </a:r>
            <a:r>
              <a:rPr lang="cs-CZ" sz="2000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Setnička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V., Kohout M.: </a:t>
            </a:r>
            <a:r>
              <a:rPr lang="en-US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Synthesis and absolute configuration of cyclic synthetic cathinones derived from α-tetralone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Chirality, </a:t>
            </a:r>
            <a:r>
              <a:rPr lang="cs-CZ" sz="200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e23646.</a:t>
            </a:r>
            <a:endParaRPr lang="cs-CZ" sz="2000" dirty="0">
              <a:effectLst/>
              <a:latin typeface="Calibr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Dobšíková</a:t>
            </a:r>
            <a:r>
              <a:rPr lang="en-GB" sz="2000" b="1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K., </a:t>
            </a:r>
            <a:r>
              <a:rPr lang="en-GB" sz="20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Taušová</a:t>
            </a:r>
            <a:r>
              <a:rPr lang="en-GB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T., Fagan P., </a:t>
            </a:r>
            <a:r>
              <a:rPr lang="en-GB" sz="20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Kuchař</a:t>
            </a:r>
            <a:r>
              <a:rPr lang="en-GB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cs-CZ" sz="200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Setnička</a:t>
            </a:r>
            <a:r>
              <a:rPr lang="en-GB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V.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Solid-state vibrational circular dichroism: Methodology and application for amphetamine derivatives</a:t>
            </a:r>
            <a:r>
              <a:rPr lang="cs-CZ" sz="2000" dirty="0">
                <a:effectLst/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latin typeface="Calibri "/>
              </a:rPr>
              <a:t>Spectrochim</a:t>
            </a:r>
            <a:r>
              <a:rPr lang="cs-CZ" sz="2000" i="1" dirty="0">
                <a:latin typeface="Calibri "/>
              </a:rPr>
              <a:t>. Acta A Mol </a:t>
            </a:r>
            <a:r>
              <a:rPr lang="cs-CZ" sz="2000" i="1" dirty="0" err="1">
                <a:latin typeface="Calibri "/>
              </a:rPr>
              <a:t>Biomol</a:t>
            </a:r>
            <a:r>
              <a:rPr lang="cs-CZ" sz="2000" i="1" dirty="0">
                <a:latin typeface="Calibri "/>
              </a:rPr>
              <a:t>. </a:t>
            </a:r>
            <a:r>
              <a:rPr lang="cs-CZ" sz="2000" i="1" dirty="0" err="1">
                <a:latin typeface="Calibri "/>
              </a:rPr>
              <a:t>Spectrosc</a:t>
            </a:r>
            <a:r>
              <a:rPr lang="cs-CZ" sz="2000" i="1" dirty="0">
                <a:latin typeface="Calibri "/>
              </a:rPr>
              <a:t>.</a:t>
            </a:r>
            <a:r>
              <a:rPr lang="cs-CZ" sz="2000" dirty="0">
                <a:latin typeface="Calibri "/>
              </a:rPr>
              <a:t>, </a:t>
            </a:r>
            <a:r>
              <a:rPr lang="cs-CZ" sz="2000" b="1" dirty="0">
                <a:latin typeface="Calibri "/>
              </a:rPr>
              <a:t>2024</a:t>
            </a:r>
            <a:r>
              <a:rPr lang="cs-CZ" sz="2000" dirty="0">
                <a:latin typeface="Calibri "/>
              </a:rPr>
              <a:t>, </a:t>
            </a:r>
            <a:r>
              <a:rPr lang="cs-CZ" sz="2000" i="1" dirty="0">
                <a:latin typeface="Calibri "/>
              </a:rPr>
              <a:t>305</a:t>
            </a:r>
            <a:r>
              <a:rPr lang="cs-CZ" sz="2000" dirty="0">
                <a:latin typeface="Calibri "/>
              </a:rPr>
              <a:t>, 123486.</a:t>
            </a:r>
            <a:endParaRPr lang="cs-CZ" sz="2000" b="1" dirty="0"/>
          </a:p>
          <a:p>
            <a:pPr algn="just"/>
            <a:r>
              <a:rPr lang="cs-CZ" sz="2000" b="1" dirty="0" err="1"/>
              <a:t>Dobšíková</a:t>
            </a:r>
            <a:r>
              <a:rPr lang="cs-CZ" sz="2000" b="1" dirty="0"/>
              <a:t> K.</a:t>
            </a:r>
            <a:r>
              <a:rPr lang="cs-CZ" sz="2000" dirty="0"/>
              <a:t>, Javorská Ž., </a:t>
            </a:r>
            <a:r>
              <a:rPr lang="cs-CZ" sz="2000" dirty="0" err="1"/>
              <a:t>Paškan</a:t>
            </a:r>
            <a:r>
              <a:rPr lang="cs-CZ" sz="2000" dirty="0"/>
              <a:t> M., </a:t>
            </a:r>
            <a:r>
              <a:rPr lang="cs-CZ" sz="2000" dirty="0" err="1"/>
              <a:t>Spálovská</a:t>
            </a:r>
            <a:r>
              <a:rPr lang="cs-CZ" sz="2000" dirty="0"/>
              <a:t> D., </a:t>
            </a:r>
            <a:r>
              <a:rPr lang="cs-CZ" sz="2000" dirty="0" err="1"/>
              <a:t>Trembulaková</a:t>
            </a:r>
            <a:r>
              <a:rPr lang="cs-CZ" sz="2000" dirty="0"/>
              <a:t> P., </a:t>
            </a:r>
            <a:r>
              <a:rPr lang="cs-CZ" sz="2000" dirty="0" err="1"/>
              <a:t>Herciková</a:t>
            </a:r>
            <a:r>
              <a:rPr lang="cs-CZ" sz="2000" dirty="0"/>
              <a:t> J., Kuchař. M, </a:t>
            </a:r>
            <a:r>
              <a:rPr lang="cs-CZ" sz="2000" dirty="0" err="1"/>
              <a:t>Kozmík</a:t>
            </a:r>
            <a:r>
              <a:rPr lang="cs-CZ" sz="2000" dirty="0"/>
              <a:t> V., Kohout M., </a:t>
            </a:r>
            <a:r>
              <a:rPr lang="cs-CZ" sz="2000" dirty="0" err="1"/>
              <a:t>Setnička</a:t>
            </a:r>
            <a:r>
              <a:rPr lang="cs-CZ" sz="2000" dirty="0"/>
              <a:t> V.: </a:t>
            </a:r>
            <a:r>
              <a:rPr lang="en-US" sz="2000" dirty="0" err="1"/>
              <a:t>Enantioseparation</a:t>
            </a:r>
            <a:r>
              <a:rPr lang="en-US" sz="2000" dirty="0"/>
              <a:t> and a comprehensive spectroscopic analysis of novel synthetic </a:t>
            </a:r>
            <a:r>
              <a:rPr lang="en-US" sz="2000" dirty="0" err="1"/>
              <a:t>cathinones</a:t>
            </a:r>
            <a:r>
              <a:rPr lang="en-US" sz="2000" dirty="0"/>
              <a:t> laterally substituted with a </a:t>
            </a:r>
            <a:r>
              <a:rPr lang="en-US" sz="2000" dirty="0" err="1"/>
              <a:t>trifluoromethyl</a:t>
            </a:r>
            <a:r>
              <a:rPr lang="en-US" sz="2000" dirty="0"/>
              <a:t> group</a:t>
            </a:r>
            <a:r>
              <a:rPr lang="cs-CZ" sz="2000" dirty="0"/>
              <a:t>, </a:t>
            </a:r>
            <a:r>
              <a:rPr lang="cs-CZ" sz="2000" i="1" dirty="0" err="1"/>
              <a:t>Spectrochim</a:t>
            </a:r>
            <a:r>
              <a:rPr lang="cs-CZ" sz="2000" i="1" dirty="0"/>
              <a:t>. Acta A Mol </a:t>
            </a:r>
            <a:r>
              <a:rPr lang="cs-CZ" sz="2000" i="1" dirty="0" err="1"/>
              <a:t>Biomol</a:t>
            </a:r>
            <a:r>
              <a:rPr lang="cs-CZ" sz="2000" i="1" dirty="0"/>
              <a:t>. </a:t>
            </a:r>
            <a:r>
              <a:rPr lang="cs-CZ" sz="2000" i="1" dirty="0" err="1"/>
              <a:t>Spectrosc</a:t>
            </a:r>
            <a:r>
              <a:rPr lang="cs-CZ" sz="2000" i="1" dirty="0"/>
              <a:t>.</a:t>
            </a:r>
            <a:r>
              <a:rPr lang="cs-CZ" sz="2000" dirty="0"/>
              <a:t>, </a:t>
            </a:r>
            <a:r>
              <a:rPr lang="cs-CZ" sz="2000" b="1" dirty="0"/>
              <a:t>2023</a:t>
            </a:r>
            <a:r>
              <a:rPr lang="cs-CZ" sz="2000" dirty="0"/>
              <a:t>, </a:t>
            </a:r>
            <a:r>
              <a:rPr lang="cs-CZ" sz="2000" i="1" dirty="0"/>
              <a:t>291</a:t>
            </a:r>
            <a:r>
              <a:rPr lang="cs-CZ" sz="2000" dirty="0"/>
              <a:t>, 122320.</a:t>
            </a:r>
            <a:endParaRPr lang="cs-CZ" sz="2000" b="1" dirty="0"/>
          </a:p>
          <a:p>
            <a:pPr algn="just"/>
            <a:r>
              <a:rPr lang="cs-CZ" sz="2000" b="1" dirty="0" err="1"/>
              <a:t>Dobšíková</a:t>
            </a:r>
            <a:r>
              <a:rPr lang="cs-CZ" sz="2000" b="1" dirty="0"/>
              <a:t> K.</a:t>
            </a:r>
            <a:r>
              <a:rPr lang="cs-CZ" sz="2000" dirty="0"/>
              <a:t>, </a:t>
            </a:r>
            <a:r>
              <a:rPr lang="cs-CZ" sz="2000" dirty="0" err="1"/>
              <a:t>Spálovská</a:t>
            </a:r>
            <a:r>
              <a:rPr lang="cs-CZ" sz="2000" dirty="0"/>
              <a:t> D., Kuchař. M, </a:t>
            </a:r>
            <a:r>
              <a:rPr lang="cs-CZ" sz="2000" dirty="0" err="1"/>
              <a:t>Paškanová</a:t>
            </a:r>
            <a:r>
              <a:rPr lang="cs-CZ" sz="2000" dirty="0"/>
              <a:t> N., </a:t>
            </a:r>
            <a:r>
              <a:rPr lang="cs-CZ" sz="2000" dirty="0" err="1"/>
              <a:t>Setnička</a:t>
            </a:r>
            <a:r>
              <a:rPr lang="cs-CZ" sz="2000" dirty="0"/>
              <a:t> V.: </a:t>
            </a:r>
            <a:r>
              <a:rPr lang="en-US" sz="2000" dirty="0" err="1"/>
              <a:t>Indazole</a:t>
            </a:r>
            <a:r>
              <a:rPr lang="en-US" sz="2000" dirty="0"/>
              <a:t>-derived synthetic cannabinoids: Absolute configuration determination and structure characterization by circular dichroism and DFT calculations</a:t>
            </a:r>
            <a:r>
              <a:rPr lang="cs-CZ" sz="2000" dirty="0"/>
              <a:t>, </a:t>
            </a:r>
            <a:r>
              <a:rPr lang="cs-CZ" sz="2000" i="1" dirty="0" err="1"/>
              <a:t>Spectrochim</a:t>
            </a:r>
            <a:r>
              <a:rPr lang="cs-CZ" sz="2000" i="1" dirty="0"/>
              <a:t>. Acta A Mol </a:t>
            </a:r>
            <a:r>
              <a:rPr lang="cs-CZ" sz="2000" i="1" dirty="0" err="1"/>
              <a:t>Biomol</a:t>
            </a:r>
            <a:r>
              <a:rPr lang="cs-CZ" sz="2000" i="1" dirty="0"/>
              <a:t>. </a:t>
            </a:r>
            <a:r>
              <a:rPr lang="cs-CZ" sz="2000" i="1" dirty="0" err="1"/>
              <a:t>Spectrosc</a:t>
            </a:r>
            <a:r>
              <a:rPr lang="cs-CZ" sz="2000" i="1" dirty="0"/>
              <a:t>.</a:t>
            </a:r>
            <a:r>
              <a:rPr lang="cs-CZ" sz="2000" dirty="0"/>
              <a:t>, </a:t>
            </a:r>
            <a:r>
              <a:rPr lang="cs-CZ" sz="2000" b="1" dirty="0"/>
              <a:t>2023</a:t>
            </a:r>
            <a:r>
              <a:rPr lang="cs-CZ" sz="2000" dirty="0"/>
              <a:t>, </a:t>
            </a:r>
            <a:r>
              <a:rPr lang="cs-CZ" sz="2000" i="1" dirty="0"/>
              <a:t>291</a:t>
            </a:r>
            <a:r>
              <a:rPr lang="cs-CZ" sz="2000" dirty="0"/>
              <a:t>, 122373.</a:t>
            </a:r>
          </a:p>
          <a:p>
            <a:pPr algn="just"/>
            <a:r>
              <a:rPr lang="cs-CZ" sz="2000" b="1" dirty="0" err="1"/>
              <a:t>Dobšíková</a:t>
            </a:r>
            <a:r>
              <a:rPr lang="cs-CZ" sz="2000" b="1" dirty="0"/>
              <a:t> K.</a:t>
            </a:r>
            <a:r>
              <a:rPr lang="cs-CZ" sz="2000" dirty="0"/>
              <a:t>, Michal P., </a:t>
            </a:r>
            <a:r>
              <a:rPr lang="cs-CZ" sz="2000" dirty="0" err="1"/>
              <a:t>Spálovská</a:t>
            </a:r>
            <a:r>
              <a:rPr lang="cs-CZ" sz="2000" dirty="0"/>
              <a:t> D., Kuchař. M, </a:t>
            </a:r>
            <a:r>
              <a:rPr lang="cs-CZ" sz="2000" dirty="0" err="1"/>
              <a:t>Paškanová</a:t>
            </a:r>
            <a:r>
              <a:rPr lang="cs-CZ" sz="2000" dirty="0"/>
              <a:t> N., Jurok R., Kapitán J., </a:t>
            </a:r>
            <a:r>
              <a:rPr lang="cs-CZ" sz="2000" dirty="0" err="1"/>
              <a:t>Setnička</a:t>
            </a:r>
            <a:r>
              <a:rPr lang="cs-CZ" sz="2000" dirty="0"/>
              <a:t> V.: </a:t>
            </a:r>
            <a:r>
              <a:rPr lang="cs-CZ" sz="2000" dirty="0" err="1"/>
              <a:t>Conformational</a:t>
            </a:r>
            <a:r>
              <a:rPr lang="cs-CZ" sz="2000" dirty="0"/>
              <a:t> </a:t>
            </a:r>
            <a:r>
              <a:rPr lang="cs-CZ" sz="2000" dirty="0" err="1"/>
              <a:t>analysis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amphetamine and </a:t>
            </a:r>
            <a:r>
              <a:rPr lang="cs-CZ" sz="2000" dirty="0" err="1"/>
              <a:t>methamphetamine</a:t>
            </a:r>
            <a:r>
              <a:rPr lang="cs-CZ" sz="2000" dirty="0"/>
              <a:t>: a </a:t>
            </a:r>
            <a:r>
              <a:rPr lang="cs-CZ" sz="2000" dirty="0" err="1"/>
              <a:t>comprehensive</a:t>
            </a:r>
            <a:r>
              <a:rPr lang="cs-CZ" sz="2000" dirty="0"/>
              <a:t> </a:t>
            </a:r>
            <a:r>
              <a:rPr lang="cs-CZ" sz="2000" dirty="0" err="1"/>
              <a:t>approach</a:t>
            </a:r>
            <a:r>
              <a:rPr lang="cs-CZ" sz="2000" dirty="0"/>
              <a:t> by </a:t>
            </a:r>
            <a:r>
              <a:rPr lang="cs-CZ" sz="2000" dirty="0" err="1"/>
              <a:t>vibrational</a:t>
            </a:r>
            <a:r>
              <a:rPr lang="cs-CZ" sz="2000" dirty="0"/>
              <a:t> and </a:t>
            </a:r>
            <a:r>
              <a:rPr lang="cs-CZ" sz="2000" dirty="0" err="1"/>
              <a:t>chiroptical</a:t>
            </a:r>
            <a:r>
              <a:rPr lang="cs-CZ" sz="2000" dirty="0"/>
              <a:t> </a:t>
            </a:r>
            <a:r>
              <a:rPr lang="cs-CZ" sz="2000" dirty="0" err="1"/>
              <a:t>spectroscopy</a:t>
            </a:r>
            <a:r>
              <a:rPr lang="cs-CZ" sz="2000" dirty="0"/>
              <a:t>, </a:t>
            </a:r>
            <a:r>
              <a:rPr lang="cs-CZ" sz="2000" i="1" dirty="0" err="1"/>
              <a:t>Analyst</a:t>
            </a:r>
            <a:r>
              <a:rPr lang="cs-CZ" sz="2000" dirty="0"/>
              <a:t>, </a:t>
            </a:r>
            <a:r>
              <a:rPr lang="cs-CZ" sz="2000" b="1" dirty="0"/>
              <a:t>2023</a:t>
            </a:r>
            <a:r>
              <a:rPr lang="cs-CZ" sz="2000" dirty="0"/>
              <a:t>, </a:t>
            </a:r>
            <a:r>
              <a:rPr lang="cs-CZ" sz="2000" i="1" dirty="0"/>
              <a:t>148</a:t>
            </a:r>
            <a:r>
              <a:rPr lang="cs-CZ" sz="2000" dirty="0"/>
              <a:t>, 1337.</a:t>
            </a:r>
          </a:p>
          <a:p>
            <a:pPr algn="just"/>
            <a:r>
              <a:rPr lang="cs-CZ" sz="2000" dirty="0"/>
              <a:t>Jurásek B., Fagan P., Dolenský B., </a:t>
            </a:r>
            <a:r>
              <a:rPr lang="cs-CZ" sz="2000" dirty="0" err="1"/>
              <a:t>Paškanová</a:t>
            </a:r>
            <a:r>
              <a:rPr lang="cs-CZ" sz="2000" dirty="0"/>
              <a:t> N., </a:t>
            </a:r>
            <a:r>
              <a:rPr lang="cs-CZ" sz="2000" b="1" dirty="0" err="1"/>
              <a:t>Dobšíková</a:t>
            </a:r>
            <a:r>
              <a:rPr lang="cs-CZ" sz="2000" b="1" dirty="0"/>
              <a:t> K.</a:t>
            </a:r>
            <a:r>
              <a:rPr lang="cs-CZ" sz="2000" dirty="0"/>
              <a:t>, </a:t>
            </a:r>
            <a:r>
              <a:rPr lang="cs-CZ" sz="2000" dirty="0" err="1"/>
              <a:t>Raich</a:t>
            </a:r>
            <a:r>
              <a:rPr lang="cs-CZ" sz="2000" dirty="0"/>
              <a:t> I., Jurok R., </a:t>
            </a:r>
            <a:r>
              <a:rPr lang="cs-CZ" sz="2000" dirty="0" err="1"/>
              <a:t>Setnička</a:t>
            </a:r>
            <a:r>
              <a:rPr lang="cs-CZ" sz="2000" dirty="0"/>
              <a:t> V., Kohout M., Čejka J., Kuchař M.: A </a:t>
            </a:r>
            <a:r>
              <a:rPr lang="cs-CZ" sz="2000" dirty="0" err="1"/>
              <a:t>structural</a:t>
            </a:r>
            <a:r>
              <a:rPr lang="cs-CZ" sz="2000" dirty="0"/>
              <a:t> </a:t>
            </a:r>
            <a:r>
              <a:rPr lang="cs-CZ" sz="2000" dirty="0" err="1"/>
              <a:t>spectroscopic</a:t>
            </a:r>
            <a:r>
              <a:rPr lang="cs-CZ" sz="2000" dirty="0"/>
              <a:t> study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dissociative</a:t>
            </a:r>
            <a:r>
              <a:rPr lang="cs-CZ" sz="2000" dirty="0"/>
              <a:t> </a:t>
            </a:r>
            <a:r>
              <a:rPr lang="cs-CZ" sz="2000" dirty="0" err="1"/>
              <a:t>anaesthetic</a:t>
            </a:r>
            <a:r>
              <a:rPr lang="cs-CZ" sz="2000" dirty="0"/>
              <a:t> </a:t>
            </a:r>
            <a:r>
              <a:rPr lang="cs-CZ" sz="2000" dirty="0" err="1"/>
              <a:t>methoxphenidine</a:t>
            </a:r>
            <a:r>
              <a:rPr lang="cs-CZ" sz="2000" dirty="0"/>
              <a:t>, </a:t>
            </a:r>
            <a:r>
              <a:rPr lang="cs-CZ" sz="2000" i="1" dirty="0"/>
              <a:t>New J. </a:t>
            </a:r>
            <a:r>
              <a:rPr lang="cs-CZ" sz="2000" i="1" dirty="0" err="1"/>
              <a:t>Chem</a:t>
            </a:r>
            <a:r>
              <a:rPr lang="cs-CZ" sz="2000" i="1" dirty="0"/>
              <a:t>., </a:t>
            </a:r>
            <a:r>
              <a:rPr lang="cs-CZ" sz="2000" b="1" dirty="0"/>
              <a:t>2023, </a:t>
            </a:r>
            <a:r>
              <a:rPr lang="cs-CZ" sz="2000" i="1" dirty="0"/>
              <a:t>7</a:t>
            </a:r>
            <a:r>
              <a:rPr lang="cs-CZ" sz="2000" dirty="0"/>
              <a:t>, 4543.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FFCA6E-8146-8153-AE2B-8A773D55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27</a:t>
            </a:fld>
            <a:r>
              <a:rPr lang="cs-CZ" sz="1400" dirty="0"/>
              <a:t>/20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78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EFD48-3493-4592-8773-7BCCD9E0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1D0CF7-60CE-C25B-C664-9076747D6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3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JASCO CD-2095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5770" y="1825625"/>
            <a:ext cx="5998030" cy="4351338"/>
          </a:xfrm>
        </p:spPr>
        <p:txBody>
          <a:bodyPr/>
          <a:lstStyle/>
          <a:p>
            <a:r>
              <a:rPr lang="cs-CZ" dirty="0"/>
              <a:t>průtočná kyveta detektoru</a:t>
            </a:r>
          </a:p>
          <a:p>
            <a:r>
              <a:rPr lang="cs-CZ" dirty="0"/>
              <a:t>optickou délka 25 mm </a:t>
            </a:r>
          </a:p>
          <a:p>
            <a:r>
              <a:rPr lang="cs-CZ" dirty="0"/>
              <a:t>objem 44 </a:t>
            </a:r>
            <a:r>
              <a:rPr lang="cs-CZ" dirty="0" err="1"/>
              <a:t>μl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4055347" cy="346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Jasco CD-2095 Circular Dichroism Detector - Price, Spec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6" t="5115" r="1406" b="7521"/>
          <a:stretch/>
        </p:blipFill>
        <p:spPr bwMode="auto">
          <a:xfrm>
            <a:off x="6753953" y="3488313"/>
            <a:ext cx="4065608" cy="28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4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Cirkulární dichroismus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38992" y="1690688"/>
            <a:ext cx="4753008" cy="35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976382" y="5084548"/>
            <a:ext cx="4126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err="1"/>
              <a:t>Setnička</a:t>
            </a:r>
            <a:r>
              <a:rPr lang="cs-CZ" sz="1200" i="1" dirty="0"/>
              <a:t> V., Urbanová M.: v knize Moderní přístupy k farmaceutické  analýze, Brno 2010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6984" y="1505272"/>
            <a:ext cx="75917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Chirální varianta konvenční absorpční spektroskopie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Studium 3D struktury opticky aktivních látek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282575" algn="l"/>
              </a:tabLst>
            </a:pPr>
            <a:r>
              <a:rPr lang="cs-CZ" sz="2800" dirty="0"/>
              <a:t>Rozdílná interakce levotočivého a pravotočivého kruhově polarizovaného záření s chirální molekulou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282575" algn="l"/>
              </a:tabLst>
            </a:pP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282575" algn="l"/>
              </a:tabLst>
            </a:pPr>
            <a:r>
              <a:rPr lang="cs-CZ" sz="2800" dirty="0"/>
              <a:t>Hodnota </a:t>
            </a:r>
            <a:r>
              <a:rPr lang="cs-CZ" sz="2800" dirty="0">
                <a:latin typeface="Symbol" panose="05050102010706020507" pitchFamily="18" charset="2"/>
              </a:rPr>
              <a:t>D</a:t>
            </a:r>
            <a:r>
              <a:rPr lang="cs-CZ" sz="2800" i="1" dirty="0"/>
              <a:t>A</a:t>
            </a:r>
            <a:r>
              <a:rPr lang="cs-CZ" sz="2800" dirty="0"/>
              <a:t> nenulová → přebytek jedné z opticky aktivních forem</a:t>
            </a:r>
          </a:p>
          <a:p>
            <a:pPr marL="174625" indent="-174625">
              <a:buFont typeface="Wingdings" pitchFamily="2" charset="2"/>
              <a:buChar char="Ø"/>
              <a:tabLst>
                <a:tab pos="282575" algn="l"/>
              </a:tabLst>
            </a:pPr>
            <a:endParaRPr lang="cs-CZ" sz="3000" dirty="0"/>
          </a:p>
        </p:txBody>
      </p:sp>
      <p:sp>
        <p:nvSpPr>
          <p:cNvPr id="3" name="Zástupný symbol pro číslo snímku 3">
            <a:extLst>
              <a:ext uri="{FF2B5EF4-FFF2-40B4-BE49-F238E27FC236}">
                <a16:creationId xmlns:a16="http://schemas.microsoft.com/office/drawing/2014/main" id="{842762D9-7551-F0FA-A8A0-DED7F7D6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r>
              <a:rPr lang="cs-CZ" sz="1400" dirty="0"/>
              <a:t>3/24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DFT = počítá atomové síly a energii systému z prvních aproximací </a:t>
            </a:r>
            <a:r>
              <a:rPr lang="cs-CZ" dirty="0" err="1"/>
              <a:t>Schrödingerovy</a:t>
            </a:r>
            <a:r>
              <a:rPr lang="cs-CZ" dirty="0"/>
              <a:t> rovnice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MD = počítá atomové síly a energii systému atomů jako klasických částic</a:t>
            </a:r>
          </a:p>
          <a:p>
            <a:r>
              <a:rPr lang="cs-CZ" dirty="0"/>
              <a:t>Dynamické chování molekul v čase</a:t>
            </a:r>
          </a:p>
        </p:txBody>
      </p:sp>
    </p:spTree>
    <p:extLst>
      <p:ext uri="{BB962C8B-B14F-4D97-AF65-F5344CB8AC3E}">
        <p14:creationId xmlns:p14="http://schemas.microsoft.com/office/powerpoint/2010/main" val="1983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Metody cirkulárního dichroismu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Elektronový cirkulární dichroismus</a:t>
            </a:r>
          </a:p>
          <a:p>
            <a:r>
              <a:rPr lang="cs-CZ" dirty="0"/>
              <a:t>Vibrační cirkulární dichroismus</a:t>
            </a:r>
          </a:p>
          <a:p>
            <a:endParaRPr lang="cs-CZ" dirty="0"/>
          </a:p>
        </p:txBody>
      </p:sp>
      <p:pic>
        <p:nvPicPr>
          <p:cNvPr id="4" name="Picture 6" descr="spektrosko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34" y="3300153"/>
            <a:ext cx="8124458" cy="28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A0FE8B74-232A-4EE5-91C8-4C6865A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4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6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CC3300"/>
                </a:solidFill>
              </a:rPr>
              <a:t>Elektronový cirkulární dichroismus (ECD) a UV-VIS spektroskopie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Xenonová lampa (175–900 </a:t>
            </a:r>
            <a:r>
              <a:rPr lang="cs-CZ" dirty="0" err="1"/>
              <a:t>nm</a:t>
            </a:r>
            <a:r>
              <a:rPr lang="cs-CZ" dirty="0"/>
              <a:t>)</a:t>
            </a:r>
          </a:p>
          <a:p>
            <a:r>
              <a:rPr lang="cs-CZ" dirty="0" err="1"/>
              <a:t>Fotoelastický</a:t>
            </a:r>
            <a:r>
              <a:rPr lang="cs-CZ" dirty="0"/>
              <a:t> modulátor (PEM)</a:t>
            </a:r>
          </a:p>
          <a:p>
            <a:r>
              <a:rPr lang="cs-CZ" dirty="0"/>
              <a:t>Fotonásobič </a:t>
            </a:r>
          </a:p>
          <a:p>
            <a:r>
              <a:rPr lang="cs-CZ" dirty="0"/>
              <a:t>Křemenné kyvety (0,1 a 1 cm)</a:t>
            </a:r>
          </a:p>
          <a:p>
            <a:r>
              <a:rPr lang="cs-CZ" dirty="0"/>
              <a:t>Rozpouštědla typická pro UV-VIS</a:t>
            </a:r>
          </a:p>
          <a:p>
            <a:r>
              <a:rPr lang="cs-CZ" dirty="0"/>
              <a:t>Vzorky v pevném stavu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62" y="1029480"/>
            <a:ext cx="3726751" cy="2279529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0680" y="3376478"/>
            <a:ext cx="4560974" cy="208221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867" y="5586391"/>
            <a:ext cx="2260600" cy="1181144"/>
          </a:xfrm>
          <a:prstGeom prst="rect">
            <a:avLst/>
          </a:prstGeom>
        </p:spPr>
      </p:pic>
      <p:sp>
        <p:nvSpPr>
          <p:cNvPr id="21" name="Zástupný symbol pro číslo snímku 3">
            <a:extLst>
              <a:ext uri="{FF2B5EF4-FFF2-40B4-BE49-F238E27FC236}">
                <a16:creationId xmlns:a16="http://schemas.microsoft.com/office/drawing/2014/main" id="{A0FE8B74-232A-4EE5-91C8-4C6865A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5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8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CC3300"/>
                </a:solidFill>
              </a:rPr>
              <a:t>Vibrační cirkulární dichroismus (VCD) a IČ spektroskopie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Wolframová žárovka </a:t>
            </a:r>
          </a:p>
          <a:p>
            <a:r>
              <a:rPr lang="cs-CZ" dirty="0"/>
              <a:t>Střední IČ oblast</a:t>
            </a:r>
          </a:p>
          <a:p>
            <a:r>
              <a:rPr lang="cs-CZ" dirty="0" err="1"/>
              <a:t>Fotoelastický</a:t>
            </a:r>
            <a:r>
              <a:rPr lang="cs-CZ" dirty="0"/>
              <a:t> modulátor (PEM)</a:t>
            </a:r>
          </a:p>
          <a:p>
            <a:r>
              <a:rPr lang="cs-CZ" dirty="0"/>
              <a:t>Polovodičové detektory (MCT, </a:t>
            </a:r>
            <a:r>
              <a:rPr lang="cs-CZ" dirty="0" err="1"/>
              <a:t>HgCdTe</a:t>
            </a:r>
            <a:r>
              <a:rPr lang="cs-CZ" dirty="0"/>
              <a:t>), chlazené N</a:t>
            </a:r>
            <a:r>
              <a:rPr lang="cs-CZ" baseline="-25000" dirty="0"/>
              <a:t>2</a:t>
            </a:r>
          </a:p>
          <a:p>
            <a:r>
              <a:rPr lang="cs-CZ" dirty="0" err="1"/>
              <a:t>KBr</a:t>
            </a:r>
            <a:r>
              <a:rPr lang="cs-CZ" dirty="0"/>
              <a:t>, CaF</a:t>
            </a:r>
            <a:r>
              <a:rPr lang="cs-CZ" baseline="-25000" dirty="0"/>
              <a:t>2</a:t>
            </a:r>
            <a:r>
              <a:rPr lang="cs-CZ" dirty="0"/>
              <a:t>, BaF</a:t>
            </a:r>
            <a:r>
              <a:rPr lang="cs-CZ" baseline="-25000" dirty="0"/>
              <a:t>2</a:t>
            </a:r>
            <a:r>
              <a:rPr lang="cs-CZ" dirty="0"/>
              <a:t> kyvety (25–100 </a:t>
            </a:r>
            <a:r>
              <a:rPr lang="cs-CZ" dirty="0">
                <a:latin typeface="Symbol" panose="05050102010706020507" pitchFamily="18" charset="2"/>
              </a:rPr>
              <a:t>m</a:t>
            </a:r>
            <a:r>
              <a:rPr lang="cs-CZ" dirty="0"/>
              <a:t>m)</a:t>
            </a:r>
          </a:p>
          <a:p>
            <a:r>
              <a:rPr lang="cs-CZ" dirty="0"/>
              <a:t>Rozpouštědla typická pro IČ, </a:t>
            </a:r>
            <a:r>
              <a:rPr lang="cs-CZ" dirty="0" err="1"/>
              <a:t>deuterovaná</a:t>
            </a:r>
            <a:endParaRPr lang="cs-CZ" dirty="0"/>
          </a:p>
          <a:p>
            <a:r>
              <a:rPr lang="cs-CZ" dirty="0"/>
              <a:t>Vzorky v pevném stavu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3769278"/>
            <a:ext cx="4486275" cy="1733550"/>
          </a:xfrm>
          <a:prstGeom prst="rect">
            <a:avLst/>
          </a:prstGeom>
        </p:spPr>
      </p:pic>
      <p:pic>
        <p:nvPicPr>
          <p:cNvPr id="2052" name="Picture 4" descr="https://biotools.us/wp-content/uploads/2022/10/ChiralIR-2X-larg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152" y="1158875"/>
            <a:ext cx="3364848" cy="22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A0FE8B74-232A-4EE5-91C8-4C6865AE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6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36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Nové psychoaktivní substance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69815"/>
          </a:xfrm>
        </p:spPr>
        <p:txBody>
          <a:bodyPr>
            <a:normAutofit/>
          </a:bodyPr>
          <a:lstStyle/>
          <a:p>
            <a:r>
              <a:rPr lang="cs-CZ" dirty="0"/>
              <a:t>Strukturně podobné již známým omamným a psychotropním látkám (OPL)</a:t>
            </a:r>
          </a:p>
          <a:p>
            <a:r>
              <a:rPr lang="cs-CZ" dirty="0"/>
              <a:t>Napodobení účinků tradičních drog</a:t>
            </a:r>
          </a:p>
          <a:p>
            <a:r>
              <a:rPr lang="cs-CZ" dirty="0"/>
              <a:t>Díky své struktuře nejsou zahrnuty na seznamu kontrolovaných OPL</a:t>
            </a:r>
          </a:p>
          <a:p>
            <a:r>
              <a:rPr lang="cs-CZ" dirty="0"/>
              <a:t>Prekursory pro výrobu nejsou monitorovány, snadno dostupné</a:t>
            </a:r>
          </a:p>
          <a:p>
            <a:r>
              <a:rPr lang="cs-CZ" dirty="0"/>
              <a:t>Výrobci a distributoři – snadno vyhnout legislativě</a:t>
            </a:r>
          </a:p>
          <a:p>
            <a:r>
              <a:rPr lang="cs-CZ" dirty="0"/>
              <a:t>Neustálá modifikace struktury</a:t>
            </a:r>
          </a:p>
          <a:p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46D78B79-B68F-0DC9-40C7-4C83FFE0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7</a:t>
            </a:fld>
            <a:r>
              <a:rPr lang="cs-CZ" sz="1400" dirty="0"/>
              <a:t>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39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Nové psychoaktivní substance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46D78B79-B68F-0DC9-40C7-4C83FFE0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8</a:t>
            </a:fld>
            <a:r>
              <a:rPr lang="cs-CZ" sz="1400" dirty="0"/>
              <a:t>/24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157" t="3451" r="3030" b="17632"/>
          <a:stretch/>
        </p:blipFill>
        <p:spPr>
          <a:xfrm>
            <a:off x="203200" y="1346323"/>
            <a:ext cx="6115050" cy="488937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3200" y="6488668"/>
            <a:ext cx="1209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Převzato z:https://www.unodc.org/LSS/Announcement/Details/189e540f-515b-475a-b9d2-30b6868bb454</a:t>
            </a:r>
          </a:p>
        </p:txBody>
      </p:sp>
      <p:pic>
        <p:nvPicPr>
          <p:cNvPr id="9" name="Obrázek 8" descr="Obsah obrázku text, snímek obrazovky, diagram, Písmo&#10;&#10;Popis byl vytvořen automatick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2344267"/>
            <a:ext cx="5679122" cy="32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C3300"/>
                </a:solidFill>
              </a:rPr>
              <a:t>Syntetické </a:t>
            </a:r>
            <a:r>
              <a:rPr lang="cs-CZ" b="1" dirty="0" err="1">
                <a:solidFill>
                  <a:srgbClr val="CC3300"/>
                </a:solidFill>
              </a:rPr>
              <a:t>kanabinoidy</a:t>
            </a:r>
            <a:endParaRPr lang="cs-CZ" b="1" dirty="0">
              <a:solidFill>
                <a:srgbClr val="CC3300"/>
              </a:solidFill>
            </a:endParaRP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8D4E4A01-894E-E0BB-7FC6-572E4C9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53"/>
            <a:ext cx="2743200" cy="365125"/>
          </a:xfrm>
        </p:spPr>
        <p:txBody>
          <a:bodyPr/>
          <a:lstStyle/>
          <a:p>
            <a:fld id="{0D90DEB3-1959-44BF-8E22-F0EF5173ED16}" type="slidenum">
              <a:rPr lang="en-GB" sz="1400" smtClean="0"/>
              <a:t>9</a:t>
            </a:fld>
            <a:r>
              <a:rPr lang="cs-CZ" sz="1400" dirty="0"/>
              <a:t>/24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směsi sušených bylin – „</a:t>
            </a:r>
            <a:r>
              <a:rPr lang="cs-CZ" dirty="0" err="1"/>
              <a:t>Spice</a:t>
            </a:r>
            <a:r>
              <a:rPr lang="cs-CZ" dirty="0"/>
              <a:t>“, „K2“</a:t>
            </a:r>
          </a:p>
          <a:p>
            <a:r>
              <a:rPr lang="cs-CZ" dirty="0"/>
              <a:t>studium </a:t>
            </a:r>
            <a:r>
              <a:rPr lang="cs-CZ" dirty="0" err="1"/>
              <a:t>endokanabinoidního</a:t>
            </a:r>
            <a:r>
              <a:rPr lang="cs-CZ" dirty="0"/>
              <a:t> systému</a:t>
            </a:r>
          </a:p>
          <a:p>
            <a:r>
              <a:rPr lang="cs-CZ" dirty="0"/>
              <a:t>„levné a legální“ varianty marihuany</a:t>
            </a:r>
          </a:p>
          <a:p>
            <a:r>
              <a:rPr lang="cs-CZ" dirty="0"/>
              <a:t>psychoaktivní účinky podobné THC</a:t>
            </a:r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1373188"/>
            <a:ext cx="3530600" cy="23481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0" y="4180882"/>
            <a:ext cx="3530600" cy="2497899"/>
          </a:xfrm>
          <a:prstGeom prst="rect">
            <a:avLst/>
          </a:prstGeom>
        </p:spPr>
      </p:pic>
      <p:pic>
        <p:nvPicPr>
          <p:cNvPr id="13" name="Obrázek 12" descr="Obsah obrázku skica, diagram, origami, design&#10;&#10;Popis byl vytvořen automatick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81" y="4104158"/>
            <a:ext cx="3175000" cy="223520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801586" y="6263282"/>
            <a:ext cx="532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ea typeface="MS Mincho"/>
              </a:rPr>
              <a:t>JWH-018</a:t>
            </a:r>
            <a:r>
              <a:rPr lang="cs-CZ" sz="24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cs-CZ" sz="2400" dirty="0"/>
              <a:t>John William </a:t>
            </a:r>
            <a:r>
              <a:rPr lang="cs-CZ" sz="2400" dirty="0" err="1"/>
              <a:t>Huffman</a:t>
            </a:r>
            <a:r>
              <a:rPr lang="cs-CZ" sz="2400" dirty="0"/>
              <a:t>, 2008</a:t>
            </a:r>
          </a:p>
          <a:p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8036060" y="3693477"/>
            <a:ext cx="4155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Převzato z: https://www.homeless.org.uk/connect/blogs/2018/jul/19/spice-mamba-kronic-synthetics-many-names-one-problem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8010499" y="6413876"/>
            <a:ext cx="4181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Převzato z: https://edition.cnn.com/2022/08/09/health/synthetic-marijuana-study-wellness/index.html</a:t>
            </a:r>
          </a:p>
        </p:txBody>
      </p:sp>
    </p:spTree>
    <p:extLst>
      <p:ext uri="{BB962C8B-B14F-4D97-AF65-F5344CB8AC3E}">
        <p14:creationId xmlns:p14="http://schemas.microsoft.com/office/powerpoint/2010/main" val="50558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49152</TotalTime>
  <Words>1733</Words>
  <Application>Microsoft Office PowerPoint</Application>
  <PresentationFormat>Širokoúhlá obrazovka</PresentationFormat>
  <Paragraphs>239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MS Mincho</vt:lpstr>
      <vt:lpstr>Arial</vt:lpstr>
      <vt:lpstr>Calibri</vt:lpstr>
      <vt:lpstr>Calibri </vt:lpstr>
      <vt:lpstr>Calibri Light</vt:lpstr>
      <vt:lpstr>Cambria Math</vt:lpstr>
      <vt:lpstr>Symbol</vt:lpstr>
      <vt:lpstr>Times New Roman</vt:lpstr>
      <vt:lpstr>Wingdings</vt:lpstr>
      <vt:lpstr>Office Theme</vt:lpstr>
      <vt:lpstr>Spektroskopická analýza  a identifikace nových syntetických drog a padělků léčiv</vt:lpstr>
      <vt:lpstr>Motivace</vt:lpstr>
      <vt:lpstr>Cirkulární dichroismus</vt:lpstr>
      <vt:lpstr>Metody cirkulárního dichroismu</vt:lpstr>
      <vt:lpstr>Elektronový cirkulární dichroismus (ECD) a UV-VIS spektroskopie </vt:lpstr>
      <vt:lpstr>Vibrační cirkulární dichroismus (VCD) a IČ spektroskopie </vt:lpstr>
      <vt:lpstr>Nové psychoaktivní substance</vt:lpstr>
      <vt:lpstr>Nové psychoaktivní substance</vt:lpstr>
      <vt:lpstr>Syntetické kanabinoidy</vt:lpstr>
      <vt:lpstr>Syntetické kathinony</vt:lpstr>
      <vt:lpstr>Phenylethylaminy</vt:lpstr>
      <vt:lpstr>Farmaka na léčbu erektilní dysfunkce - avanafil</vt:lpstr>
      <vt:lpstr>Kvantově chemické výpočty </vt:lpstr>
      <vt:lpstr>Stabilní konformery</vt:lpstr>
      <vt:lpstr>Spektroskopie ECD a VCD</vt:lpstr>
      <vt:lpstr>Syntetické kanabinoidy</vt:lpstr>
      <vt:lpstr>Syntetické kanabinoidy</vt:lpstr>
      <vt:lpstr>Optimalizace podmínek pro měření VCD v pevné fázi </vt:lpstr>
      <vt:lpstr>Optimalizace podmínek pro měření VCD v pevné fázi </vt:lpstr>
      <vt:lpstr>IČ spektroskopie                       VCD spektroskopie </vt:lpstr>
      <vt:lpstr>Strukturní studie avanafilu VCD a IČ spektroskopie v roztoku a pevné fázi</vt:lpstr>
      <vt:lpstr>Padělky avanafilu</vt:lpstr>
      <vt:lpstr>Závěr</vt:lpstr>
      <vt:lpstr>Poděkování</vt:lpstr>
      <vt:lpstr>Prezentace aplikace PowerPoint</vt:lpstr>
      <vt:lpstr>Výpočet faktoru podobnosti</vt:lpstr>
      <vt:lpstr>Seznam publikací</vt:lpstr>
      <vt:lpstr>Prezentace aplikace PowerPoint</vt:lpstr>
      <vt:lpstr>JASCO CD-2095</vt:lpstr>
      <vt:lpstr>Prezentace aplikace PowerPoint</vt:lpstr>
    </vt:vector>
  </TitlesOfParts>
  <Company>VSCHT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drog a padělků léčiv pomocí metod vibrační  a chiroptické spektroskopie</dc:title>
  <dc:creator>Dobsikova Kristyna</dc:creator>
  <cp:lastModifiedBy>Dobsikova Kristyna</cp:lastModifiedBy>
  <cp:revision>85</cp:revision>
  <dcterms:created xsi:type="dcterms:W3CDTF">2023-02-22T14:01:04Z</dcterms:created>
  <dcterms:modified xsi:type="dcterms:W3CDTF">2024-03-05T10:52:58Z</dcterms:modified>
</cp:coreProperties>
</file>