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9" r:id="rId1"/>
  </p:sldMasterIdLst>
  <p:notesMasterIdLst>
    <p:notesMasterId r:id="rId14"/>
  </p:notesMasterIdLst>
  <p:handoutMasterIdLst>
    <p:handoutMasterId r:id="rId15"/>
  </p:handoutMasterIdLst>
  <p:sldIdLst>
    <p:sldId id="280" r:id="rId2"/>
    <p:sldId id="281" r:id="rId3"/>
    <p:sldId id="284" r:id="rId4"/>
    <p:sldId id="257" r:id="rId5"/>
    <p:sldId id="285" r:id="rId6"/>
    <p:sldId id="258" r:id="rId7"/>
    <p:sldId id="286" r:id="rId8"/>
    <p:sldId id="266" r:id="rId9"/>
    <p:sldId id="262" r:id="rId10"/>
    <p:sldId id="275" r:id="rId11"/>
    <p:sldId id="287" r:id="rId12"/>
    <p:sldId id="273" r:id="rId13"/>
  </p:sldIdLst>
  <p:sldSz cx="9144000" cy="6858000" type="screen4x3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1714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EA62D-3DFA-4D54-B097-9DEEDCB2DA5F}" type="datetimeFigureOut">
              <a:rPr lang="cs-CZ" smtClean="0"/>
              <a:t>24.08.2023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6613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9" y="6456613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C58EC-E6C0-49BD-91DC-FCB6B787E0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19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AC54F-C304-44F2-85BA-FEAB9994F065}" type="datetimeFigureOut">
              <a:rPr lang="cs-CZ" smtClean="0"/>
              <a:pPr/>
              <a:t>24.08.2023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5662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6613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9" y="6456613"/>
            <a:ext cx="4301543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7C10C-2F48-4ECA-BF0F-1D675F79AA5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632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7C10C-2F48-4ECA-BF0F-1D675F79AA53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086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7C10C-2F48-4ECA-BF0F-1D675F79AA5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038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7C10C-2F48-4ECA-BF0F-1D675F79AA53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505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Pražáky poslat</a:t>
            </a:r>
            <a:r>
              <a:rPr lang="cs-CZ" baseline="0" dirty="0"/>
              <a:t> do Celetné a  upozornit, že se mohou do výdejny dostavit až příští týden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7C10C-2F48-4ECA-BF0F-1D675F79AA5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679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7C10C-2F48-4ECA-BF0F-1D675F79AA53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8478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E7C10C-2F48-4ECA-BF0F-1D675F79AA53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593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7C10C-2F48-4ECA-BF0F-1D675F79AA53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783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A269-9118-40E3-ABEF-0C482937AC21}" type="datetimeFigureOut">
              <a:rPr lang="cs-CZ" smtClean="0"/>
              <a:pPr/>
              <a:t>24.08.2023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A0D1839-C0A3-4E46-AFB8-903960C8DE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121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A269-9118-40E3-ABEF-0C482937AC21}" type="datetimeFigureOut">
              <a:rPr lang="cs-CZ" smtClean="0"/>
              <a:pPr/>
              <a:t>24.08.2023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A0D1839-C0A3-4E46-AFB8-903960C8DE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88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A269-9118-40E3-ABEF-0C482937AC21}" type="datetimeFigureOut">
              <a:rPr lang="cs-CZ" smtClean="0"/>
              <a:pPr/>
              <a:t>24.08.2023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A0D1839-C0A3-4E46-AFB8-903960C8DE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1037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A269-9118-40E3-ABEF-0C482937AC21}" type="datetimeFigureOut">
              <a:rPr lang="cs-CZ" smtClean="0"/>
              <a:pPr/>
              <a:t>24.08.2023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A0D1839-C0A3-4E46-AFB8-903960C8DE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724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A269-9118-40E3-ABEF-0C482937AC21}" type="datetimeFigureOut">
              <a:rPr lang="cs-CZ" smtClean="0"/>
              <a:pPr/>
              <a:t>24.08.2023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A0D1839-C0A3-4E46-AFB8-903960C8DE3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6160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A269-9118-40E3-ABEF-0C482937AC21}" type="datetimeFigureOut">
              <a:rPr lang="cs-CZ" smtClean="0"/>
              <a:pPr/>
              <a:t>24.08.2023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A0D1839-C0A3-4E46-AFB8-903960C8DE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618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A269-9118-40E3-ABEF-0C482937AC21}" type="datetimeFigureOut">
              <a:rPr lang="cs-CZ" smtClean="0"/>
              <a:pPr/>
              <a:t>24.08.2023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D1839-C0A3-4E46-AFB8-903960C8DE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946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A269-9118-40E3-ABEF-0C482937AC21}" type="datetimeFigureOut">
              <a:rPr lang="cs-CZ" smtClean="0"/>
              <a:pPr/>
              <a:t>24.08.2023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D1839-C0A3-4E46-AFB8-903960C8DE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040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A269-9118-40E3-ABEF-0C482937AC21}" type="datetimeFigureOut">
              <a:rPr lang="cs-CZ" smtClean="0"/>
              <a:pPr/>
              <a:t>24.08.2023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D1839-C0A3-4E46-AFB8-903960C8DE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027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A269-9118-40E3-ABEF-0C482937AC21}" type="datetimeFigureOut">
              <a:rPr lang="cs-CZ" smtClean="0"/>
              <a:pPr/>
              <a:t>24.08.2023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A0D1839-C0A3-4E46-AFB8-903960C8DE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090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A269-9118-40E3-ABEF-0C482937AC21}" type="datetimeFigureOut">
              <a:rPr lang="cs-CZ" smtClean="0"/>
              <a:pPr/>
              <a:t>24.08.2023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A0D1839-C0A3-4E46-AFB8-903960C8DE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819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A269-9118-40E3-ABEF-0C482937AC21}" type="datetimeFigureOut">
              <a:rPr lang="cs-CZ" smtClean="0"/>
              <a:pPr/>
              <a:t>24.08.2023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A0D1839-C0A3-4E46-AFB8-903960C8DE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958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A269-9118-40E3-ABEF-0C482937AC21}" type="datetimeFigureOut">
              <a:rPr lang="cs-CZ" smtClean="0"/>
              <a:pPr/>
              <a:t>24.08.2023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D1839-C0A3-4E46-AFB8-903960C8DE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966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A269-9118-40E3-ABEF-0C482937AC21}" type="datetimeFigureOut">
              <a:rPr lang="cs-CZ" smtClean="0"/>
              <a:pPr/>
              <a:t>24.08.2023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D1839-C0A3-4E46-AFB8-903960C8DE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91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A269-9118-40E3-ABEF-0C482937AC21}" type="datetimeFigureOut">
              <a:rPr lang="cs-CZ" smtClean="0"/>
              <a:pPr/>
              <a:t>24.08.2023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D1839-C0A3-4E46-AFB8-903960C8DE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61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5A269-9118-40E3-ABEF-0C482937AC21}" type="datetimeFigureOut">
              <a:rPr lang="cs-CZ" smtClean="0"/>
              <a:pPr/>
              <a:t>24.08.2023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A0D1839-C0A3-4E46-AFB8-903960C8DE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71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5A269-9118-40E3-ABEF-0C482937AC21}" type="datetimeFigureOut">
              <a:rPr lang="cs-CZ" smtClean="0"/>
              <a:pPr/>
              <a:t>24.08.2023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A0D1839-C0A3-4E46-AFB8-903960C8DE3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23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  <p:sldLayoutId id="2147483991" r:id="rId12"/>
    <p:sldLayoutId id="2147483992" r:id="rId13"/>
    <p:sldLayoutId id="2147483993" r:id="rId14"/>
    <p:sldLayoutId id="2147483994" r:id="rId15"/>
    <p:sldLayoutId id="21474839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.cuni.cz/fakulta/studium/aktuality" TargetMode="External"/><Relationship Id="rId2" Type="http://schemas.openxmlformats.org/officeDocument/2006/relationships/hyperlink" Target="https://www.natur.cuni.cz/fakulta/studium/studijni-odbor/studijni-oddelen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.cuni.cz/fakulta/studium/bc-nmgr/predpisy-a-poplatky" TargetMode="External"/><Relationship Id="rId2" Type="http://schemas.openxmlformats.org/officeDocument/2006/relationships/hyperlink" Target="https://www.natur.cuni.cz/fakulta/studium/harmonogra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atur.cuni.cz/fakulta/studium/navody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.cuni.cz/fakulta/studium/specialni-potreby/psychologicka-poradna" TargetMode="External"/><Relationship Id="rId2" Type="http://schemas.openxmlformats.org/officeDocument/2006/relationships/hyperlink" Target="https://www.natur.cuni.cz/fakulta/studium/specialni-potreb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.cuni.cz/fakulta/studium/agenda-bc-mgr/navod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ur.cuni.cz/fakulta/studium/bc-nmgr/studijni-plan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uni.cz/UK-1444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dit.natur.cuni.cz/fakulta/studium/bc-nmgr/1-rocniky/imatrikulace/promoce-imatrikulace-diplom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6858000" cy="990600"/>
          </a:xfrm>
        </p:spPr>
        <p:txBody>
          <a:bodyPr/>
          <a:lstStyle/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STUDIJNÍ ODDĚLENÍ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26820" y="4725144"/>
            <a:ext cx="6600451" cy="1126283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endParaRPr lang="cs-CZ" sz="3200" b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2" descr="C:\Users\frankovi\Downloads\studijni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487" b="8487"/>
          <a:stretch/>
        </p:blipFill>
        <p:spPr bwMode="auto">
          <a:xfrm>
            <a:off x="4644008" y="1628800"/>
            <a:ext cx="3564396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680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ZÁPIS KE STUDIU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7580" y="1268760"/>
            <a:ext cx="8040924" cy="5112568"/>
          </a:xfrm>
        </p:spPr>
        <p:txBody>
          <a:bodyPr>
            <a:noAutofit/>
          </a:bodyPr>
          <a:lstStyle/>
          <a:p>
            <a:pPr marL="216000" indent="-216000">
              <a:spcBef>
                <a:spcPts val="600"/>
              </a:spcBef>
              <a:spcAft>
                <a:spcPts val="600"/>
              </a:spcAft>
            </a:pPr>
            <a:r>
              <a:rPr lang="cs-CZ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 zápisu si připravte a předložte v tomto pořadí:   </a:t>
            </a:r>
          </a:p>
          <a:p>
            <a:pPr marL="216000" indent="-2160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průkaz totožnosti (OP nebo pas)</a:t>
            </a:r>
            <a:b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uchazeči ze zahraničí povolení k pobytu, příp. doklad o rodném čísle</a:t>
            </a:r>
          </a:p>
          <a:p>
            <a:pPr marL="216000" indent="-2160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vytištěný a podepsaný zápisový list</a:t>
            </a:r>
          </a:p>
          <a:p>
            <a:pPr marL="216000" indent="-2160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doklad o absolvovaném vzdělání </a:t>
            </a:r>
          </a:p>
          <a:p>
            <a:pPr marL="216000" indent="-2160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vytištěný a podepsaný dokument Bezpečnost a ochrana zdraví </a:t>
            </a:r>
          </a:p>
          <a:p>
            <a:pPr marL="216000" indent="-2160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vytištěný a podepsaný imatrikulační slib</a:t>
            </a:r>
          </a:p>
          <a:p>
            <a:pPr marL="216000" indent="-2160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AŽ NA ZÁVĚR: vyplněná potvrzení o studiu, průkazky na dopravu, apod.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445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DOKLADY  O  VZDĚLÁNÍ 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914400" y="1412776"/>
            <a:ext cx="7772400" cy="493049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Ověřená kopie maturitního vysvědčení nebo nostrifikační doložky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Doklad nemusí mít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Uchazeč, který zaslal výše uvedený doklad předem na studijní oddělení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Uchazeč, který požádal o nostrifikaci svého zahraničního vzdělání na </a:t>
            </a:r>
            <a:r>
              <a:rPr lang="cs-CZ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fakuktě</a:t>
            </a: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885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81000" y="332657"/>
            <a:ext cx="8458200" cy="792088"/>
          </a:xfrm>
        </p:spPr>
        <p:txBody>
          <a:bodyPr>
            <a:noAutofit/>
          </a:bodyPr>
          <a:lstStyle/>
          <a:p>
            <a:pPr algn="ctr"/>
            <a:br>
              <a:rPr lang="cs-CZ" b="1" dirty="0">
                <a:solidFill>
                  <a:schemeClr val="tx1"/>
                </a:solidFill>
              </a:rPr>
            </a:b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07504" y="140762"/>
            <a:ext cx="8874571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endParaRPr lang="cs-CZ" sz="1600" b="1" dirty="0">
              <a:solidFill>
                <a:prstClr val="black"/>
              </a:solidFill>
              <a:latin typeface="Franklin Gothic Book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cs-CZ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PŘEJEME VÁM MNOHO ÚSPĚCHŮ </a:t>
            </a:r>
            <a:br>
              <a:rPr lang="cs-CZ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</a:br>
            <a:r>
              <a:rPr lang="cs-CZ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rPr>
              <a:t>VE STUDIU!</a:t>
            </a:r>
            <a:br>
              <a:rPr lang="cs-CZ" sz="4000" b="1" dirty="0">
                <a:solidFill>
                  <a:schemeClr val="bg1">
                    <a:lumMod val="50000"/>
                  </a:schemeClr>
                </a:solidFill>
                <a:latin typeface="Franklin Gothic Book"/>
                <a:ea typeface="+mj-ea"/>
                <a:cs typeface="+mj-cs"/>
              </a:rPr>
            </a:br>
            <a:endParaRPr lang="cs-CZ" sz="4000" b="1" dirty="0">
              <a:solidFill>
                <a:schemeClr val="bg1">
                  <a:lumMod val="50000"/>
                </a:schemeClr>
              </a:solidFill>
              <a:latin typeface="Franklin Gothic Book"/>
              <a:ea typeface="+mj-ea"/>
              <a:cs typeface="+mj-cs"/>
            </a:endParaRP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88840"/>
            <a:ext cx="6295193" cy="4256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2497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Autofit/>
          </a:bodyPr>
          <a:lstStyle/>
          <a:p>
            <a:pPr algn="ctr"/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STUDIJNÍ ODDĚLENÍ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184576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součástí Studijního odboru děkanátu </a:t>
            </a:r>
            <a:r>
              <a:rPr lang="cs-CZ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PřF</a:t>
            </a: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1200"/>
              </a:spcAft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Praha 2, Na </a:t>
            </a:r>
            <a:r>
              <a:rPr lang="cs-CZ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Slupi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16</a:t>
            </a:r>
            <a:b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(areál Botanické zahrady UK)</a:t>
            </a:r>
            <a:b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úřední hodiny a kontakty</a:t>
            </a: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1200"/>
              </a:spcAft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změny úředních hodin jsou předem zveřejněny v aktualitách 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https://www.natur.cuni.cz/fakulta/studium/aktuality</a:t>
            </a: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1200"/>
              </a:spcAft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studijní proděkan</a:t>
            </a:r>
            <a:b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doc. RNDr. Pavel Chromý,  Ph.D. </a:t>
            </a:r>
            <a:b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úřední hodiny: středa 10 – 12 hod.</a:t>
            </a:r>
          </a:p>
          <a:p>
            <a:pPr>
              <a:spcAft>
                <a:spcPts val="1200"/>
              </a:spcAft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před návštěvou studijního proděkana zkonzultujte svůj problém s referentkou</a:t>
            </a:r>
          </a:p>
          <a:p>
            <a:pPr>
              <a:spcAft>
                <a:spcPts val="1200"/>
              </a:spcAft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před vstupem do kanceláře si připravte průkaz studenta (ISIC)</a:t>
            </a:r>
            <a:endParaRPr lang="cs-CZ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1200"/>
              </a:spcAft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74320" lvl="1" indent="0">
              <a:buNone/>
            </a:pPr>
            <a:endParaRPr lang="cs-CZ" dirty="0"/>
          </a:p>
        </p:txBody>
      </p:sp>
      <p:pic>
        <p:nvPicPr>
          <p:cNvPr id="1026" name="Picture 2" descr="C:\Users\frankovi\Downloads\20190417_151432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94" t="20058" r="29914" b="27065"/>
          <a:stretch/>
        </p:blipFill>
        <p:spPr bwMode="auto">
          <a:xfrm>
            <a:off x="6755779" y="836712"/>
            <a:ext cx="1795389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9617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Autofit/>
          </a:bodyPr>
          <a:lstStyle/>
          <a:p>
            <a:pPr algn="ctr"/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INFORMACE NA FAKULTNÍM WEBU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99592" y="980728"/>
            <a:ext cx="7787207" cy="5400600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buNone/>
            </a:pPr>
            <a:r>
              <a:rPr lang="cs-CZ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 zdárný průběh studia doporučujeme:</a:t>
            </a:r>
          </a:p>
          <a:p>
            <a:pPr algn="ctr">
              <a:spcBef>
                <a:spcPts val="1200"/>
              </a:spcBef>
              <a:buNone/>
            </a:pPr>
            <a:endParaRPr lang="cs-CZ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Sledovat 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harmonogram akademického roku</a:t>
            </a: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Seznámit se s 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předpisy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cs-CZ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ZoVŠ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cs-CZ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SaZŘ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Pravidla, Opatření rektora, Opatření děkana)</a:t>
            </a:r>
            <a:endParaRPr lang="cs-CZ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Sledovat aktuality a 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metodické pokyny</a:t>
            </a: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Věnovat pozornost informačním e-mailům zasílaným studijním odborem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0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Nenechávat řešení problémů na poslední chvíli!!!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cs-CZ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802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DOTAZY 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914400" y="1412776"/>
            <a:ext cx="7772400" cy="4930494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nejdříve se pokusit najít odpověď na webových stránkách (metodické pokyny, FAQ nebo Příručka </a:t>
            </a:r>
            <a:r>
              <a:rPr lang="cs-CZ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prváka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pokud odpověď nenajdete, poslat dotaz </a:t>
            </a:r>
            <a:r>
              <a:rPr lang="cs-CZ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e-mailem příslušné referentce  (</a:t>
            </a:r>
            <a:r>
              <a:rPr lang="cs-CZ" sz="20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uvést jméno, příjmení, obor)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nepsat tentýž dotaz více osobám jednotlivě, ale použít režim odeslání e-mailu v kopii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důležité informace sdělujeme hromadným </a:t>
            </a:r>
            <a:b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e-mailem, </a:t>
            </a:r>
            <a:r>
              <a:rPr lang="cs-CZ" sz="20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ČÍST,  ALE NEODPOVÍDAT</a:t>
            </a:r>
            <a:endParaRPr lang="cs-CZ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dotazy ohledně rozvrhu – po přečtení FAQ směřovat na rozvrháře</a:t>
            </a:r>
            <a:br>
              <a:rPr lang="cs-CZ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8153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2BFC22-E3B5-47CB-954B-26E99DB59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347910"/>
            <a:ext cx="7416823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cap="all" dirty="0">
                <a:solidFill>
                  <a:schemeClr val="bg1">
                    <a:lumMod val="50000"/>
                  </a:schemeClr>
                </a:solidFill>
              </a:rPr>
              <a:t>Podpora </a:t>
            </a:r>
            <a:r>
              <a:rPr lang="cs-CZ" b="1" cap="all">
                <a:solidFill>
                  <a:schemeClr val="bg1">
                    <a:lumMod val="50000"/>
                  </a:schemeClr>
                </a:solidFill>
              </a:rPr>
              <a:t>studentů </a:t>
            </a:r>
            <a:br>
              <a:rPr lang="cs-CZ" b="1" cap="all">
                <a:solidFill>
                  <a:schemeClr val="bg1">
                    <a:lumMod val="50000"/>
                  </a:schemeClr>
                </a:solidFill>
              </a:rPr>
            </a:br>
            <a:r>
              <a:rPr lang="cs-CZ" b="1" cap="all">
                <a:solidFill>
                  <a:schemeClr val="bg1">
                    <a:lumMod val="50000"/>
                  </a:schemeClr>
                </a:solidFill>
              </a:rPr>
              <a:t>se SPECIFICKÝMI </a:t>
            </a:r>
            <a:r>
              <a:rPr lang="cs-CZ" b="1" cap="all" dirty="0">
                <a:solidFill>
                  <a:schemeClr val="bg1">
                    <a:lumMod val="50000"/>
                  </a:schemeClr>
                </a:solidFill>
              </a:rPr>
              <a:t>potřebami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2AE3E2-EBA0-4F49-AAFF-55B460686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3" y="1628800"/>
            <a:ext cx="7634808" cy="4752528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Přírodovědecká fakulta usiluje o zajištění rovných podmínek pro všechny své studenty. Poskytnout radu a pomoc těm studentům a uchazečům o studium, kteří mají speciální potřeby, je úkolem kontaktní osoby.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Kontaktní osoby na Přírodovědecké fakultě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	Marie Vítková – studijní oddělení (administrativní zajištění)</a:t>
            </a:r>
            <a:b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	RNDr. Dana Fialová, Ph.D. – praktická opatření</a:t>
            </a:r>
            <a:b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https://www.natur.cuni.cz/fakulta/studium/specialni-potreby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Psychologická poradna</a:t>
            </a:r>
            <a:b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Mgr. Pavlína Soukupová</a:t>
            </a:r>
            <a:b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https://www.natur.cuni.cz/fakulta/studium/specialni-potreby/psychologicka-poradna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</a:rPr>
              <a:t>Konzultace jsou bezplatné.</a:t>
            </a:r>
          </a:p>
        </p:txBody>
      </p:sp>
    </p:spTree>
    <p:extLst>
      <p:ext uri="{BB962C8B-B14F-4D97-AF65-F5344CB8AC3E}">
        <p14:creationId xmlns:p14="http://schemas.microsoft.com/office/powerpoint/2010/main" val="1168088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980728"/>
            <a:ext cx="7643191" cy="5544616"/>
          </a:xfrm>
          <a:noFill/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SIS otevřen pro zápis (registraci) předmětů</a:t>
            </a:r>
            <a:b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 </a:t>
            </a:r>
            <a:r>
              <a:rPr lang="cs-CZ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16. 8. 202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cs-CZ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 1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cs-CZ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9. 202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cs-CZ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23:59:59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 dodatečné úpravy</a:t>
            </a:r>
            <a:b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 2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cs-CZ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9. 202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cs-CZ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 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cs-CZ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10. 202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metodický pokyn k zápisu předmětů na stránce </a:t>
            </a:r>
            <a:r>
              <a:rPr lang="cs-CZ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Návody, informace </a:t>
            </a:r>
            <a:r>
              <a:rPr lang="cs-CZ" sz="20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http://www.natur.cuni.cz/fakulta/studium/agenda-bc-mgr/navody</a:t>
            </a:r>
            <a:endParaRPr lang="cs-CZ" sz="20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Zapisujte jen předměty zimního semestru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Pozor na rekvizity a neslučitelnosti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závěr proveďte kontrolu zápisu předmětů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cs-CZ" sz="23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endParaRPr lang="cs-CZ" sz="24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ZÁPIS PŘEDMĚTŮ DO SIS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205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980728"/>
            <a:ext cx="7643191" cy="5544616"/>
          </a:xfrm>
          <a:noFill/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endParaRPr lang="cs-CZ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lnSpc>
                <a:spcPct val="114000"/>
              </a:lnSpc>
              <a:buNone/>
            </a:pPr>
            <a:r>
              <a:rPr lang="cs-CZ" b="1" u="sng" cap="all" dirty="0">
                <a:latin typeface="Verdana" panose="020B0604030504040204" pitchFamily="34" charset="0"/>
                <a:ea typeface="Verdana" panose="020B0604030504040204" pitchFamily="34" charset="0"/>
              </a:rPr>
              <a:t>Po zápisu si ve výdejně průkazů UK vyzvedněte průkaz studenta UK a počáteční heslo do systémů UK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lvl="0">
              <a:lnSpc>
                <a:spcPct val="114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navštivte </a:t>
            </a:r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</a:rPr>
              <a:t>výdejnu průkazů UK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</a:rPr>
              <a:t>dnes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s sebou potvrzení </a:t>
            </a:r>
            <a:b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o studiu!) </a:t>
            </a:r>
          </a:p>
          <a:p>
            <a:pPr lvl="0">
              <a:lnSpc>
                <a:spcPct val="114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nejpozději do 5 dnů se přihlaste do CAS a změňte si heslo </a:t>
            </a:r>
            <a:b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na tzv. „ověřené“</a:t>
            </a:r>
          </a:p>
          <a:p>
            <a:pPr lvl="0">
              <a:lnSpc>
                <a:spcPct val="114000"/>
              </a:lnSpc>
            </a:pP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s novým heslem se přihlaste do SIS a zapište si předměty dle studijního plánu (tzv. 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Karolinka</a:t>
            </a: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</a:p>
          <a:p>
            <a:pPr marL="0" indent="0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</a:rPr>
              <a:t>Průkaz studenta a získání ověřeného hesla do CAS je nezbytné pro získání fakultního účtu, fakultní e-mailové adresy, licence ISIC, návštěvu knihovny, platby v menze, identifikaci na studijním oddělení apod. </a:t>
            </a:r>
          </a:p>
          <a:p>
            <a:pPr marL="0" indent="0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</a:rPr>
              <a:t>Pokud již máte průkaz Studenta UK z jiné fakulty a přístupové údaje do CAS, nový mít nemusíte.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cs-CZ" sz="11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endParaRPr lang="cs-CZ" sz="24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PŘÍSTUP DO SIS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670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280920" cy="706090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>
                <a:solidFill>
                  <a:schemeClr val="bg1">
                    <a:lumMod val="50000"/>
                  </a:schemeClr>
                </a:solidFill>
              </a:rPr>
              <a:t>VÝDEJNÍ MÍSTA PRŮKAZŮ STUDENTA UK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688632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None/>
            </a:pPr>
            <a:r>
              <a:rPr lang="cs-CZ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nejblíže: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 Karlovu 3, místnost M266, 2. suterén</a:t>
            </a:r>
            <a:b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9:00 – 12:00 hod. a 12:30 – 1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:00 hod.</a:t>
            </a:r>
            <a:b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l-PL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odbaví cca 20 studentů za hodinu)</a:t>
            </a:r>
            <a:endParaRPr lang="cs-CZ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 indent="0">
              <a:buNone/>
            </a:pPr>
            <a:r>
              <a:rPr lang="cs-CZ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další:</a:t>
            </a:r>
          </a:p>
          <a:p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 Point, Celetná 13, přízemí</a:t>
            </a:r>
            <a:b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9:00 – 12:00 a 12:30 – 1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:00 hod.</a:t>
            </a:r>
            <a:b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(rychlejší odbavení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možnost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objednání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457200" lvl="1" indent="0">
              <a:buNone/>
            </a:pPr>
            <a:endParaRPr lang="cs-CZ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buNone/>
            </a:pPr>
            <a:r>
              <a:rPr lang="en-US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Dnes</a:t>
            </a: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výdejně</a:t>
            </a:r>
            <a:r>
              <a:rPr lang="cs-CZ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nutné předložit potvrzení o studiu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ve kterém je uvedena forma studia (prezenční).</a:t>
            </a:r>
          </a:p>
          <a:p>
            <a:pPr marL="57150" indent="0">
              <a:buNone/>
            </a:pPr>
            <a:r>
              <a:rPr lang="cs-CZ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Informace o průkazech: </a:t>
            </a:r>
            <a:r>
              <a:rPr lang="cs-CZ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https://www.cuni.cz/UK-1444.html</a:t>
            </a:r>
            <a:endParaRPr lang="en-US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" indent="0">
              <a:buNone/>
            </a:pP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Cokoliv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ohledně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průkazu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prodloužení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licence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ISIC,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ztrátu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vydání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nového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průkazu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řešit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výdejnách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průkazů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cs-CZ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426" y="2621745"/>
            <a:ext cx="2560947" cy="1614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IMATRIKULACE – 1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. 10. 202</a:t>
            </a:r>
            <a:r>
              <a:rPr lang="en-US" b="1">
                <a:solidFill>
                  <a:schemeClr val="bg1">
                    <a:lumMod val="50000"/>
                  </a:schemeClr>
                </a:solidFill>
              </a:rPr>
              <a:t>3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947992" cy="338437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Velká aula Karolina, Ovocný trh 5, Praha 1</a:t>
            </a:r>
            <a:b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Rektorát UK, 1. patro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harmonogram bude zveřejněn na stránce 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Studium/1. ročníky/Imatrikulace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v aktualitách studijního odboru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zahájení pro studenty je hodinu před začátkem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účast nutná ve vhodném společenském oděvu </a:t>
            </a:r>
            <a:b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obuvi</a:t>
            </a:r>
            <a:endParaRPr lang="cs-CZ" sz="2000" dirty="0"/>
          </a:p>
          <a:p>
            <a:pPr lvl="0">
              <a:spcBef>
                <a:spcPts val="1200"/>
              </a:spcBef>
              <a:spcAft>
                <a:spcPts val="600"/>
              </a:spcAft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imatrikulace je bez účasti veřejnosti</a:t>
            </a:r>
          </a:p>
          <a:p>
            <a:pPr lvl="0">
              <a:spcBef>
                <a:spcPts val="1200"/>
              </a:spcBef>
              <a:spcAft>
                <a:spcPts val="600"/>
              </a:spcAft>
            </a:pP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32" name="Picture 8" descr="žezlo.jpg">
            <a:extLst>
              <a:ext uri="{FF2B5EF4-FFF2-40B4-BE49-F238E27FC236}">
                <a16:creationId xmlns:a16="http://schemas.microsoft.com/office/drawing/2014/main" id="{E5AFEA04-DB0A-447C-8525-47E8277F48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977" y="4464223"/>
            <a:ext cx="2390823" cy="2119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719086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2699</TotalTime>
  <Words>876</Words>
  <Application>Microsoft Office PowerPoint</Application>
  <PresentationFormat>Předvádění na obrazovce (4:3)</PresentationFormat>
  <Paragraphs>85</Paragraphs>
  <Slides>12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Franklin Gothic Book</vt:lpstr>
      <vt:lpstr>Verdana</vt:lpstr>
      <vt:lpstr>Wingdings 3</vt:lpstr>
      <vt:lpstr>Stébla</vt:lpstr>
      <vt:lpstr>STUDIJNÍ ODDĚLENÍ</vt:lpstr>
      <vt:lpstr>STUDIJNÍ ODDĚLENÍ</vt:lpstr>
      <vt:lpstr>INFORMACE NA FAKULTNÍM WEBU</vt:lpstr>
      <vt:lpstr>DOTAZY </vt:lpstr>
      <vt:lpstr>Podpora studentů  se SPECIFICKÝMI potřebami </vt:lpstr>
      <vt:lpstr>ZÁPIS PŘEDMĚTŮ DO SIS</vt:lpstr>
      <vt:lpstr>PŘÍSTUP DO SIS</vt:lpstr>
      <vt:lpstr>VÝDEJNÍ MÍSTA PRŮKAZŮ STUDENTA UK</vt:lpstr>
      <vt:lpstr>IMATRIKULACE – 10. 10. 2023</vt:lpstr>
      <vt:lpstr>ZÁPIS KE STUDIU</vt:lpstr>
      <vt:lpstr>DOKLADY  O  VZDĚLÁNÍ </vt:lpstr>
      <vt:lpstr>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STUDIJNÍ ODDĚLENÍ</dc:title>
  <dc:creator>Kateřina Blažová</dc:creator>
  <cp:lastModifiedBy>Linhartova Martina</cp:lastModifiedBy>
  <cp:revision>132</cp:revision>
  <cp:lastPrinted>2022-08-25T09:23:36Z</cp:lastPrinted>
  <dcterms:created xsi:type="dcterms:W3CDTF">2010-09-03T06:34:31Z</dcterms:created>
  <dcterms:modified xsi:type="dcterms:W3CDTF">2023-08-24T09:37:56Z</dcterms:modified>
</cp:coreProperties>
</file>