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2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9933"/>
    <a:srgbClr val="63D8EF"/>
    <a:srgbClr val="C7E6A4"/>
    <a:srgbClr val="ABECF5"/>
    <a:srgbClr val="B0D79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11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29FB-7C39-4B25-80D7-88396D8511E1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2081-50A1-4398-B057-60EBD8D80B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46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0A98-4C1E-4832-BFAB-EB5E8BE51D02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8B1A-5D3F-440B-9049-25528E5C5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84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F5AB-C9DE-4318-9BAF-2F1E5FC9C4C1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799A-5890-4E6A-A700-A066F55E66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3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7D15-BBE6-4A52-9173-D06B9E8C242D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E260-B56A-428E-80E3-466AFC8593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1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C2F8-54D3-46F9-9AC7-1C7F6D447E0F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ACCA-2F2F-4B4C-907A-721A80E72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11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5F0B-145C-406E-A8A6-859A6BB09030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D5F9-3257-4E18-ADE5-9506D69915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5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C9B0-907C-425F-BCE7-F444C41A2281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8121-B4CC-4A76-A7C9-E9AE79BE06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9AFD-7ACB-4CEF-A222-A34F04403A27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CCDF-AF2B-4BCE-945B-0297083F30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4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B06E-1DBC-4678-9C06-DB7658D78EE5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E61C-D276-423A-A908-2BB78BBF9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2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5ED3-1C6E-4227-8E4C-BFBD69594806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6A9A-9993-41B6-A199-9AD4D24A5E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70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10E8-358E-4302-B70A-0A2835C844BE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0B27-3484-49C4-8CE8-B87953A689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1BF27-7E6E-444C-89B3-4FE30F040C19}" type="datetimeFigureOut">
              <a:rPr lang="cs-CZ"/>
              <a:pPr>
                <a:defRPr/>
              </a:pPr>
              <a:t>22.08.2023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C5346-57F2-471E-B147-3131D5893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92586" y="2298352"/>
            <a:ext cx="8712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7556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 dirty="0"/>
              <a:t>D</a:t>
            </a:r>
            <a:r>
              <a:rPr lang="cs-CZ" altLang="cs-CZ" sz="2200" b="1" dirty="0" err="1"/>
              <a:t>ůležité</a:t>
            </a:r>
            <a:r>
              <a:rPr lang="cs-CZ" altLang="cs-CZ" sz="2200" b="1" dirty="0"/>
              <a:t> pojmy</a:t>
            </a:r>
            <a:r>
              <a:rPr lang="cs-CZ" altLang="cs-CZ" sz="22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 u="sng" dirty="0"/>
              <a:t>REGISTRACE</a:t>
            </a:r>
            <a:r>
              <a:rPr lang="cs-CZ" altLang="cs-CZ" sz="2200" dirty="0"/>
              <a:t> předmětu – student si zapíše předměty, které chce studovat (</a:t>
            </a:r>
            <a:r>
              <a:rPr lang="en-US" altLang="cs-CZ" sz="2200" dirty="0"/>
              <a:t>do </a:t>
            </a:r>
            <a:r>
              <a:rPr lang="cs-CZ" altLang="cs-CZ" sz="2200" dirty="0"/>
              <a:t>6</a:t>
            </a:r>
            <a:r>
              <a:rPr lang="en-US" altLang="cs-CZ" sz="2200" dirty="0"/>
              <a:t>. 9., pro </a:t>
            </a:r>
            <a:r>
              <a:rPr lang="en-US" altLang="cs-CZ" sz="2200" dirty="0" err="1"/>
              <a:t>nastupuj</a:t>
            </a:r>
            <a:r>
              <a:rPr lang="cs-CZ" altLang="cs-CZ" sz="2200" dirty="0" err="1"/>
              <a:t>ící</a:t>
            </a:r>
            <a:r>
              <a:rPr lang="cs-CZ" altLang="cs-CZ" sz="2200" dirty="0"/>
              <a:t> 1. ročník do </a:t>
            </a:r>
            <a:r>
              <a:rPr lang="en-US" altLang="cs-CZ" sz="2200" dirty="0"/>
              <a:t>1</a:t>
            </a:r>
            <a:r>
              <a:rPr lang="en-GB" altLang="cs-CZ" sz="2200" dirty="0"/>
              <a:t>4</a:t>
            </a:r>
            <a:r>
              <a:rPr lang="cs-CZ" altLang="cs-CZ" sz="2200" dirty="0"/>
              <a:t>. 9.)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 u="sng" dirty="0"/>
              <a:t>DODATEČNÉ ÚPRAVY </a:t>
            </a:r>
            <a:r>
              <a:rPr lang="cs-CZ" altLang="cs-CZ" sz="2200" dirty="0"/>
              <a:t>zapsaných předmětů – student provede úpravy v případě kolize v rozvrhu apod. (</a:t>
            </a:r>
            <a:r>
              <a:rPr lang="en-US" altLang="cs-CZ" sz="2200" dirty="0"/>
              <a:t>25</a:t>
            </a:r>
            <a:r>
              <a:rPr lang="cs-CZ" altLang="cs-CZ" sz="2200" dirty="0"/>
              <a:t>. 9.</a:t>
            </a:r>
            <a:r>
              <a:rPr lang="en-US" altLang="cs-CZ" sz="2200" dirty="0"/>
              <a:t> </a:t>
            </a:r>
            <a:r>
              <a:rPr lang="cs-CZ" altLang="cs-CZ" sz="2200" dirty="0"/>
              <a:t>– </a:t>
            </a:r>
            <a:r>
              <a:rPr lang="en-GB" altLang="cs-CZ" sz="2200" dirty="0"/>
              <a:t>8</a:t>
            </a:r>
            <a:r>
              <a:rPr lang="cs-CZ" altLang="cs-CZ" sz="2200" dirty="0"/>
              <a:t>. 10.)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 u="sng" dirty="0"/>
              <a:t>ROZVRHÁŘI</a:t>
            </a:r>
            <a:r>
              <a:rPr lang="cs-CZ" altLang="cs-CZ" sz="2200" dirty="0"/>
              <a:t> – rozvrhářů je na fakultě šest, </a:t>
            </a:r>
            <a:br>
              <a:rPr lang="en-US" altLang="cs-CZ" sz="2200" dirty="0"/>
            </a:br>
            <a:r>
              <a:rPr lang="en-US" altLang="cs-CZ" sz="2200" dirty="0"/>
              <a:t>z </a:t>
            </a:r>
            <a:r>
              <a:rPr lang="en-US" altLang="cs-CZ" sz="2200" dirty="0" err="1"/>
              <a:t>toho</a:t>
            </a:r>
            <a:r>
              <a:rPr lang="cs-CZ" altLang="cs-CZ" sz="2200" dirty="0"/>
              <a:t> </a:t>
            </a:r>
            <a:r>
              <a:rPr lang="cs-CZ" altLang="cs-CZ" sz="2200" i="1" dirty="0"/>
              <a:t>pro </a:t>
            </a:r>
            <a:r>
              <a:rPr lang="cs-CZ" altLang="cs-CZ" sz="2200" b="1" i="1" u="sng" dirty="0"/>
              <a:t>biologickou sekci</a:t>
            </a:r>
            <a:r>
              <a:rPr lang="cs-CZ" altLang="cs-CZ" sz="2200" b="1" u="sng" dirty="0"/>
              <a:t> </a:t>
            </a:r>
            <a:br>
              <a:rPr lang="en-US" altLang="cs-CZ" sz="2200" dirty="0"/>
            </a:br>
            <a:r>
              <a:rPr lang="cs-CZ" altLang="cs-CZ" sz="2200" dirty="0"/>
              <a:t>Mgr. David Svoboda, Ph.D. (</a:t>
            </a:r>
            <a:r>
              <a:rPr lang="cs-CZ" altLang="cs-CZ" sz="2200" dirty="0" err="1"/>
              <a:t>david.svoboda</a:t>
            </a:r>
            <a:r>
              <a:rPr lang="cs-CZ" altLang="cs-CZ" sz="2200" dirty="0"/>
              <a:t>@ natur.cuni.cz)</a:t>
            </a:r>
            <a:br>
              <a:rPr lang="cs-CZ" altLang="cs-CZ" sz="2200" dirty="0"/>
            </a:br>
            <a:r>
              <a:rPr lang="cs-CZ" altLang="cs-CZ" sz="2200" dirty="0"/>
              <a:t>RNDr. Veronika </a:t>
            </a:r>
            <a:r>
              <a:rPr lang="cs-CZ" altLang="cs-CZ" sz="2200" dirty="0" err="1"/>
              <a:t>Sacherová</a:t>
            </a:r>
            <a:r>
              <a:rPr lang="cs-CZ" altLang="cs-CZ" sz="2200" dirty="0"/>
              <a:t>, Ph.D. (</a:t>
            </a:r>
            <a:r>
              <a:rPr lang="cs-CZ" altLang="cs-CZ" sz="2200" dirty="0" err="1"/>
              <a:t>veronika.sacherova</a:t>
            </a:r>
            <a:r>
              <a:rPr lang="en-US" altLang="cs-CZ" sz="2200" dirty="0"/>
              <a:t>@</a:t>
            </a:r>
            <a:r>
              <a:rPr lang="cs-CZ" altLang="cs-CZ" sz="2200" dirty="0"/>
              <a:t>natur.cuni.cz)</a:t>
            </a:r>
            <a:endParaRPr lang="en-US" altLang="cs-CZ" sz="2200" dirty="0"/>
          </a:p>
        </p:txBody>
      </p:sp>
      <p:sp>
        <p:nvSpPr>
          <p:cNvPr id="2051" name="TextovéPole 4"/>
          <p:cNvSpPr txBox="1">
            <a:spLocks noChangeArrowheads="1"/>
          </p:cNvSpPr>
          <p:nvPr/>
        </p:nvSpPr>
        <p:spPr bwMode="auto">
          <a:xfrm>
            <a:off x="323850" y="115888"/>
            <a:ext cx="83518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/>
              <a:t>ROZVRH</a:t>
            </a:r>
            <a:endParaRPr lang="cs-CZ" altLang="cs-CZ" sz="44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897419-63EC-BB8F-6697-43BAF95D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5" t="22281" r="15403" b="35363"/>
          <a:stretch/>
        </p:blipFill>
        <p:spPr>
          <a:xfrm>
            <a:off x="3450814" y="188640"/>
            <a:ext cx="5400600" cy="2420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 r="65036" b="65753"/>
          <a:stretch>
            <a:fillRect/>
          </a:stretch>
        </p:blipFill>
        <p:spPr bwMode="auto">
          <a:xfrm>
            <a:off x="4151313" y="2847975"/>
            <a:ext cx="44053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950" y="38824"/>
            <a:ext cx="87122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755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4400" dirty="0">
                <a:latin typeface="Calibri" pitchFamily="34" charset="0"/>
              </a:rPr>
              <a:t>Rozvrh se sestavuje</a:t>
            </a:r>
          </a:p>
          <a:p>
            <a:pPr eaLnBrk="1" hangingPunct="1">
              <a:defRPr/>
            </a:pPr>
            <a:endParaRPr lang="en-US" altLang="cs-CZ" sz="900" dirty="0">
              <a:latin typeface="Calibri" pitchFamily="34" charset="0"/>
            </a:endParaRPr>
          </a:p>
          <a:p>
            <a:pPr marL="801688" indent="-801688" eaLnBrk="1" hangingPunct="1">
              <a:defRPr/>
            </a:pPr>
            <a:r>
              <a:rPr lang="cs-CZ" altLang="cs-CZ" sz="2200" dirty="0">
                <a:latin typeface="Calibri" pitchFamily="34" charset="0"/>
              </a:rPr>
              <a:t>-  podle </a:t>
            </a:r>
            <a:r>
              <a:rPr lang="cs-CZ" altLang="cs-CZ" sz="2200" u="sng" dirty="0">
                <a:latin typeface="Calibri" pitchFamily="34" charset="0"/>
              </a:rPr>
              <a:t>DOPORUČENÉHO ROČNÍKU </a:t>
            </a:r>
            <a:r>
              <a:rPr lang="cs-CZ" altLang="cs-CZ" sz="2200" dirty="0">
                <a:latin typeface="Calibri" pitchFamily="34" charset="0"/>
              </a:rPr>
              <a:t>– doporučené ročníky lze nalézt v </a:t>
            </a:r>
            <a:r>
              <a:rPr lang="en-US" altLang="cs-CZ" sz="2200" dirty="0">
                <a:latin typeface="Calibri" pitchFamily="34" charset="0"/>
              </a:rPr>
              <a:t>K</a:t>
            </a:r>
            <a:r>
              <a:rPr lang="cs-CZ" altLang="cs-CZ" sz="2200" dirty="0" err="1">
                <a:latin typeface="Calibri" pitchFamily="34" charset="0"/>
              </a:rPr>
              <a:t>arolince</a:t>
            </a:r>
            <a:r>
              <a:rPr lang="cs-CZ" altLang="cs-CZ" sz="2200" dirty="0">
                <a:latin typeface="Calibri" pitchFamily="34" charset="0"/>
              </a:rPr>
              <a:t> (1, 1+, 2, 2+, 3)</a:t>
            </a:r>
            <a:br>
              <a:rPr lang="en-US" altLang="cs-CZ" sz="2200" dirty="0">
                <a:latin typeface="Calibri" pitchFamily="34" charset="0"/>
              </a:rPr>
            </a:br>
            <a:r>
              <a:rPr lang="en-US" altLang="cs-CZ" sz="2200" dirty="0">
                <a:latin typeface="Calibri" pitchFamily="34" charset="0"/>
              </a:rPr>
              <a:t>a </a:t>
            </a:r>
            <a:r>
              <a:rPr lang="en-US" altLang="cs-CZ" sz="2200" dirty="0" err="1">
                <a:latin typeface="Calibri" pitchFamily="34" charset="0"/>
              </a:rPr>
              <a:t>Modr</a:t>
            </a:r>
            <a:r>
              <a:rPr lang="cs-CZ" altLang="cs-CZ" sz="2200" dirty="0">
                <a:latin typeface="Calibri" pitchFamily="34" charset="0"/>
              </a:rPr>
              <a:t>é Karolince</a:t>
            </a:r>
          </a:p>
          <a:p>
            <a:pPr eaLnBrk="1" hangingPunct="1">
              <a:buFontTx/>
              <a:buChar char="-"/>
              <a:defRPr/>
            </a:pPr>
            <a:endParaRPr lang="cs-CZ" altLang="cs-CZ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cs-CZ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cs-CZ" sz="11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altLang="cs-CZ" sz="2200" dirty="0">
                <a:latin typeface="Calibri" pitchFamily="34" charset="0"/>
              </a:rPr>
              <a:t>- podle počtu studentů </a:t>
            </a:r>
            <a:r>
              <a:rPr lang="cs-CZ" altLang="cs-CZ" sz="2200" u="sng" dirty="0">
                <a:latin typeface="Calibri" pitchFamily="34" charset="0"/>
              </a:rPr>
              <a:t>ZAREGISTROVANÝCH</a:t>
            </a:r>
            <a:r>
              <a:rPr lang="cs-CZ" altLang="cs-CZ" sz="2200" dirty="0">
                <a:latin typeface="Calibri" pitchFamily="34" charset="0"/>
              </a:rPr>
              <a:t> na předmět</a:t>
            </a: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801688" indent="-801688" eaLnBrk="1" hangingPunct="1">
              <a:tabLst>
                <a:tab pos="1077913" algn="l"/>
                <a:tab pos="1258888" algn="l"/>
                <a:tab pos="1527175" algn="l"/>
              </a:tabLst>
              <a:defRPr/>
            </a:pPr>
            <a:r>
              <a:rPr lang="cs-CZ" altLang="cs-CZ" sz="2200" dirty="0">
                <a:latin typeface="Calibri" pitchFamily="34" charset="0"/>
              </a:rPr>
              <a:t>- podle možností poslucháren – POZOR, u přednášek s velkým počtem studentů nebo těch, které vyžadují speciální učebny, často nelze dobu přednášky příliš ovlivnit</a:t>
            </a:r>
          </a:p>
          <a:p>
            <a:pPr marL="801688" indent="-801688" eaLnBrk="1" hangingPunct="1">
              <a:tabLst>
                <a:tab pos="1077913" algn="l"/>
                <a:tab pos="1258888" algn="l"/>
                <a:tab pos="1527175" algn="l"/>
              </a:tabLst>
              <a:defRPr/>
            </a:pPr>
            <a:endParaRPr lang="cs-CZ" altLang="cs-CZ" sz="14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altLang="cs-CZ" sz="2200" dirty="0">
                <a:latin typeface="Calibri" pitchFamily="34" charset="0"/>
              </a:rPr>
              <a:t>- podle možností pedagogů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3330575" y="1743075"/>
            <a:ext cx="111601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1403648" y="3479800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je velmi důležité, abyste si předměty registrovali!!!!!</a:t>
            </a:r>
          </a:p>
        </p:txBody>
      </p:sp>
      <p:sp>
        <p:nvSpPr>
          <p:cNvPr id="3" name="Obdélník 2"/>
          <p:cNvSpPr/>
          <p:nvPr/>
        </p:nvSpPr>
        <p:spPr bwMode="auto">
          <a:xfrm>
            <a:off x="3708400" y="4464050"/>
            <a:ext cx="1943100" cy="215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3761" r="12611" b="44119"/>
          <a:stretch>
            <a:fillRect/>
          </a:stretch>
        </p:blipFill>
        <p:spPr bwMode="auto">
          <a:xfrm>
            <a:off x="4546600" y="1265238"/>
            <a:ext cx="44291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2"/>
          <p:cNvSpPr txBox="1">
            <a:spLocks noChangeArrowheads="1"/>
          </p:cNvSpPr>
          <p:nvPr/>
        </p:nvSpPr>
        <p:spPr bwMode="auto">
          <a:xfrm>
            <a:off x="323850" y="476250"/>
            <a:ext cx="8351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/>
              <a:t>ROZVRH</a:t>
            </a:r>
            <a:endParaRPr lang="cs-CZ" altLang="cs-CZ" sz="4400"/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23850" y="1525588"/>
            <a:ext cx="88201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755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>
                <a:latin typeface="Calibri" pitchFamily="34" charset="0"/>
              </a:rPr>
              <a:t>Harmonogram rozvrhování</a:t>
            </a: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449263" indent="-449263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po ukončení registrace je zahájeno sestavování rozvrhu pro bakaláře</a:t>
            </a:r>
          </a:p>
          <a:p>
            <a:pPr marL="449263" indent="-449263" eaLnBrk="1" hangingPunct="1">
              <a:buFontTx/>
              <a:buChar char="-"/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449263" indent="-449263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rozvrh je zveřejněn v druhé půlce září – sledujte v SIS – </a:t>
            </a:r>
            <a:br>
              <a:rPr lang="cs-CZ" altLang="cs-CZ" sz="2400" dirty="0">
                <a:latin typeface="Calibri" pitchFamily="34" charset="0"/>
              </a:rPr>
            </a:br>
            <a:r>
              <a:rPr lang="cs-CZ" altLang="cs-CZ" sz="2400" i="1" dirty="0">
                <a:latin typeface="Calibri" pitchFamily="34" charset="0"/>
              </a:rPr>
              <a:t>POZOR, tento rozvrh není konečný a mohou v něm nastat změny!</a:t>
            </a:r>
          </a:p>
          <a:p>
            <a:pPr marL="449263" indent="-449263"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449263" indent="-449263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po zveřejnění se řeší možné konflikty a zároveň se přidává rozvrhování magisterské výuky</a:t>
            </a:r>
          </a:p>
          <a:p>
            <a:pPr marL="449263" indent="-449263"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449263" indent="-449263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koncem září se také otevírá zapisování na </a:t>
            </a:r>
            <a:r>
              <a:rPr lang="cs-CZ" altLang="cs-CZ" sz="2400" b="1" u="sng" dirty="0">
                <a:latin typeface="Calibri" pitchFamily="34" charset="0"/>
              </a:rPr>
              <a:t>ROZVRHOVÉ LÍSTKY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2"/>
          <p:cNvSpPr txBox="1">
            <a:spLocks noChangeArrowheads="1"/>
          </p:cNvSpPr>
          <p:nvPr/>
        </p:nvSpPr>
        <p:spPr bwMode="auto">
          <a:xfrm>
            <a:off x="119063" y="247650"/>
            <a:ext cx="83518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/>
              <a:t>ROZVRHOV</a:t>
            </a:r>
            <a:r>
              <a:rPr lang="cs-CZ" altLang="cs-CZ" sz="4400"/>
              <a:t>Ý LÍSTEK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90488" y="1125538"/>
            <a:ext cx="35909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7556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obsahuje všechny informace o předmětu (garanta předmětu, všechny vyučující, rozsah, počet kreditů, po rozvržení i čas a učebnu, „vzkaz přihlášeným studentům“ nebo poznámky k výuce)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jeden předmět může mít více rozvrhových lístků pro paralelky – POZOR, u paralelek pro cvičení se jejich rozvrhnutí často dolaďuje až v prvním týdnu semestru podle definitivního počtu studentů – při nejasnostech je nejvhodnější komunikovat s </a:t>
            </a:r>
            <a:r>
              <a:rPr lang="cs-CZ" altLang="cs-CZ" sz="1800" b="1" u="sng"/>
              <a:t>GARANTEM</a:t>
            </a:r>
            <a:r>
              <a:rPr lang="cs-CZ" altLang="cs-CZ" sz="1800"/>
              <a:t> předmětu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55455" b="17249"/>
          <a:stretch>
            <a:fillRect/>
          </a:stretch>
        </p:blipFill>
        <p:spPr bwMode="auto">
          <a:xfrm>
            <a:off x="3602483" y="1017588"/>
            <a:ext cx="543401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2"/>
          <p:cNvSpPr txBox="1">
            <a:spLocks noChangeArrowheads="1"/>
          </p:cNvSpPr>
          <p:nvPr/>
        </p:nvSpPr>
        <p:spPr bwMode="auto">
          <a:xfrm>
            <a:off x="323850" y="476250"/>
            <a:ext cx="8351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/>
              <a:t>ROZVRH</a:t>
            </a:r>
            <a:endParaRPr lang="cs-CZ" altLang="cs-CZ" sz="4400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323850" y="1341438"/>
            <a:ext cx="83518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7556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b="1" dirty="0">
                <a:latin typeface="Calibri" pitchFamily="34" charset="0"/>
              </a:rPr>
              <a:t>Rozvrhový lístek</a:t>
            </a:r>
            <a:endParaRPr lang="cs-CZ" altLang="cs-CZ" sz="2400" dirty="0">
              <a:latin typeface="Calibri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536575" indent="-536575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přihlášení na lístky umožní zobrazení individuálního rozvrhu každého studenta</a:t>
            </a:r>
          </a:p>
          <a:p>
            <a:pPr marL="536575" indent="-536575"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536575" indent="-536575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na některé předměty se přes SIS nelze přihlásit úmyslně, to zpravidla znamená nějakou nepravidelnost ve výuce (turnusová výuka, výuka probíhá mimo fakultu apod.)</a:t>
            </a:r>
          </a:p>
          <a:p>
            <a:pPr marL="536575" indent="-536575" eaLnBrk="1" hangingPunct="1">
              <a:defRPr/>
            </a:pPr>
            <a:endParaRPr lang="cs-CZ" altLang="cs-CZ" sz="2400" dirty="0">
              <a:latin typeface="Calibri" pitchFamily="34" charset="0"/>
            </a:endParaRPr>
          </a:p>
          <a:p>
            <a:pPr marL="536575" indent="-536575" eaLnBrk="1" hangingPunct="1">
              <a:defRPr/>
            </a:pPr>
            <a:r>
              <a:rPr lang="cs-CZ" altLang="cs-CZ" sz="2400" dirty="0">
                <a:latin typeface="Calibri" pitchFamily="34" charset="0"/>
              </a:rPr>
              <a:t>- velmi důležité je vložit do SIS </a:t>
            </a:r>
            <a:r>
              <a:rPr lang="cs-CZ" altLang="cs-CZ" sz="2400" b="1" u="sng" dirty="0">
                <a:latin typeface="Calibri" pitchFamily="34" charset="0"/>
              </a:rPr>
              <a:t>aktivně používanou emailovou adresu</a:t>
            </a:r>
            <a:r>
              <a:rPr lang="cs-CZ" altLang="cs-CZ" sz="2400" dirty="0">
                <a:latin typeface="Calibri" pitchFamily="34" charset="0"/>
              </a:rPr>
              <a:t>, vyučující často studentům přihlášeným na předmět posílají upřesňující informace (pozor na filtr pro nevyžádanou poštu)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2"/>
          <p:cNvSpPr txBox="1">
            <a:spLocks noChangeArrowheads="1"/>
          </p:cNvSpPr>
          <p:nvPr/>
        </p:nvSpPr>
        <p:spPr bwMode="auto">
          <a:xfrm>
            <a:off x="323850" y="44450"/>
            <a:ext cx="8351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/>
              <a:t>ROZVRH</a:t>
            </a:r>
            <a:r>
              <a:rPr lang="cs-CZ" altLang="cs-CZ" sz="2800"/>
              <a:t> - </a:t>
            </a:r>
            <a:r>
              <a:rPr lang="cs-CZ" altLang="cs-CZ" sz="2800" b="1">
                <a:solidFill>
                  <a:srgbClr val="000000"/>
                </a:solidFill>
              </a:rPr>
              <a:t>harmonogram zapisování předmětů</a:t>
            </a:r>
            <a:r>
              <a:rPr lang="cs-CZ" altLang="cs-CZ" sz="280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EAC980-F177-4624-8F35-AEE454F7AC3C}"/>
              </a:ext>
            </a:extLst>
          </p:cNvPr>
          <p:cNvSpPr txBox="1"/>
          <p:nvPr/>
        </p:nvSpPr>
        <p:spPr>
          <a:xfrm>
            <a:off x="7883439" y="375545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4F3CD3-C596-93CD-846C-41A409290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3541" r="12988" b="15981"/>
          <a:stretch/>
        </p:blipFill>
        <p:spPr>
          <a:xfrm>
            <a:off x="1079612" y="3703122"/>
            <a:ext cx="6228692" cy="30822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489101-FEFF-F719-9730-8DD5A5663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9761" r="13560" b="22280"/>
          <a:stretch/>
        </p:blipFill>
        <p:spPr>
          <a:xfrm>
            <a:off x="1079612" y="753199"/>
            <a:ext cx="6228692" cy="297608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7411504-9713-420D-9A0D-68B975221BBC}"/>
              </a:ext>
            </a:extLst>
          </p:cNvPr>
          <p:cNvSpPr/>
          <p:nvPr/>
        </p:nvSpPr>
        <p:spPr>
          <a:xfrm>
            <a:off x="396081" y="3755450"/>
            <a:ext cx="8351838" cy="667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411</Words>
  <Application>Microsoft Office PowerPoint</Application>
  <PresentationFormat>Předvádění na obrazovce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Veronika</cp:lastModifiedBy>
  <cp:revision>57</cp:revision>
  <dcterms:created xsi:type="dcterms:W3CDTF">2011-08-30T19:22:10Z</dcterms:created>
  <dcterms:modified xsi:type="dcterms:W3CDTF">2023-08-22T13:29:55Z</dcterms:modified>
</cp:coreProperties>
</file>