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2" r:id="rId4"/>
    <p:sldId id="258" r:id="rId5"/>
    <p:sldId id="269" r:id="rId6"/>
    <p:sldId id="271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ová Radka" initials="LR" lastIdx="2" clrIdx="0">
    <p:extLst>
      <p:ext uri="{19B8F6BF-5375-455C-9EA6-DF929625EA0E}">
        <p15:presenceInfo xmlns:p15="http://schemas.microsoft.com/office/powerpoint/2012/main" userId="S-1-5-21-1390067357-329068152-839522115-18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428"/>
    <a:srgbClr val="009089"/>
    <a:srgbClr val="C00000"/>
    <a:srgbClr val="D22D40"/>
    <a:srgbClr val="DD4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7013" autoAdjust="0"/>
  </p:normalViewPr>
  <p:slideViewPr>
    <p:cSldViewPr snapToGrid="0" snapToObjects="1">
      <p:cViewPr varScale="1">
        <p:scale>
          <a:sx n="86" d="100"/>
          <a:sy n="86" d="100"/>
        </p:scale>
        <p:origin x="141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AF17A-18B7-0048-A824-6747E10A166E}" type="datetime1">
              <a:rPr lang="cs-CZ" smtClean="0"/>
              <a:t>01.08.2023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54EB3-FA98-FB40-842A-3B21AECA1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EDF77-139F-074C-B482-566D8FD6D6E4}" type="datetime1">
              <a:rPr lang="cs-CZ" smtClean="0"/>
              <a:t>01.08.2023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BD6A0-A52B-2F4C-9E50-C9FDBFB37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65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6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61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86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21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6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1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2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5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0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BD6A0-A52B-2F4C-9E50-C9FDBFB376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5DB5-0112-4832-98C7-B1A931B9AFCD}" type="datetime1">
              <a:rPr lang="cs-CZ" smtClean="0"/>
              <a:t>01.08.2023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6851-3D99-4092-8AA5-3A829132F10D}" type="datetime1">
              <a:rPr lang="cs-CZ" smtClean="0"/>
              <a:t>01.08.2023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CFE-C676-4433-9030-1DCE4A27B69F}" type="datetime1">
              <a:rPr lang="cs-CZ" smtClean="0"/>
              <a:t>01.08.2023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C68F-8509-4285-8135-AC44981B712E}" type="datetime1">
              <a:rPr lang="cs-CZ" smtClean="0"/>
              <a:t>01.08.2023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E15C-2CFC-45A4-8544-C64F3DF09176}" type="datetime1">
              <a:rPr lang="cs-CZ" smtClean="0"/>
              <a:t>01.08.2023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A8D9-798C-4B78-95BA-0ED62175F20A}" type="datetime1">
              <a:rPr lang="cs-CZ" smtClean="0"/>
              <a:t>01.08.2023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DA69-4DE5-47EE-86FD-3C12922AF8E6}" type="datetime1">
              <a:rPr lang="cs-CZ" smtClean="0"/>
              <a:t>01.08.2023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0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BFE0-69D3-44B4-A77B-4778D5A28C0A}" type="datetime1">
              <a:rPr lang="cs-CZ" smtClean="0"/>
              <a:t>01.08.2023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32FB-7FC8-4CF8-A6FC-A4812D677FF2}" type="datetime1">
              <a:rPr lang="cs-CZ" smtClean="0"/>
              <a:t>01.08.2023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2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886D-23F5-45AE-8B18-291FBB7372A6}" type="datetime1">
              <a:rPr lang="cs-CZ" smtClean="0"/>
              <a:t>01.08.2023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6FB9-59E7-4F3F-889A-FF17C8F95EAD}" type="datetime1">
              <a:rPr lang="cs-CZ" smtClean="0"/>
              <a:t>01.08.2023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E8D8-7902-40B8-BD7B-5E02E15AAE27}" type="datetime1">
              <a:rPr lang="cs-CZ" smtClean="0"/>
              <a:t>01.08.2023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AA66-45A8-5543-8AD2-FEEF86531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image" Target="file://localhost/HH/PRACE/MARTINA%20TUMOVA%20(LBP)/PrF%20UK/CI/_img/shutterstock_141596824_150dpi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mailto:knihbio@natur.cuni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nihovny.natur.cuni.cz/" TargetMode="External"/><Relationship Id="rId5" Type="http://schemas.openxmlformats.org/officeDocument/2006/relationships/hyperlink" Target="https://www.facebook.com/SVI.PrFUK" TargetMode="External"/><Relationship Id="rId4" Type="http://schemas.openxmlformats.org/officeDocument/2006/relationships/hyperlink" Target="mailto:opv@natur.cuni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nihovna.cuni.cz/e-prihlaska" TargetMode="Externa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uni.cz/UK-10054.html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utterstock_141596824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0"/>
            <a:ext cx="9138046" cy="609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76368" y="5577072"/>
            <a:ext cx="0" cy="958647"/>
          </a:xfrm>
          <a:prstGeom prst="line">
            <a:avLst/>
          </a:prstGeom>
          <a:ln w="12700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04972" y="5571283"/>
            <a:ext cx="4653929" cy="95103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2000" b="1" dirty="0"/>
              <a:t>Knihovny a elektronické informační zdroje </a:t>
            </a:r>
            <a:br>
              <a:rPr lang="cs-CZ" sz="2000" b="1" dirty="0"/>
            </a:br>
            <a:r>
              <a:rPr lang="cs-CZ" sz="1200" dirty="0">
                <a:latin typeface="Arial"/>
                <a:cs typeface="Arial"/>
              </a:rPr>
              <a:t>Radka Lukášová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28" y="5571283"/>
            <a:ext cx="3334774" cy="9644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 b="-14769"/>
          <a:stretch/>
        </p:blipFill>
        <p:spPr>
          <a:xfrm>
            <a:off x="2976" y="2154"/>
            <a:ext cx="9277757" cy="61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2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33F6148-B3B4-4928-9CF1-380923477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91" y="1649459"/>
            <a:ext cx="5814734" cy="25049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79317" y="197101"/>
            <a:ext cx="792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UKAŽ prohledává:</a:t>
            </a:r>
          </a:p>
          <a:p>
            <a:r>
              <a:rPr lang="cs-CZ" sz="3200" b="1" dirty="0"/>
              <a:t>	knihovní katalog</a:t>
            </a:r>
          </a:p>
          <a:p>
            <a:r>
              <a:rPr lang="cs-CZ" sz="3200" b="1" dirty="0"/>
              <a:t>		</a:t>
            </a:r>
            <a:r>
              <a:rPr lang="cs-CZ" dirty="0"/>
              <a:t>vstup z webu </a:t>
            </a:r>
            <a:r>
              <a:rPr lang="cs-CZ" dirty="0" err="1"/>
              <a:t>PřF</a:t>
            </a:r>
            <a:r>
              <a:rPr lang="cs-CZ" dirty="0"/>
              <a:t> natur.cuni.cz: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59708" y="584739"/>
            <a:ext cx="4679950" cy="792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cs-CZ" sz="1000" b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cs-CZ" sz="1000" b="1"/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cs-CZ" sz="600" b="1"/>
          </a:p>
        </p:txBody>
      </p:sp>
      <p:sp>
        <p:nvSpPr>
          <p:cNvPr id="32" name="TextovéPole 31"/>
          <p:cNvSpPr txBox="1"/>
          <p:nvPr/>
        </p:nvSpPr>
        <p:spPr>
          <a:xfrm>
            <a:off x="4236896" y="489582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banner na webu</a:t>
            </a:r>
          </a:p>
        </p:txBody>
      </p:sp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743749"/>
              </p:ext>
            </p:extLst>
          </p:nvPr>
        </p:nvGraphicFramePr>
        <p:xfrm>
          <a:off x="1783984" y="4357111"/>
          <a:ext cx="2159488" cy="1446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Image" r:id="rId6" imgW="2577600" imgH="1726920" progId="Photoshop.Image.12">
                  <p:embed/>
                </p:oleObj>
              </mc:Choice>
              <mc:Fallback>
                <p:oleObj name="Image" r:id="rId6" imgW="2577600" imgH="1726920" progId="Photoshop.Image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3984" y="4357111"/>
                        <a:ext cx="2159488" cy="1446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574BB5B6-3B44-4E66-A609-C5DB59A509B2}"/>
              </a:ext>
            </a:extLst>
          </p:cNvPr>
          <p:cNvSpPr/>
          <p:nvPr/>
        </p:nvSpPr>
        <p:spPr>
          <a:xfrm>
            <a:off x="1783984" y="2609058"/>
            <a:ext cx="3178633" cy="5859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60B522-9EE5-48A8-AFCC-BF1B44047FA5}"/>
              </a:ext>
            </a:extLst>
          </p:cNvPr>
          <p:cNvSpPr txBox="1"/>
          <p:nvPr/>
        </p:nvSpPr>
        <p:spPr>
          <a:xfrm>
            <a:off x="5225559" y="2450947"/>
            <a:ext cx="198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solidFill>
                  <a:srgbClr val="C00000"/>
                </a:solidFill>
              </a:rPr>
              <a:t>vyhledávací okno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C40253D-12BB-44C2-B6BC-80A75875D3CE}"/>
              </a:ext>
            </a:extLst>
          </p:cNvPr>
          <p:cNvCxnSpPr>
            <a:cxnSpLocks/>
          </p:cNvCxnSpPr>
          <p:nvPr/>
        </p:nvCxnSpPr>
        <p:spPr>
          <a:xfrm flipH="1">
            <a:off x="4962618" y="2712927"/>
            <a:ext cx="301840" cy="3321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25E4D50-E24C-4AD3-8281-0AD6BB7CEC97}"/>
              </a:ext>
            </a:extLst>
          </p:cNvPr>
          <p:cNvSpPr/>
          <p:nvPr/>
        </p:nvSpPr>
        <p:spPr>
          <a:xfrm>
            <a:off x="2053755" y="3627044"/>
            <a:ext cx="2610524" cy="29337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2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11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3824" y="511491"/>
            <a:ext cx="792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Když si chci půjčit tištěnou knihu/časopis :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33784" y="1307836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itchFamily="34" charset="0"/>
                <a:cs typeface="Arial" pitchFamily="34" charset="0"/>
              </a:rPr>
              <a:t>	Otázky? 	=	zajít za výpůjční službou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Co často čtenáře mate:</a:t>
            </a:r>
          </a:p>
        </p:txBody>
      </p:sp>
      <p:pic>
        <p:nvPicPr>
          <p:cNvPr id="13" name="Picture 5" descr="vypujcni_r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15" y="3299429"/>
            <a:ext cx="302418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studov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0" y="3083529"/>
            <a:ext cx="2879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584127" y="4307492"/>
            <a:ext cx="225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Absenční výpůjčka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368227" y="3515329"/>
            <a:ext cx="244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Prezenční výpůjčka</a:t>
            </a: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4736652" y="4739292"/>
            <a:ext cx="1150938" cy="31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H="1" flipV="1">
            <a:off x="3296790" y="4020154"/>
            <a:ext cx="1079500" cy="15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1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D4373BCF-5BDB-4780-B9D9-0C60FE57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128" y="2668551"/>
            <a:ext cx="5814734" cy="25049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12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9552" y="612769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UKAŽ prohledává:</a:t>
            </a:r>
          </a:p>
          <a:p>
            <a:r>
              <a:rPr lang="cs-CZ" sz="2800" b="1" dirty="0"/>
              <a:t>Elektronické informační zdroje (EIZ)</a:t>
            </a:r>
          </a:p>
          <a:p>
            <a:endParaRPr lang="cs-CZ" sz="2800" b="1" dirty="0"/>
          </a:p>
          <a:p>
            <a:r>
              <a:rPr lang="cs-CZ" b="1" dirty="0"/>
              <a:t>			</a:t>
            </a:r>
            <a:r>
              <a:rPr lang="cs-CZ" sz="2000" b="1" dirty="0"/>
              <a:t>Elektronické databáze, online časopisy, elektronické knihy</a:t>
            </a:r>
            <a:endParaRPr lang="cs-CZ" sz="2000" dirty="0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1109614" y="2071053"/>
            <a:ext cx="720725" cy="215900"/>
          </a:xfrm>
          <a:prstGeom prst="chevron">
            <a:avLst>
              <a:gd name="adj" fmla="val 83456"/>
            </a:avLst>
          </a:prstGeom>
          <a:solidFill>
            <a:srgbClr val="D22D40"/>
          </a:solidFill>
          <a:ln>
            <a:noFill/>
          </a:ln>
          <a:extLst/>
        </p:spPr>
        <p:txBody>
          <a:bodyPr wrap="none" anchor="ctr"/>
          <a:lstStyle/>
          <a:p>
            <a:r>
              <a:rPr lang="cs-CZ" dirty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4F9754D-C6E7-4E4E-A10C-4F2CEA71662C}"/>
              </a:ext>
            </a:extLst>
          </p:cNvPr>
          <p:cNvSpPr/>
          <p:nvPr/>
        </p:nvSpPr>
        <p:spPr>
          <a:xfrm>
            <a:off x="1830484" y="3644538"/>
            <a:ext cx="3178633" cy="58592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2C29309-CCEC-4BCF-9624-687F55A2C3BF}"/>
              </a:ext>
            </a:extLst>
          </p:cNvPr>
          <p:cNvSpPr txBox="1"/>
          <p:nvPr/>
        </p:nvSpPr>
        <p:spPr>
          <a:xfrm>
            <a:off x="5230114" y="3444482"/>
            <a:ext cx="2485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solidFill>
                  <a:srgbClr val="C00000"/>
                </a:solidFill>
              </a:rPr>
              <a:t>Vyhledávání e-zdrojů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8F2796B-62FB-4A59-8E4D-AE4B31D4BFB4}"/>
              </a:ext>
            </a:extLst>
          </p:cNvPr>
          <p:cNvCxnSpPr>
            <a:cxnSpLocks/>
          </p:cNvCxnSpPr>
          <p:nvPr/>
        </p:nvCxnSpPr>
        <p:spPr>
          <a:xfrm flipH="1">
            <a:off x="5009118" y="3765185"/>
            <a:ext cx="301840" cy="3321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07832875-90DA-4AB9-91B5-C84F6567F230}"/>
              </a:ext>
            </a:extLst>
          </p:cNvPr>
          <p:cNvSpPr/>
          <p:nvPr/>
        </p:nvSpPr>
        <p:spPr>
          <a:xfrm>
            <a:off x="4733219" y="4648949"/>
            <a:ext cx="2875596" cy="29337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4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13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78588" y="1327145"/>
            <a:ext cx="8872582" cy="46428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000" dirty="0">
                <a:cs typeface="Arial" pitchFamily="34" charset="0"/>
              </a:rPr>
              <a:t>Všechny EIZ (databáze  i samostatné dokumenty) </a:t>
            </a:r>
            <a:br>
              <a:rPr lang="cs-CZ" sz="3000" dirty="0">
                <a:cs typeface="Arial" pitchFamily="34" charset="0"/>
              </a:rPr>
            </a:br>
            <a:r>
              <a:rPr lang="cs-CZ" sz="3000" dirty="0">
                <a:cs typeface="Arial" pitchFamily="34" charset="0"/>
              </a:rPr>
              <a:t>jsou DOSTUPNÉ I Z DOMOVA pomocí </a:t>
            </a:r>
            <a:br>
              <a:rPr lang="cs-CZ" sz="3000" dirty="0">
                <a:cs typeface="Arial" pitchFamily="34" charset="0"/>
              </a:rPr>
            </a:br>
            <a:r>
              <a:rPr lang="cs-CZ" sz="3000" dirty="0">
                <a:cs typeface="Arial" pitchFamily="34" charset="0"/>
              </a:rPr>
              <a:t>tzv. </a:t>
            </a:r>
            <a:r>
              <a:rPr lang="cs-CZ" sz="3000" b="1" dirty="0">
                <a:cs typeface="Arial" pitchFamily="34" charset="0"/>
              </a:rPr>
              <a:t>VZDÁLENÉHO PŘÍSTUPU</a:t>
            </a:r>
          </a:p>
          <a:p>
            <a:pPr>
              <a:lnSpc>
                <a:spcPct val="140000"/>
              </a:lnSpc>
            </a:pPr>
            <a:endParaRPr lang="cs-CZ" sz="3000" b="1" dirty="0">
              <a:cs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3200" b="1" dirty="0">
                <a:cs typeface="Arial" pitchFamily="34" charset="0"/>
              </a:rPr>
              <a:t>Podrobně jak na vzdálený přístup</a:t>
            </a:r>
            <a:r>
              <a:rPr lang="cs-CZ" sz="3200" dirty="0">
                <a:cs typeface="Arial" pitchFamily="34" charset="0"/>
              </a:rPr>
              <a:t>: </a:t>
            </a:r>
          </a:p>
          <a:p>
            <a:pPr>
              <a:lnSpc>
                <a:spcPct val="140000"/>
              </a:lnSpc>
            </a:pPr>
            <a:r>
              <a:rPr lang="cs-CZ" sz="3200" dirty="0">
                <a:cs typeface="Arial" pitchFamily="34" charset="0"/>
              </a:rPr>
              <a:t>knihovny na </a:t>
            </a:r>
            <a:r>
              <a:rPr lang="cs-CZ" sz="3200" dirty="0" err="1">
                <a:cs typeface="Arial" pitchFamily="34" charset="0"/>
              </a:rPr>
              <a:t>PřF</a:t>
            </a:r>
            <a:r>
              <a:rPr lang="cs-CZ" sz="3200" dirty="0">
                <a:cs typeface="Arial" pitchFamily="34" charset="0"/>
              </a:rPr>
              <a:t>     EIZ 	 Jak na to</a:t>
            </a:r>
          </a:p>
          <a:p>
            <a:pPr>
              <a:lnSpc>
                <a:spcPct val="140000"/>
              </a:lnSpc>
            </a:pPr>
            <a:endParaRPr lang="cs-CZ" sz="3000" b="1" dirty="0"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12743" y="5343139"/>
            <a:ext cx="85185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https://www.natur.cuni.cz/fakulta/oddeleni-pro-vedu/EIZ/jak-na-to/vzdaleny-pristup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3093921" y="4997663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056672" y="4997663"/>
            <a:ext cx="36004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78588" y="58511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Elektronické informační zdroje</a:t>
            </a:r>
          </a:p>
        </p:txBody>
      </p:sp>
    </p:spTree>
    <p:extLst>
      <p:ext uri="{BB962C8B-B14F-4D97-AF65-F5344CB8AC3E}">
        <p14:creationId xmlns:p14="http://schemas.microsoft.com/office/powerpoint/2010/main" val="333436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14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68429" y="610666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cs typeface="Arial" pitchFamily="34" charset="0"/>
              </a:rPr>
              <a:t>Děkujeme za pozornost</a:t>
            </a:r>
          </a:p>
          <a:p>
            <a:endParaRPr lang="cs-CZ" sz="2800" dirty="0">
              <a:cs typeface="Arial" pitchFamily="34" charset="0"/>
            </a:endParaRPr>
          </a:p>
          <a:p>
            <a:r>
              <a:rPr lang="cs-CZ" sz="2800" dirty="0">
                <a:cs typeface="Arial" pitchFamily="34" charset="0"/>
              </a:rPr>
              <a:t>	</a:t>
            </a:r>
            <a:r>
              <a:rPr lang="cs-CZ" sz="2800" b="1" dirty="0">
                <a:cs typeface="Arial" pitchFamily="34" charset="0"/>
              </a:rPr>
              <a:t>Radka Lukášová</a:t>
            </a:r>
          </a:p>
          <a:p>
            <a:r>
              <a:rPr lang="cs-CZ" sz="2800" dirty="0">
                <a:cs typeface="Arial" pitchFamily="34" charset="0"/>
              </a:rPr>
              <a:t>	</a:t>
            </a:r>
            <a:r>
              <a:rPr lang="cs-CZ" sz="2800" dirty="0">
                <a:solidFill>
                  <a:srgbClr val="D22D40"/>
                </a:solidFill>
                <a:cs typeface="Arial" pitchFamily="34" charset="0"/>
                <a:hlinkClick r:id="rId4"/>
              </a:rPr>
              <a:t>opv@natur.cuni.cz</a:t>
            </a:r>
            <a:endParaRPr lang="cs-CZ" sz="2800" dirty="0">
              <a:solidFill>
                <a:srgbClr val="D22D40"/>
              </a:solidFill>
              <a:cs typeface="Arial" pitchFamily="34" charset="0"/>
            </a:endParaRPr>
          </a:p>
          <a:p>
            <a:r>
              <a:rPr lang="cs-CZ" sz="2800" b="1" dirty="0">
                <a:cs typeface="Arial" pitchFamily="34" charset="0"/>
              </a:rPr>
              <a:t>	</a:t>
            </a:r>
            <a:r>
              <a:rPr lang="cs-CZ" sz="2000" b="1" dirty="0">
                <a:cs typeface="Arial" pitchFamily="34" charset="0"/>
              </a:rPr>
              <a:t>Najdete nás na </a:t>
            </a:r>
            <a:r>
              <a:rPr lang="cs-CZ" sz="2000" b="1" dirty="0" err="1">
                <a:cs typeface="Arial" pitchFamily="34" charset="0"/>
              </a:rPr>
              <a:t>Facebooku</a:t>
            </a:r>
            <a:r>
              <a:rPr lang="cs-CZ" sz="2000" b="1" dirty="0">
                <a:cs typeface="Arial" pitchFamily="34" charset="0"/>
              </a:rPr>
              <a:t> :</a:t>
            </a:r>
            <a:r>
              <a:rPr lang="cs-CZ" sz="2000" b="1" dirty="0">
                <a:solidFill>
                  <a:srgbClr val="D22D40"/>
                </a:solidFill>
                <a:cs typeface="Arial" pitchFamily="34" charset="0"/>
              </a:rPr>
              <a:t> </a:t>
            </a:r>
            <a:r>
              <a:rPr lang="cs-CZ" sz="2000" dirty="0">
                <a:solidFill>
                  <a:srgbClr val="D22D40"/>
                </a:solidFill>
                <a:cs typeface="Arial" pitchFamily="34" charset="0"/>
                <a:hlinkClick r:id="rId5"/>
              </a:rPr>
              <a:t>https://www.facebook.com/SVI.PrFUK</a:t>
            </a:r>
            <a:endParaRPr lang="cs-CZ" sz="2000" dirty="0">
              <a:solidFill>
                <a:srgbClr val="D22D40"/>
              </a:solidFill>
              <a:cs typeface="Arial" pitchFamily="34" charset="0"/>
            </a:endParaRPr>
          </a:p>
          <a:p>
            <a:pPr algn="ctr"/>
            <a:endParaRPr lang="cs-CZ" sz="2800" dirty="0">
              <a:cs typeface="Arial" pitchFamily="34" charset="0"/>
            </a:endParaRPr>
          </a:p>
          <a:p>
            <a:pPr algn="ctr"/>
            <a:r>
              <a:rPr lang="cs-CZ" sz="2800" dirty="0">
                <a:cs typeface="Arial" pitchFamily="34" charset="0"/>
              </a:rPr>
              <a:t>+</a:t>
            </a:r>
          </a:p>
          <a:p>
            <a:pPr algn="ctr"/>
            <a:endParaRPr lang="cs-CZ" sz="2800" dirty="0">
              <a:cs typeface="Arial" pitchFamily="34" charset="0"/>
            </a:endParaRPr>
          </a:p>
          <a:p>
            <a:r>
              <a:rPr lang="cs-CZ" sz="2800" b="1" dirty="0"/>
              <a:t>	Knihovny Přírodovědecké fakulty</a:t>
            </a:r>
          </a:p>
          <a:p>
            <a:r>
              <a:rPr lang="cs-CZ" sz="2800" dirty="0"/>
              <a:t>	</a:t>
            </a:r>
            <a:r>
              <a:rPr lang="cs-CZ" sz="2800" dirty="0">
                <a:hlinkClick r:id="rId6"/>
              </a:rPr>
              <a:t>knihovny.natur.cuni.cz</a:t>
            </a:r>
            <a:endParaRPr lang="cs-CZ" sz="2800" dirty="0"/>
          </a:p>
          <a:p>
            <a:r>
              <a:rPr lang="cs-CZ" sz="2800" dirty="0">
                <a:cs typeface="Arial" pitchFamily="34" charset="0"/>
              </a:rPr>
              <a:t>		biologická: </a:t>
            </a:r>
            <a:r>
              <a:rPr lang="cs-CZ" sz="2800" b="1" u="sng" dirty="0">
                <a:hlinkClick r:id="rId7"/>
              </a:rPr>
              <a:t>knihbio@natur.cuni.cz</a:t>
            </a:r>
            <a:endParaRPr lang="cs-CZ" sz="2800" dirty="0">
              <a:cs typeface="Arial" pitchFamily="34" charset="0"/>
            </a:endParaRPr>
          </a:p>
          <a:p>
            <a:endParaRPr lang="cs-CZ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4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462201-78E0-408A-BEE9-ED8A1FB9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090" y="1391373"/>
            <a:ext cx="4915974" cy="44309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570103" y="21976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Informace o knihovnách: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77259" y="655889"/>
            <a:ext cx="853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</a:rPr>
              <a:t>knihovny.natur.cuni.cz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3032" y="1919708"/>
            <a:ext cx="5545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+mj-lt"/>
                <a:cs typeface="Arial" pitchFamily="34" charset="0"/>
              </a:rPr>
              <a:t>Z webu </a:t>
            </a:r>
            <a:r>
              <a:rPr lang="cs-CZ" sz="2000" b="1" dirty="0" err="1">
                <a:latin typeface="+mj-lt"/>
                <a:cs typeface="Arial" pitchFamily="34" charset="0"/>
              </a:rPr>
              <a:t>PřF</a:t>
            </a:r>
            <a:r>
              <a:rPr lang="cs-CZ" sz="2000" b="1" dirty="0">
                <a:latin typeface="+mj-lt"/>
                <a:cs typeface="Arial" pitchFamily="34" charset="0"/>
              </a:rPr>
              <a:t>: 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457E161-E3B1-4997-A599-4DBCF786E567}"/>
              </a:ext>
            </a:extLst>
          </p:cNvPr>
          <p:cNvCxnSpPr>
            <a:cxnSpLocks/>
          </p:cNvCxnSpPr>
          <p:nvPr/>
        </p:nvCxnSpPr>
        <p:spPr>
          <a:xfrm flipV="1">
            <a:off x="1925458" y="1588327"/>
            <a:ext cx="2788585" cy="5314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A2ACA5F8-14DF-471C-8B11-BAF07679CFBE}"/>
              </a:ext>
            </a:extLst>
          </p:cNvPr>
          <p:cNvSpPr/>
          <p:nvPr/>
        </p:nvSpPr>
        <p:spPr>
          <a:xfrm>
            <a:off x="4714042" y="1331650"/>
            <a:ext cx="63625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3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9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9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758A663-7146-4B23-9C99-68F1BFDD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87" y="3203547"/>
            <a:ext cx="7997328" cy="26458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570103" y="21976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Informace o knihovnách: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5277" y="901702"/>
            <a:ext cx="7713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+mj-lt"/>
              </a:rPr>
              <a:t>Knihovna biologie</a:t>
            </a:r>
            <a:r>
              <a:rPr lang="cs-CZ" sz="3000" dirty="0">
                <a:latin typeface="+mj-lt"/>
              </a:rPr>
              <a:t>: </a:t>
            </a:r>
            <a:r>
              <a:rPr lang="cs-CZ" sz="3000" b="1" dirty="0">
                <a:solidFill>
                  <a:srgbClr val="C00000"/>
                </a:solidFill>
                <a:latin typeface="+mj-lt"/>
              </a:rPr>
              <a:t>natur.cuni.cz/biologie/knihovna</a:t>
            </a:r>
          </a:p>
          <a:p>
            <a:endParaRPr lang="cs-CZ" sz="3000" b="1" dirty="0">
              <a:solidFill>
                <a:srgbClr val="C00000"/>
              </a:solidFill>
              <a:latin typeface="+mj-lt"/>
            </a:endParaRPr>
          </a:p>
          <a:p>
            <a:r>
              <a:rPr lang="cs-CZ" sz="2000" dirty="0">
                <a:latin typeface="+mj-lt"/>
              </a:rPr>
              <a:t>z webu </a:t>
            </a:r>
            <a:r>
              <a:rPr lang="cs-CZ" sz="2000" dirty="0" err="1">
                <a:latin typeface="+mj-lt"/>
              </a:rPr>
              <a:t>PřF</a:t>
            </a:r>
            <a:r>
              <a:rPr lang="cs-CZ" sz="2000" dirty="0">
                <a:latin typeface="+mj-lt"/>
              </a:rPr>
              <a:t>:</a:t>
            </a:r>
          </a:p>
          <a:p>
            <a:r>
              <a:rPr lang="cs-CZ" sz="3000" dirty="0">
                <a:latin typeface="+mj-lt"/>
              </a:rPr>
              <a:t>Biologie		Veřejnost			Knihovna biologie</a:t>
            </a:r>
          </a:p>
        </p:txBody>
      </p:sp>
      <p:sp>
        <p:nvSpPr>
          <p:cNvPr id="21" name="Šipka doprava 20"/>
          <p:cNvSpPr/>
          <p:nvPr/>
        </p:nvSpPr>
        <p:spPr>
          <a:xfrm>
            <a:off x="1928876" y="2778133"/>
            <a:ext cx="471907" cy="216024"/>
          </a:xfrm>
          <a:prstGeom prst="rightArrow">
            <a:avLst>
              <a:gd name="adj1" fmla="val 50000"/>
              <a:gd name="adj2" fmla="val 101912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latin typeface="+mj-lt"/>
            </a:endParaRPr>
          </a:p>
        </p:txBody>
      </p:sp>
      <p:sp>
        <p:nvSpPr>
          <p:cNvPr id="22" name="Šipka doprava 21"/>
          <p:cNvSpPr/>
          <p:nvPr/>
        </p:nvSpPr>
        <p:spPr>
          <a:xfrm>
            <a:off x="4100093" y="2778133"/>
            <a:ext cx="995690" cy="216024"/>
          </a:xfrm>
          <a:prstGeom prst="rightArrow">
            <a:avLst>
              <a:gd name="adj1" fmla="val 50000"/>
              <a:gd name="adj2" fmla="val 101912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>
              <a:latin typeface="+mj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C6291EC-AC3B-4DAF-865F-B19291A26C2B}"/>
              </a:ext>
            </a:extLst>
          </p:cNvPr>
          <p:cNvSpPr/>
          <p:nvPr/>
        </p:nvSpPr>
        <p:spPr>
          <a:xfrm>
            <a:off x="763480" y="5528752"/>
            <a:ext cx="559293" cy="3100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093CF7D-6EEC-4F05-B7F3-2B98F73067AA}"/>
              </a:ext>
            </a:extLst>
          </p:cNvPr>
          <p:cNvCxnSpPr/>
          <p:nvPr/>
        </p:nvCxnSpPr>
        <p:spPr>
          <a:xfrm flipV="1">
            <a:off x="1498814" y="4019548"/>
            <a:ext cx="1750413" cy="15092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Bublinový popisek: čárový 7">
            <a:extLst>
              <a:ext uri="{FF2B5EF4-FFF2-40B4-BE49-F238E27FC236}">
                <a16:creationId xmlns:a16="http://schemas.microsoft.com/office/drawing/2014/main" id="{76FBE2CC-D6AC-4426-9933-725264D2B76B}"/>
              </a:ext>
            </a:extLst>
          </p:cNvPr>
          <p:cNvSpPr/>
          <p:nvPr/>
        </p:nvSpPr>
        <p:spPr>
          <a:xfrm rot="10800000">
            <a:off x="3249227" y="4265188"/>
            <a:ext cx="911375" cy="144000"/>
          </a:xfrm>
          <a:prstGeom prst="borderCallout1">
            <a:avLst>
              <a:gd name="adj1" fmla="val 38750"/>
              <a:gd name="adj2" fmla="val 98818"/>
              <a:gd name="adj3" fmla="val 272499"/>
              <a:gd name="adj4" fmla="val 99989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4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8" y="669481"/>
            <a:ext cx="4669141" cy="4955425"/>
          </a:xfrm>
          <a:prstGeom prst="rect">
            <a:avLst/>
          </a:prstGeom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5008511" y="509128"/>
            <a:ext cx="38884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9089"/>
                </a:solidFill>
              </a:rPr>
              <a:t>Viničná 7:</a:t>
            </a:r>
          </a:p>
          <a:p>
            <a:r>
              <a:rPr lang="cs-CZ" sz="2200" dirty="0">
                <a:solidFill>
                  <a:srgbClr val="C00000"/>
                </a:solidFill>
              </a:rPr>
              <a:t>Oborová knihovna biologie</a:t>
            </a:r>
          </a:p>
          <a:p>
            <a:r>
              <a:rPr lang="cs-CZ" sz="2200" dirty="0">
                <a:solidFill>
                  <a:srgbClr val="C00000"/>
                </a:solidFill>
              </a:rPr>
              <a:t>Knihovna filosofie a dějin přírodních věd</a:t>
            </a:r>
          </a:p>
          <a:p>
            <a:endParaRPr lang="cs-CZ" sz="2200" dirty="0"/>
          </a:p>
          <a:p>
            <a:pPr>
              <a:defRPr/>
            </a:pPr>
            <a:r>
              <a:rPr lang="cs-CZ" sz="2200" b="1" dirty="0">
                <a:solidFill>
                  <a:srgbClr val="619428"/>
                </a:solidFill>
              </a:rPr>
              <a:t>Benátská 2</a:t>
            </a:r>
            <a:br>
              <a:rPr lang="cs-CZ" sz="2200" dirty="0"/>
            </a:br>
            <a:r>
              <a:rPr lang="cs-CZ" sz="2200" dirty="0">
                <a:solidFill>
                  <a:srgbClr val="C00000"/>
                </a:solidFill>
              </a:rPr>
              <a:t>Knihovna botaniky, </a:t>
            </a:r>
          </a:p>
          <a:p>
            <a:pPr>
              <a:defRPr/>
            </a:pPr>
            <a:r>
              <a:rPr lang="cs-CZ" sz="2200" dirty="0">
                <a:solidFill>
                  <a:srgbClr val="C00000"/>
                </a:solidFill>
              </a:rPr>
              <a:t>Knihovna Ústavu pro životní prostředí</a:t>
            </a:r>
          </a:p>
          <a:p>
            <a:pPr>
              <a:defRPr/>
            </a:pPr>
            <a:endParaRPr lang="cs-CZ" sz="2200" dirty="0"/>
          </a:p>
          <a:p>
            <a:pPr>
              <a:defRPr/>
            </a:pPr>
            <a:r>
              <a:rPr lang="cs-CZ" sz="2200" b="1" dirty="0">
                <a:solidFill>
                  <a:srgbClr val="5177B6"/>
                </a:solidFill>
              </a:rPr>
              <a:t>Albertov 6</a:t>
            </a:r>
          </a:p>
          <a:p>
            <a:pPr>
              <a:defRPr/>
            </a:pPr>
            <a:r>
              <a:rPr lang="cs-CZ" sz="2200" dirty="0"/>
              <a:t>Geologická knihovna  (přízemí)</a:t>
            </a:r>
          </a:p>
          <a:p>
            <a:pPr>
              <a:defRPr/>
            </a:pPr>
            <a:r>
              <a:rPr lang="cs-CZ" sz="2200" dirty="0"/>
              <a:t>Geografická knihovna  (2. patro)</a:t>
            </a:r>
          </a:p>
          <a:p>
            <a:pPr>
              <a:defRPr/>
            </a:pPr>
            <a:endParaRPr lang="cs-CZ" sz="2200" b="1" dirty="0">
              <a:solidFill>
                <a:srgbClr val="5177B6"/>
              </a:solidFill>
            </a:endParaRPr>
          </a:p>
          <a:p>
            <a:pPr>
              <a:defRPr/>
            </a:pPr>
            <a:r>
              <a:rPr lang="cs-CZ" sz="2200" b="1" dirty="0">
                <a:solidFill>
                  <a:srgbClr val="D48101"/>
                </a:solidFill>
              </a:rPr>
              <a:t>Hlavova 2030</a:t>
            </a:r>
            <a:br>
              <a:rPr lang="cs-CZ" sz="2200" dirty="0"/>
            </a:br>
            <a:r>
              <a:rPr lang="cs-CZ" sz="2200" dirty="0"/>
              <a:t>Oborová knihovna chemie</a:t>
            </a:r>
            <a:endParaRPr lang="cs-CZ" sz="2200" b="1" dirty="0">
              <a:solidFill>
                <a:srgbClr val="5177B6"/>
              </a:solidFill>
            </a:endParaRP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52461D0A-8AEB-4383-9FD2-7115AAD5B8F6}"/>
              </a:ext>
            </a:extLst>
          </p:cNvPr>
          <p:cNvSpPr/>
          <p:nvPr/>
        </p:nvSpPr>
        <p:spPr>
          <a:xfrm>
            <a:off x="3798277" y="1131277"/>
            <a:ext cx="257908" cy="234461"/>
          </a:xfrm>
          <a:prstGeom prst="ellipse">
            <a:avLst/>
          </a:prstGeom>
          <a:solidFill>
            <a:srgbClr val="0090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B189049D-A50E-4C83-9F28-10CFA544A99B}"/>
              </a:ext>
            </a:extLst>
          </p:cNvPr>
          <p:cNvSpPr/>
          <p:nvPr/>
        </p:nvSpPr>
        <p:spPr>
          <a:xfrm>
            <a:off x="1752600" y="1699846"/>
            <a:ext cx="257908" cy="252046"/>
          </a:xfrm>
          <a:prstGeom prst="ellipse">
            <a:avLst/>
          </a:prstGeom>
          <a:solidFill>
            <a:srgbClr val="6194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6"/>
          <p:cNvSpPr txBox="1">
            <a:spLocks/>
          </p:cNvSpPr>
          <p:nvPr/>
        </p:nvSpPr>
        <p:spPr>
          <a:xfrm>
            <a:off x="6423804" y="5659573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0520" y="476804"/>
            <a:ext cx="7866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BIOLOGICKÉ KNIHOVNY:</a:t>
            </a:r>
          </a:p>
          <a:p>
            <a:endParaRPr lang="cs-CZ" sz="2000" b="1" dirty="0"/>
          </a:p>
          <a:p>
            <a:endParaRPr lang="cs-CZ" sz="2000" b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7" y="2198822"/>
            <a:ext cx="3094211" cy="3296987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207488" y="1030802"/>
            <a:ext cx="4716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619428"/>
                </a:solidFill>
              </a:rPr>
              <a:t>Benátská 2, přízemí:</a:t>
            </a:r>
            <a:br>
              <a:rPr lang="cs-CZ" dirty="0"/>
            </a:br>
            <a:r>
              <a:rPr lang="cs-CZ" dirty="0"/>
              <a:t>Knihovna botaniky, </a:t>
            </a:r>
          </a:p>
          <a:p>
            <a:pPr>
              <a:defRPr/>
            </a:pPr>
            <a:r>
              <a:rPr lang="cs-CZ" dirty="0"/>
              <a:t>Knihovna Ústavu pro životní prostředí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056214" y="1030802"/>
            <a:ext cx="3136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9089"/>
                </a:solidFill>
              </a:rPr>
              <a:t>Viničná 7, 1. patro:</a:t>
            </a:r>
          </a:p>
          <a:p>
            <a:r>
              <a:rPr lang="cs-CZ" dirty="0"/>
              <a:t>Oborová knihovna biologie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57" y="2007727"/>
            <a:ext cx="4780547" cy="183958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089676" y="4514581"/>
            <a:ext cx="492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+ přízemí: Knihovna filosofie a dějin přírodních věd</a:t>
            </a:r>
          </a:p>
          <a:p>
            <a:endParaRPr lang="cs-CZ" dirty="0"/>
          </a:p>
        </p:txBody>
      </p:sp>
      <p:sp>
        <p:nvSpPr>
          <p:cNvPr id="3" name="Obdélník: s jedním odříznutým rohem 2">
            <a:extLst>
              <a:ext uri="{FF2B5EF4-FFF2-40B4-BE49-F238E27FC236}">
                <a16:creationId xmlns:a16="http://schemas.microsoft.com/office/drawing/2014/main" id="{CBF32657-AECD-4EB4-9CB6-1ED149464C03}"/>
              </a:ext>
            </a:extLst>
          </p:cNvPr>
          <p:cNvSpPr/>
          <p:nvPr/>
        </p:nvSpPr>
        <p:spPr>
          <a:xfrm rot="16200000">
            <a:off x="1784412" y="3847315"/>
            <a:ext cx="1491448" cy="1443776"/>
          </a:xfrm>
          <a:prstGeom prst="snip1Rect">
            <a:avLst>
              <a:gd name="adj" fmla="val 44952"/>
            </a:avLst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203DBE3-D3C9-4A29-B4BA-877CB7CB6D43}"/>
              </a:ext>
            </a:extLst>
          </p:cNvPr>
          <p:cNvSpPr/>
          <p:nvPr/>
        </p:nvSpPr>
        <p:spPr>
          <a:xfrm>
            <a:off x="5584054" y="3387816"/>
            <a:ext cx="1429305" cy="4356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3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6"/>
          <p:cNvSpPr txBox="1">
            <a:spLocks noChangeArrowheads="1"/>
          </p:cNvSpPr>
          <p:nvPr/>
        </p:nvSpPr>
        <p:spPr bwMode="auto">
          <a:xfrm>
            <a:off x="812022" y="968532"/>
            <a:ext cx="8293612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dirty="0">
                <a:solidFill>
                  <a:srgbClr val="C00000"/>
                </a:solidFill>
              </a:rPr>
              <a:t>REGISTRACE ČTENÁŘE: ONLINE ! </a:t>
            </a:r>
          </a:p>
          <a:p>
            <a:pPr eaLnBrk="1" hangingPunct="1"/>
            <a:endParaRPr lang="cs-CZ" sz="3600" b="1" dirty="0"/>
          </a:p>
          <a:p>
            <a:pPr eaLnBrk="1" hangingPunct="1"/>
            <a:endParaRPr lang="cs-CZ" sz="3600" b="1" dirty="0">
              <a:solidFill>
                <a:srgbClr val="C00000"/>
              </a:solidFill>
            </a:endParaRPr>
          </a:p>
          <a:p>
            <a:pPr eaLnBrk="1" hangingPunct="1"/>
            <a:r>
              <a:rPr lang="cs-CZ" sz="2500" b="1" dirty="0">
                <a:latin typeface="+mj-lt"/>
              </a:rPr>
              <a:t>Z </a:t>
            </a:r>
            <a:r>
              <a:rPr lang="cs-CZ" sz="2500" b="1" dirty="0" err="1">
                <a:latin typeface="+mj-lt"/>
              </a:rPr>
              <a:t>PřF</a:t>
            </a:r>
            <a:r>
              <a:rPr lang="cs-CZ" sz="2500" b="1" dirty="0">
                <a:latin typeface="+mj-lt"/>
              </a:rPr>
              <a:t> webu knihovny.natur.cuni.cz</a:t>
            </a:r>
          </a:p>
          <a:p>
            <a:pPr eaLnBrk="1" hangingPunct="1"/>
            <a:endParaRPr lang="cs-CZ" b="1" dirty="0">
              <a:solidFill>
                <a:srgbClr val="C00000"/>
              </a:solidFill>
            </a:endParaRPr>
          </a:p>
          <a:p>
            <a:pPr eaLnBrk="1" hangingPunct="1"/>
            <a:endParaRPr lang="cs-CZ" b="1" dirty="0">
              <a:solidFill>
                <a:srgbClr val="C00000"/>
              </a:solidFill>
            </a:endParaRPr>
          </a:p>
          <a:p>
            <a:pPr eaLnBrk="1" hangingPunct="1"/>
            <a:endParaRPr lang="cs-CZ" b="1" dirty="0">
              <a:solidFill>
                <a:srgbClr val="C00000"/>
              </a:solidFill>
            </a:endParaRPr>
          </a:p>
          <a:p>
            <a:pPr eaLnBrk="1" hangingPunct="1"/>
            <a:endParaRPr lang="cs-CZ" b="1" dirty="0">
              <a:solidFill>
                <a:srgbClr val="C00000"/>
              </a:solidFill>
            </a:endParaRPr>
          </a:p>
          <a:p>
            <a:pPr eaLnBrk="1" hangingPunct="1"/>
            <a:endParaRPr lang="cs-CZ" b="1" dirty="0">
              <a:solidFill>
                <a:srgbClr val="C00000"/>
              </a:solidFill>
            </a:endParaRPr>
          </a:p>
          <a:p>
            <a:pPr eaLnBrk="1" hangingPunct="1"/>
            <a:endParaRPr lang="cs-CZ" b="1" dirty="0">
              <a:solidFill>
                <a:srgbClr val="C00000"/>
              </a:solidFill>
            </a:endParaRPr>
          </a:p>
          <a:p>
            <a:pPr eaLnBrk="1" hangingPunct="1"/>
            <a:endParaRPr lang="cs-CZ" b="1" dirty="0">
              <a:solidFill>
                <a:srgbClr val="C00000"/>
              </a:solidFill>
            </a:endParaRPr>
          </a:p>
          <a:p>
            <a:pPr eaLnBrk="1" hangingPunct="1"/>
            <a:endParaRPr lang="cs-CZ" b="1" dirty="0"/>
          </a:p>
          <a:p>
            <a:pPr eaLnBrk="1" hangingPunct="1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459C11-D5CE-4361-8B13-45B71064C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32" y="2975972"/>
            <a:ext cx="5934918" cy="27738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6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90551" y="354891"/>
            <a:ext cx="8374062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Knihovny na </a:t>
            </a:r>
            <a:r>
              <a:rPr lang="cs-CZ" sz="3600" b="1" dirty="0" err="1"/>
              <a:t>PřF</a:t>
            </a:r>
            <a:r>
              <a:rPr lang="cs-CZ" sz="3600" b="1" dirty="0"/>
              <a:t> – jak se stát čtenářem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5BD77B4-CF3A-49DE-96DF-BAD31DF71495}"/>
              </a:ext>
            </a:extLst>
          </p:cNvPr>
          <p:cNvSpPr/>
          <p:nvPr/>
        </p:nvSpPr>
        <p:spPr>
          <a:xfrm>
            <a:off x="969427" y="5145982"/>
            <a:ext cx="2133600" cy="3233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0A285A1-F4CA-4335-980E-A3B0F01EC515}"/>
              </a:ext>
            </a:extLst>
          </p:cNvPr>
          <p:cNvSpPr txBox="1"/>
          <p:nvPr/>
        </p:nvSpPr>
        <p:spPr>
          <a:xfrm>
            <a:off x="969428" y="1598580"/>
            <a:ext cx="668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knihovna.cuni.cz/e-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prihlaska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7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83569" y="882115"/>
            <a:ext cx="8037798" cy="10795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000" dirty="0">
                <a:latin typeface="+mj-lt"/>
              </a:rPr>
              <a:t>REGISTRACE: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C00000"/>
                </a:solidFill>
                <a:latin typeface="+mj-lt"/>
              </a:rPr>
              <a:t>jedna</a:t>
            </a:r>
            <a:r>
              <a:rPr lang="cs-CZ" sz="3000" dirty="0">
                <a:latin typeface="+mj-lt"/>
              </a:rPr>
              <a:t> přihláška platná pro </a:t>
            </a:r>
            <a:r>
              <a:rPr lang="cs-CZ" sz="3000" b="1" dirty="0">
                <a:solidFill>
                  <a:srgbClr val="C00000"/>
                </a:solidFill>
                <a:latin typeface="+mj-lt"/>
              </a:rPr>
              <a:t>všechny knihovny </a:t>
            </a:r>
            <a:r>
              <a:rPr lang="cs-CZ" sz="3000" dirty="0">
                <a:latin typeface="+mj-lt"/>
              </a:rPr>
              <a:t>UK</a:t>
            </a:r>
          </a:p>
          <a:p>
            <a:pPr marL="400050" lvl="1" indent="0">
              <a:buNone/>
            </a:pPr>
            <a:r>
              <a:rPr lang="cs-CZ" sz="2600" dirty="0">
                <a:latin typeface="+mj-lt"/>
              </a:rPr>
              <a:t>student UK má nárok na výpůjčku v jakékoliv knihovně na UK!</a:t>
            </a:r>
            <a:endParaRPr lang="cs-CZ" sz="3000" dirty="0">
              <a:latin typeface="+mj-lt"/>
            </a:endParaRPr>
          </a:p>
          <a:p>
            <a:pPr marL="0" indent="0">
              <a:spcBef>
                <a:spcPct val="30000"/>
              </a:spcBef>
              <a:buNone/>
            </a:pPr>
            <a:endParaRPr lang="cs-CZ" sz="3000" dirty="0">
              <a:latin typeface="+mj-lt"/>
              <a:cs typeface="Arial" pitchFamily="34" charset="0"/>
            </a:endParaRPr>
          </a:p>
          <a:p>
            <a:pPr marL="0" indent="0">
              <a:spcBef>
                <a:spcPct val="30000"/>
              </a:spcBef>
              <a:buNone/>
            </a:pPr>
            <a:endParaRPr lang="cs-CZ" sz="3000" dirty="0">
              <a:latin typeface="+mj-lt"/>
              <a:cs typeface="Arial" pitchFamily="34" charset="0"/>
            </a:endParaRPr>
          </a:p>
          <a:p>
            <a:pPr marL="0" indent="0">
              <a:spcBef>
                <a:spcPct val="30000"/>
              </a:spcBef>
              <a:buNone/>
            </a:pPr>
            <a:endParaRPr lang="cs-CZ" sz="3000" dirty="0">
              <a:latin typeface="+mj-lt"/>
              <a:cs typeface="Arial" pitchFamily="34" charset="0"/>
            </a:endParaRPr>
          </a:p>
          <a:p>
            <a:pPr marL="0" indent="0">
              <a:spcBef>
                <a:spcPct val="30000"/>
              </a:spcBef>
              <a:buNone/>
            </a:pPr>
            <a:endParaRPr lang="cs-CZ" sz="30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cs-CZ" sz="3000" dirty="0">
              <a:latin typeface="+mj-lt"/>
              <a:cs typeface="Arial" pitchFamily="34" charset="0"/>
            </a:endParaRPr>
          </a:p>
        </p:txBody>
      </p:sp>
      <p:pic>
        <p:nvPicPr>
          <p:cNvPr id="18" name="Picture 4" descr="legitim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58" y="3231098"/>
            <a:ext cx="3088101" cy="19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07950" y="5190372"/>
            <a:ext cx="8137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>
                <a:latin typeface="Arial" pitchFamily="34" charset="0"/>
                <a:cs typeface="Arial" pitchFamily="34" charset="0"/>
              </a:rPr>
              <a:t>  Seznamte se s výpůjčním řádem : </a:t>
            </a:r>
            <a:r>
              <a:rPr lang="cs-CZ" sz="2000" dirty="0">
                <a:solidFill>
                  <a:srgbClr val="C00000"/>
                </a:solidFill>
                <a:hlinkClick r:id="rId5"/>
              </a:rPr>
              <a:t>https://cuni.cz/UK-10054.html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cs-CZ" sz="2000" b="1" dirty="0">
                <a:latin typeface="Arial" pitchFamily="34" charset="0"/>
                <a:cs typeface="Arial" pitchFamily="34" charset="0"/>
              </a:rPr>
              <a:t> </a:t>
            </a:r>
            <a:endParaRPr lang="cs-CZ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83568" y="4664985"/>
            <a:ext cx="6165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076825" y="474947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C4139F53-0D70-4BF4-A156-57BB3C37912F}"/>
              </a:ext>
            </a:extLst>
          </p:cNvPr>
          <p:cNvSpPr txBox="1">
            <a:spLocks noChangeArrowheads="1"/>
          </p:cNvSpPr>
          <p:nvPr/>
        </p:nvSpPr>
        <p:spPr>
          <a:xfrm>
            <a:off x="590551" y="354891"/>
            <a:ext cx="8374062" cy="36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Knihovny na </a:t>
            </a:r>
            <a:r>
              <a:rPr lang="cs-CZ" sz="3600" b="1" dirty="0" err="1"/>
              <a:t>PřF</a:t>
            </a:r>
            <a:r>
              <a:rPr lang="cs-CZ" sz="3600" b="1" dirty="0"/>
              <a:t> – jak se stát čtenářem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53F20C-9DE6-466D-88E6-8B9E9730EFDC}"/>
              </a:ext>
            </a:extLst>
          </p:cNvPr>
          <p:cNvSpPr txBox="1"/>
          <p:nvPr/>
        </p:nvSpPr>
        <p:spPr>
          <a:xfrm>
            <a:off x="763480" y="3026845"/>
            <a:ext cx="4607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platný průkaz studenta</a:t>
            </a:r>
          </a:p>
          <a:p>
            <a:r>
              <a:rPr lang="cs-CZ" sz="3000" dirty="0"/>
              <a:t> </a:t>
            </a:r>
            <a:r>
              <a:rPr lang="cs-CZ" sz="2000" dirty="0"/>
              <a:t>– získáte jej u zápisu</a:t>
            </a:r>
          </a:p>
          <a:p>
            <a:endParaRPr lang="cs-CZ" sz="3000" dirty="0"/>
          </a:p>
          <a:p>
            <a:r>
              <a:rPr lang="cs-CZ" sz="3000" dirty="0"/>
              <a:t>elektronický souhlas</a:t>
            </a:r>
          </a:p>
        </p:txBody>
      </p:sp>
    </p:spTree>
    <p:extLst>
      <p:ext uri="{BB962C8B-B14F-4D97-AF65-F5344CB8AC3E}">
        <p14:creationId xmlns:p14="http://schemas.microsoft.com/office/powerpoint/2010/main" val="313058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8" y="6126327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8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93397" y="465822"/>
            <a:ext cx="792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Když si chci půjčit tištěnou knihu/časopis :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78588" y="1262167"/>
            <a:ext cx="8750300" cy="56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 dirty="0"/>
              <a:t>POZOR NA POKUTY!</a:t>
            </a:r>
          </a:p>
          <a:p>
            <a:pPr eaLnBrk="1" hangingPunct="1"/>
            <a:endParaRPr lang="cs-CZ" sz="2400" b="1" dirty="0"/>
          </a:p>
          <a:p>
            <a:pPr lvl="1" eaLnBrk="1" hangingPunct="1">
              <a:lnSpc>
                <a:spcPct val="120000"/>
              </a:lnSpc>
            </a:pPr>
            <a:r>
              <a:rPr lang="cs-CZ" sz="2400" dirty="0"/>
              <a:t>Včasné vrácení 		      </a:t>
            </a:r>
            <a:r>
              <a:rPr lang="cs-CZ" sz="2400" b="1" dirty="0">
                <a:solidFill>
                  <a:srgbClr val="C00000"/>
                </a:solidFill>
              </a:rPr>
              <a:t>žádné pokuty !!!</a:t>
            </a:r>
          </a:p>
          <a:p>
            <a:pPr lvl="1" eaLnBrk="1" hangingPunct="1">
              <a:lnSpc>
                <a:spcPct val="120000"/>
              </a:lnSpc>
            </a:pPr>
            <a:endParaRPr lang="cs-CZ" sz="2400" b="1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2400" b="1" dirty="0"/>
              <a:t>Penále :   </a:t>
            </a:r>
            <a:r>
              <a:rPr lang="cs-CZ" sz="2800" b="1" dirty="0"/>
              <a:t>3 Kč/1 den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2400" b="1" dirty="0"/>
              <a:t>Platba: </a:t>
            </a:r>
            <a:r>
              <a:rPr lang="cs-CZ" sz="2400" dirty="0"/>
              <a:t>	do 200,- v jakékoliv UK knihovně</a:t>
            </a:r>
          </a:p>
          <a:p>
            <a:pPr lvl="1" eaLnBrk="1" hangingPunct="1">
              <a:lnSpc>
                <a:spcPct val="120000"/>
              </a:lnSpc>
            </a:pPr>
            <a:r>
              <a:rPr lang="cs-CZ" dirty="0"/>
              <a:t>									 (1 účet </a:t>
            </a:r>
            <a:r>
              <a:rPr lang="cs-CZ" dirty="0" err="1"/>
              <a:t>PřF</a:t>
            </a:r>
            <a:r>
              <a:rPr lang="cs-CZ" dirty="0"/>
              <a:t>; jiný jinde na UK)</a:t>
            </a:r>
          </a:p>
          <a:p>
            <a:pPr lvl="1" eaLnBrk="1" hangingPunct="1">
              <a:lnSpc>
                <a:spcPct val="120000"/>
              </a:lnSpc>
            </a:pPr>
            <a:endParaRPr lang="cs-CZ" dirty="0"/>
          </a:p>
          <a:p>
            <a:pPr lvl="1" eaLnBrk="1" hangingPunct="1">
              <a:lnSpc>
                <a:spcPct val="120000"/>
              </a:lnSpc>
            </a:pPr>
            <a:r>
              <a:rPr lang="cs-CZ" sz="2400" dirty="0"/>
              <a:t>		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2400" dirty="0"/>
              <a:t>Knihovny zasílají upozornění		  změňte si v čtenářském účtu email! (na ten, který běžně používáte)</a:t>
            </a:r>
          </a:p>
          <a:p>
            <a:pPr lvl="1" eaLnBrk="1" hangingPunct="1"/>
            <a:endParaRPr lang="cs-CZ" sz="2400" dirty="0"/>
          </a:p>
          <a:p>
            <a:pPr eaLnBrk="1" hangingPunct="1"/>
            <a:endParaRPr lang="cs-CZ" sz="2400" dirty="0"/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3068258" y="2328040"/>
            <a:ext cx="86409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Šipka doprava 20"/>
          <p:cNvSpPr/>
          <p:nvPr/>
        </p:nvSpPr>
        <p:spPr>
          <a:xfrm>
            <a:off x="4790278" y="5094427"/>
            <a:ext cx="629849" cy="216024"/>
          </a:xfrm>
          <a:prstGeom prst="rightArrow">
            <a:avLst>
              <a:gd name="adj1" fmla="val 50000"/>
              <a:gd name="adj2" fmla="val 101912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21534F-C549-45D0-A887-8A3DE6E1DB93}"/>
              </a:ext>
            </a:extLst>
          </p:cNvPr>
          <p:cNvSpPr txBox="1"/>
          <p:nvPr/>
        </p:nvSpPr>
        <p:spPr>
          <a:xfrm>
            <a:off x="2122305" y="3831770"/>
            <a:ext cx="304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bankovní převod</a:t>
            </a:r>
          </a:p>
        </p:txBody>
      </p:sp>
    </p:spTree>
    <p:extLst>
      <p:ext uri="{BB962C8B-B14F-4D97-AF65-F5344CB8AC3E}">
        <p14:creationId xmlns:p14="http://schemas.microsoft.com/office/powerpoint/2010/main" val="9720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39658" y="6287678"/>
            <a:ext cx="3965675" cy="22942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900" dirty="0" err="1">
                <a:latin typeface="Arial"/>
                <a:cs typeface="Arial"/>
              </a:rPr>
              <a:t>www.natur.cuni.cz</a:t>
            </a:r>
            <a:endParaRPr lang="en-US" sz="9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588" y="5956296"/>
            <a:ext cx="8526745" cy="1"/>
          </a:xfrm>
          <a:prstGeom prst="line">
            <a:avLst/>
          </a:prstGeom>
          <a:ln w="12700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25" y="6040820"/>
            <a:ext cx="1909097" cy="552122"/>
          </a:xfrm>
          <a:prstGeom prst="rect">
            <a:avLst/>
          </a:prstGeom>
        </p:spPr>
      </p:pic>
      <p:sp>
        <p:nvSpPr>
          <p:cNvPr id="22" name="Zástupný symbol pro číslo snímku 6"/>
          <p:cNvSpPr txBox="1">
            <a:spLocks/>
          </p:cNvSpPr>
          <p:nvPr/>
        </p:nvSpPr>
        <p:spPr>
          <a:xfrm>
            <a:off x="6587766" y="5685064"/>
            <a:ext cx="2133600" cy="365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18BFBF-F040-48EF-A5CD-63B7924F0D76}" type="slidenum">
              <a:rPr lang="cs-CZ" smtClean="0">
                <a:solidFill>
                  <a:schemeClr val="bg1"/>
                </a:solidFill>
              </a:rPr>
              <a:pPr/>
              <a:t>9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2918477"/>
            <a:ext cx="9144000" cy="14275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6600" b="1" dirty="0">
                <a:latin typeface="Arial" pitchFamily="34" charset="0"/>
                <a:cs typeface="Arial" pitchFamily="34" charset="0"/>
              </a:rPr>
              <a:t>ukaz.cuni.cz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81265" y="4306106"/>
            <a:ext cx="813109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Knihovní katalog, úložiště diplomek a odborné databáze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z JEDNOHO MÍSTA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„Google okénko“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9" y="1270194"/>
            <a:ext cx="3060427" cy="218856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25225" y="257695"/>
            <a:ext cx="804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 můžete začít hledat knihy, časopisy….</a:t>
            </a:r>
          </a:p>
        </p:txBody>
      </p:sp>
    </p:spTree>
    <p:extLst>
      <p:ext uri="{BB962C8B-B14F-4D97-AF65-F5344CB8AC3E}">
        <p14:creationId xmlns:p14="http://schemas.microsoft.com/office/powerpoint/2010/main" val="36283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634</Words>
  <Application>Microsoft Office PowerPoint</Application>
  <PresentationFormat>Předvádění na obrazovce (4:3)</PresentationFormat>
  <Paragraphs>149</Paragraphs>
  <Slides>14</Slides>
  <Notes>14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Office Theme</vt:lpstr>
      <vt:lpstr>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Lukášová Radka</cp:lastModifiedBy>
  <cp:revision>74</cp:revision>
  <cp:lastPrinted>2022-07-15T09:35:48Z</cp:lastPrinted>
  <dcterms:created xsi:type="dcterms:W3CDTF">2017-01-04T13:20:57Z</dcterms:created>
  <dcterms:modified xsi:type="dcterms:W3CDTF">2023-08-01T12:44:44Z</dcterms:modified>
</cp:coreProperties>
</file>