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jOBQhr6A2SCO2HAcCStPUXXn5wb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0271599-BC14-4849-9CD9-D2019B627CA2}">
  <a:tblStyle styleId="{C0271599-BC14-4849-9CD9-D2019B627CA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1E8"/>
          </a:solidFill>
        </a:fill>
      </a:tcStyle>
    </a:wholeTbl>
    <a:band1H>
      <a:tcTxStyle/>
      <a:tcStyle>
        <a:tcBdr/>
        <a:fill>
          <a:solidFill>
            <a:srgbClr val="FFE2CD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FE2CD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8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5" name="Google Shape;45;p1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4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6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7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8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289775" y="1237575"/>
            <a:ext cx="6395399" cy="1444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3600"/>
              <a:buFont typeface="Arial"/>
              <a:buNone/>
              <a:defRPr sz="3600" b="1">
                <a:solidFill>
                  <a:srgbClr val="66666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/>
            </a:lvl1pPr>
            <a:lvl2pPr marL="914400" lvl="1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2pPr>
            <a:lvl3pPr marL="1371600" lvl="2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3pPr>
            <a:lvl4pPr marL="1828800" lvl="3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4pPr>
            <a:lvl5pPr marL="2286000" lvl="4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5pPr>
            <a:lvl6pPr marL="2743200" lvl="5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6pPr>
            <a:lvl7pPr marL="3200400" lvl="6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7pPr>
            <a:lvl8pPr marL="3657600" lvl="7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8pPr>
            <a:lvl9pPr marL="4114800" lvl="8" indent="-2286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1pPr>
            <a:lvl2pPr marL="914400" lvl="1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3pPr>
            <a:lvl4pPr marL="1828800" lvl="3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4pPr>
            <a:lvl5pPr marL="2286000" lvl="4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5pPr>
            <a:lvl6pPr marL="2743200" lvl="5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6pPr>
            <a:lvl7pPr marL="3200400" lvl="6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7pPr>
            <a:lvl8pPr marL="3657600" lvl="7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8pPr>
            <a:lvl9pPr marL="4114800" lvl="8" indent="-2286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Font typeface="Arial"/>
              <a:buNone/>
              <a:defRPr sz="1200"/>
            </a:lvl9pPr>
          </a:lstStyle>
          <a:p>
            <a:endParaRPr/>
          </a:p>
        </p:txBody>
      </p:sp>
      <p:sp>
        <p:nvSpPr>
          <p:cNvPr id="21" name="Google Shape;21;p1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1pPr>
            <a:lvl2pPr marL="914400" lvl="1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3pPr>
            <a:lvl4pPr marL="1828800" lvl="3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4pPr>
            <a:lvl5pPr marL="2286000" lvl="4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5pPr>
            <a:lvl6pPr marL="2743200" lvl="5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6pPr>
            <a:lvl7pPr marL="3200400" lvl="6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7pPr>
            <a:lvl8pPr marL="3657600" lvl="7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8pPr>
            <a:lvl9pPr marL="4114800" lvl="8" indent="-2286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Font typeface="Arial"/>
              <a:buNone/>
              <a:defRPr sz="1200"/>
            </a:lvl9pPr>
          </a:lstStyle>
          <a:p>
            <a:endParaRPr/>
          </a:p>
        </p:txBody>
      </p:sp>
      <p:sp>
        <p:nvSpPr>
          <p:cNvPr id="22" name="Google Shape;22;p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5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8" name="Google Shape;28;p15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1pPr>
            <a:lvl2pPr marL="914400" lvl="1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3pPr>
            <a:lvl4pPr marL="1828800" lvl="3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4pPr>
            <a:lvl5pPr marL="2286000" lvl="4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5pPr>
            <a:lvl6pPr marL="2743200" lvl="5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6pPr>
            <a:lvl7pPr marL="3200400" lvl="6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7pPr>
            <a:lvl8pPr marL="3657600" lvl="7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8pPr>
            <a:lvl9pPr marL="4114800" lvl="8" indent="-2286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Font typeface="Arial"/>
              <a:buNone/>
              <a:defRPr sz="1200"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1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/>
            </a:lvl1pPr>
            <a:lvl2pPr marL="914400" lvl="1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2pPr>
            <a:lvl3pPr marL="1371600" lvl="2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3pPr>
            <a:lvl4pPr marL="1828800" lvl="3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4pPr>
            <a:lvl5pPr marL="2286000" lvl="4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5pPr>
            <a:lvl6pPr marL="2743200" lvl="5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6pPr>
            <a:lvl7pPr marL="3200400" lvl="6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7pPr>
            <a:lvl8pPr marL="3657600" lvl="7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8pPr>
            <a:lvl9pPr marL="4114800" lvl="8" indent="-2286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 txBox="1">
            <a:spLocks noGrp="1"/>
          </p:cNvSpPr>
          <p:nvPr>
            <p:ph type="body" idx="1"/>
          </p:nvPr>
        </p:nvSpPr>
        <p:spPr>
          <a:xfrm>
            <a:off x="297100" y="191452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/>
            </a:lvl1pPr>
            <a:lvl2pPr marL="914400" lvl="1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  <a:defRPr/>
            </a:lvl3pPr>
            <a:lvl4pPr marL="1828800" lvl="3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  <a:defRPr/>
            </a:lvl6pPr>
            <a:lvl7pPr marL="3200400" lvl="6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8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49488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Font typeface="Arial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1" name="Google Shape;41;p18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/>
            </a:lvl1pPr>
            <a:lvl2pPr marL="914400" lvl="1" indent="-228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2pPr>
            <a:lvl3pPr marL="1371600" lvl="2" indent="-228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3pPr>
            <a:lvl4pPr marL="1828800" lvl="3" indent="-228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4pPr>
            <a:lvl5pPr marL="2286000" lvl="4" indent="-228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5pPr>
            <a:lvl6pPr marL="2743200" lvl="5" indent="-228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6pPr>
            <a:lvl7pPr marL="3200400" lvl="6" indent="-228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7pPr>
            <a:lvl8pPr marL="3657600" lvl="7" indent="-228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8pPr>
            <a:lvl9pPr marL="4114800" lvl="8" indent="-2286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"/>
          <p:cNvSpPr txBox="1">
            <a:spLocks noGrp="1"/>
          </p:cNvSpPr>
          <p:nvPr>
            <p:ph type="title"/>
          </p:nvPr>
        </p:nvSpPr>
        <p:spPr>
          <a:xfrm>
            <a:off x="605539" y="1869102"/>
            <a:ext cx="6395399" cy="1444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</a:pPr>
            <a:r>
              <a:rPr lang="cs-CZ">
                <a:solidFill>
                  <a:schemeClr val="dk1"/>
                </a:solidFill>
              </a:rPr>
              <a:t>VÝUKA ANGLICKÉHO JAZYKA NA PŘF UK</a:t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rPr lang="cs-CZ">
                <a:solidFill>
                  <a:srgbClr val="D22D40"/>
                </a:solidFill>
              </a:rPr>
              <a:t>Obecné informace ke kurzům AJ na PřF UK</a:t>
            </a:r>
            <a:r>
              <a:rPr lang="cs-CZ"/>
              <a:t>	</a:t>
            </a:r>
            <a:endParaRPr/>
          </a:p>
        </p:txBody>
      </p:sp>
      <p:sp>
        <p:nvSpPr>
          <p:cNvPr id="53" name="Google Shape;53;p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cs-CZ" sz="2400" dirty="0">
                <a:solidFill>
                  <a:schemeClr val="dk1"/>
                </a:solidFill>
              </a:rPr>
              <a:t>jsou součástí celoživotního vzdělávání</a:t>
            </a:r>
            <a:endParaRPr dirty="0"/>
          </a:p>
          <a:p>
            <a:pPr marL="285750" lvl="0" indent="-2857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cs-CZ" sz="2400" dirty="0">
                <a:solidFill>
                  <a:schemeClr val="dk1"/>
                </a:solidFill>
              </a:rPr>
              <a:t>NEJSOU povinné</a:t>
            </a:r>
            <a:endParaRPr dirty="0"/>
          </a:p>
          <a:p>
            <a:pPr marL="285750" lvl="0" indent="-2857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cs-CZ" sz="2400" dirty="0">
                <a:solidFill>
                  <a:schemeClr val="dk1"/>
                </a:solidFill>
              </a:rPr>
              <a:t>NEJSOU součástí studijních plánů</a:t>
            </a:r>
            <a:endParaRPr dirty="0"/>
          </a:p>
          <a:p>
            <a:pPr marL="285750" lvl="0" indent="-2857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cs-CZ" sz="2400" dirty="0">
                <a:solidFill>
                  <a:schemeClr val="dk1"/>
                </a:solidFill>
              </a:rPr>
              <a:t>NEJSOU ohodnoceny kredity</a:t>
            </a:r>
            <a:endParaRPr dirty="0"/>
          </a:p>
          <a:p>
            <a:pPr marL="285750" lvl="0" indent="-2857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cs-CZ" sz="2400" dirty="0">
                <a:solidFill>
                  <a:schemeClr val="dk1"/>
                </a:solidFill>
              </a:rPr>
              <a:t>jsou zpoplatněny - částečně dotovány fakultou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rPr lang="cs-CZ">
                <a:solidFill>
                  <a:srgbClr val="D22D40"/>
                </a:solidFill>
              </a:rPr>
              <a:t>Organizace kurzů</a:t>
            </a:r>
            <a:r>
              <a:rPr lang="cs-CZ"/>
              <a:t>	</a:t>
            </a:r>
            <a:endParaRPr/>
          </a:p>
        </p:txBody>
      </p:sp>
      <p:sp>
        <p:nvSpPr>
          <p:cNvPr id="59" name="Google Shape;59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cs-CZ" sz="2400" dirty="0">
                <a:solidFill>
                  <a:schemeClr val="dk1"/>
                </a:solidFill>
              </a:rPr>
              <a:t>v AR 2023/2024 otevíráme celkem 12 kurzů</a:t>
            </a:r>
            <a:endParaRPr dirty="0"/>
          </a:p>
          <a:p>
            <a:pPr marL="285750" lvl="0" indent="-2857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cs-CZ" sz="2400" dirty="0">
                <a:solidFill>
                  <a:schemeClr val="dk1"/>
                </a:solidFill>
              </a:rPr>
              <a:t>kurzy jsou jednosemestrální i dvousemestrální</a:t>
            </a:r>
            <a:endParaRPr dirty="0"/>
          </a:p>
          <a:p>
            <a:pPr marL="285750" lvl="0" indent="-2857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cs-CZ" sz="2400" dirty="0">
                <a:solidFill>
                  <a:schemeClr val="dk1"/>
                </a:solidFill>
              </a:rPr>
              <a:t>možnost absolvovat 4 semestry během Bc. a Mgr. studia </a:t>
            </a:r>
            <a:br>
              <a:rPr lang="cs-CZ" sz="2400" dirty="0">
                <a:solidFill>
                  <a:schemeClr val="dk1"/>
                </a:solidFill>
              </a:rPr>
            </a:br>
            <a:r>
              <a:rPr lang="cs-CZ" sz="2400" dirty="0">
                <a:solidFill>
                  <a:schemeClr val="dk1"/>
                </a:solidFill>
              </a:rPr>
              <a:t>a 6 semestrů během Ph.D. studia</a:t>
            </a:r>
            <a:endParaRPr dirty="0"/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rPr lang="cs-CZ" sz="2400" b="1" dirty="0">
                <a:solidFill>
                  <a:srgbClr val="D22D40"/>
                </a:solidFill>
              </a:rPr>
              <a:t>POZOR NA ROZVRH A ČASOVOU NÁROČNOST !</a:t>
            </a:r>
            <a:endParaRPr sz="2000" b="1" dirty="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400"/>
              <a:buFont typeface="Arial"/>
              <a:buNone/>
            </a:pPr>
            <a:endParaRPr sz="2400" dirty="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rPr lang="cs-CZ">
                <a:solidFill>
                  <a:srgbClr val="D22D40"/>
                </a:solidFill>
              </a:rPr>
              <a:t>Organizace kurzů</a:t>
            </a:r>
            <a:endParaRPr/>
          </a:p>
        </p:txBody>
      </p:sp>
      <p:sp>
        <p:nvSpPr>
          <p:cNvPr id="65" name="Google Shape;65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cs-CZ" sz="2400">
                <a:solidFill>
                  <a:schemeClr val="dk1"/>
                </a:solidFill>
              </a:rPr>
              <a:t>skupiny 8 – 12 studentů</a:t>
            </a:r>
            <a:endParaRPr/>
          </a:p>
          <a:p>
            <a:pPr marL="285750" lvl="0" indent="-2857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cs-CZ" sz="2400">
                <a:solidFill>
                  <a:schemeClr val="dk1"/>
                </a:solidFill>
              </a:rPr>
              <a:t>výuka 1x - 2x týdně 90 minut v areálu Albertova</a:t>
            </a:r>
            <a:endParaRPr/>
          </a:p>
          <a:p>
            <a:pPr marL="285750" lvl="0" indent="-2857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cs-CZ" sz="2400">
                <a:solidFill>
                  <a:schemeClr val="dk1"/>
                </a:solidFill>
              </a:rPr>
              <a:t>výuka přes den i ve večerních hodinách</a:t>
            </a:r>
            <a:endParaRPr/>
          </a:p>
          <a:p>
            <a:pPr marL="285750" lvl="0" indent="-2857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cs-CZ" sz="2400">
                <a:solidFill>
                  <a:schemeClr val="dk1"/>
                </a:solidFill>
              </a:rPr>
              <a:t>dva lektoři na skupinu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rPr lang="cs-CZ" dirty="0">
                <a:solidFill>
                  <a:srgbClr val="D22D40"/>
                </a:solidFill>
              </a:rPr>
              <a:t>Harmonogram pro rok 2023/2024</a:t>
            </a:r>
            <a:endParaRPr dirty="0"/>
          </a:p>
        </p:txBody>
      </p:sp>
      <p:sp>
        <p:nvSpPr>
          <p:cNvPr id="71" name="Google Shape;71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rPr lang="cs-CZ" sz="2800" b="1" dirty="0">
                <a:solidFill>
                  <a:schemeClr val="dk1"/>
                </a:solidFill>
              </a:rPr>
              <a:t>13. 8. – 31. 8. 2023	</a:t>
            </a:r>
            <a:r>
              <a:rPr lang="cs-CZ" sz="2400" b="1" dirty="0">
                <a:solidFill>
                  <a:schemeClr val="dk1"/>
                </a:solidFill>
              </a:rPr>
              <a:t>rozřazovací test v </a:t>
            </a:r>
            <a:r>
              <a:rPr lang="cs-CZ" sz="2400" b="1" dirty="0" err="1">
                <a:solidFill>
                  <a:schemeClr val="dk1"/>
                </a:solidFill>
              </a:rPr>
              <a:t>Moodle</a:t>
            </a:r>
            <a:endParaRPr lang="cs-CZ" sz="1400" b="1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rPr lang="cs-CZ" sz="1400" b="1" dirty="0">
                <a:solidFill>
                  <a:schemeClr val="dk1"/>
                </a:solidFill>
              </a:rPr>
              <a:t>				nebo poslat </a:t>
            </a:r>
            <a:r>
              <a:rPr lang="cs-CZ" b="1" dirty="0">
                <a:solidFill>
                  <a:schemeClr val="dk1"/>
                </a:solidFill>
              </a:rPr>
              <a:t>certifikát </a:t>
            </a:r>
            <a:r>
              <a:rPr lang="cs-CZ" sz="1200" b="1" dirty="0">
                <a:solidFill>
                  <a:schemeClr val="dk1"/>
                </a:solidFill>
              </a:rPr>
              <a:t>(irena.antonova@ujop.cuni.cz)</a:t>
            </a:r>
            <a:endParaRPr sz="2000" b="1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rPr lang="cs-CZ" sz="2800" dirty="0">
                <a:solidFill>
                  <a:schemeClr val="dk1"/>
                </a:solidFill>
              </a:rPr>
              <a:t>13. 9. – 24. 9. 2023	</a:t>
            </a:r>
            <a:r>
              <a:rPr lang="cs-CZ" sz="2400" dirty="0">
                <a:solidFill>
                  <a:schemeClr val="dk1"/>
                </a:solidFill>
              </a:rPr>
              <a:t>přihlašování do SIS a na rozvrh</a:t>
            </a: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rPr lang="cs-CZ" sz="2400" dirty="0">
                <a:solidFill>
                  <a:schemeClr val="dk1"/>
                </a:solidFill>
              </a:rPr>
              <a:t>2.10. 2023 </a:t>
            </a:r>
            <a:r>
              <a:rPr lang="cs-CZ" sz="1600" dirty="0">
                <a:solidFill>
                  <a:schemeClr val="dk1"/>
                </a:solidFill>
              </a:rPr>
              <a:t>	</a:t>
            </a:r>
            <a:r>
              <a:rPr lang="cs-CZ" dirty="0">
                <a:solidFill>
                  <a:schemeClr val="dk1"/>
                </a:solidFill>
              </a:rPr>
              <a:t>		</a:t>
            </a:r>
            <a:r>
              <a:rPr lang="cs-CZ" sz="2000" dirty="0">
                <a:solidFill>
                  <a:schemeClr val="dk1"/>
                </a:solidFill>
              </a:rPr>
              <a:t>začátek výuky</a:t>
            </a:r>
            <a:endParaRPr sz="24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rPr lang="cs-CZ" sz="2400" dirty="0">
                <a:solidFill>
                  <a:schemeClr val="dk1"/>
                </a:solidFill>
              </a:rPr>
              <a:t>2.1. – 14. 1. 2024		</a:t>
            </a:r>
            <a:r>
              <a:rPr lang="cs-CZ" dirty="0">
                <a:solidFill>
                  <a:schemeClr val="dk1"/>
                </a:solidFill>
              </a:rPr>
              <a:t>rozřazovací test v </a:t>
            </a:r>
            <a:r>
              <a:rPr lang="cs-CZ" dirty="0" err="1">
                <a:solidFill>
                  <a:schemeClr val="dk1"/>
                </a:solidFill>
              </a:rPr>
              <a:t>Moodle</a:t>
            </a:r>
            <a:r>
              <a:rPr lang="cs-CZ" dirty="0">
                <a:solidFill>
                  <a:schemeClr val="dk1"/>
                </a:solidFill>
              </a:rPr>
              <a:t> 							pro jednosemestrální kurzy v LS 2023/24</a:t>
            </a:r>
            <a:endParaRPr sz="2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" name="Google Shape;76;p6"/>
          <p:cNvGraphicFramePr/>
          <p:nvPr>
            <p:extLst>
              <p:ext uri="{D42A27DB-BD31-4B8C-83A1-F6EECF244321}">
                <p14:modId xmlns:p14="http://schemas.microsoft.com/office/powerpoint/2010/main" val="1062420465"/>
              </p:ext>
            </p:extLst>
          </p:nvPr>
        </p:nvGraphicFramePr>
        <p:xfrm>
          <a:off x="0" y="0"/>
          <a:ext cx="9143950" cy="5143500"/>
        </p:xfrm>
        <a:graphic>
          <a:graphicData uri="http://schemas.openxmlformats.org/drawingml/2006/table">
            <a:tbl>
              <a:tblPr firstRow="1" bandRow="1">
                <a:noFill/>
                <a:tableStyleId>{C0271599-BC14-4849-9CD9-D2019B627CA2}</a:tableStyleId>
              </a:tblPr>
              <a:tblGrid>
                <a:gridCol w="2762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0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3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5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2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5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21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u="none" strike="noStrike" cap="none" dirty="0"/>
                        <a:t>Kurzy CŽVEN pro AR 2023/2024</a:t>
                      </a:r>
                      <a:endParaRPr sz="11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D22D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u="none" strike="noStrike" cap="none"/>
                        <a:t>Úroveň kurzu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D22D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u="none" strike="noStrike" cap="none"/>
                        <a:t>Délka kurzu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D22D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cs-CZ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Frekvence</a:t>
                      </a:r>
                      <a:endParaRPr/>
                    </a:p>
                  </a:txBody>
                  <a:tcPr marL="88825" marR="88825" marT="44400" marB="44400" anchor="ctr">
                    <a:solidFill>
                      <a:srgbClr val="D22D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u="none" strike="noStrike" cap="none"/>
                        <a:t>Bc. studium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D22D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u="none" strike="noStrike" cap="none"/>
                        <a:t>Mgr. studium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D22D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u="none" strike="noStrike" cap="none"/>
                        <a:t>Ph.D. studium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D22D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175">
                <a:tc>
                  <a:txBody>
                    <a:bodyPr/>
                    <a:lstStyle/>
                    <a:p>
                      <a:pPr marL="0" marR="0" lvl="5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u="none" strike="noStrike" cap="none"/>
                        <a:t>     K1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F2C4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u="none" strike="noStrike" cap="none"/>
                        <a:t>0 – A1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F2C4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b="1" u="none" strike="noStrike" cap="none"/>
                        <a:t>1 semestr (zimní)</a:t>
                      </a:r>
                      <a:endParaRPr sz="11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F2C4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2krát týdně</a:t>
                      </a:r>
                      <a:endParaRPr/>
                    </a:p>
                  </a:txBody>
                  <a:tcPr marL="88825" marR="88825" marT="44400" marB="44400" anchor="ctr">
                    <a:solidFill>
                      <a:srgbClr val="F2C4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u="none" strike="noStrike" cap="none"/>
                        <a:t>2 400 Kč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F2C4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u="none" strike="noStrike" cap="none"/>
                        <a:t>2 400 Kč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F2C4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u="none" strike="noStrike" cap="none"/>
                        <a:t>-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F2C4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175">
                <a:tc>
                  <a:txBody>
                    <a:bodyPr/>
                    <a:lstStyle/>
                    <a:p>
                      <a:pPr marL="0" marR="0" lvl="5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u="none" strike="noStrike" cap="none"/>
                        <a:t>     K2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FB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u="none" strike="noStrike" cap="none"/>
                        <a:t>0 – A2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FB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 semestry (ZS + LS)</a:t>
                      </a:r>
                      <a:endParaRPr/>
                    </a:p>
                  </a:txBody>
                  <a:tcPr marL="88825" marR="88825" marT="44400" marB="44400" anchor="ctr">
                    <a:solidFill>
                      <a:srgbClr val="FB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2krát týdně</a:t>
                      </a:r>
                      <a:endParaRPr/>
                    </a:p>
                  </a:txBody>
                  <a:tcPr marL="88825" marR="88825" marT="44400" marB="44400" anchor="ctr">
                    <a:solidFill>
                      <a:srgbClr val="FB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u="none" strike="noStrike" cap="none"/>
                        <a:t>2 8000 Kč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FB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u="none" strike="noStrike" cap="none"/>
                        <a:t>4 500 Kč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FB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u="none" strike="noStrike" cap="none"/>
                        <a:t>-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FBEB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175">
                <a:tc>
                  <a:txBody>
                    <a:bodyPr/>
                    <a:lstStyle/>
                    <a:p>
                      <a:pPr marL="0" marR="0" lvl="5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K3</a:t>
                      </a:r>
                      <a:endParaRPr/>
                    </a:p>
                  </a:txBody>
                  <a:tcPr marL="88825" marR="88825" marT="44400" marB="44400" anchor="ctr">
                    <a:solidFill>
                      <a:srgbClr val="F2C4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A2 – B1</a:t>
                      </a:r>
                      <a:endParaRPr/>
                    </a:p>
                  </a:txBody>
                  <a:tcPr marL="88825" marR="88825" marT="44400" marB="44400" anchor="ctr">
                    <a:solidFill>
                      <a:srgbClr val="F2C4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 semestry (ZS + LS)</a:t>
                      </a:r>
                      <a:endParaRPr/>
                    </a:p>
                  </a:txBody>
                  <a:tcPr marL="88825" marR="88825" marT="44400" marB="44400" anchor="ctr">
                    <a:solidFill>
                      <a:srgbClr val="F2C4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2krát týdně</a:t>
                      </a:r>
                      <a:endParaRPr/>
                    </a:p>
                  </a:txBody>
                  <a:tcPr marL="88825" marR="88825" marT="44400" marB="44400" anchor="ctr">
                    <a:solidFill>
                      <a:srgbClr val="F2C4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1 500 Kč</a:t>
                      </a:r>
                      <a:endParaRPr/>
                    </a:p>
                  </a:txBody>
                  <a:tcPr marL="88825" marR="88825" marT="44400" marB="44400" anchor="ctr">
                    <a:solidFill>
                      <a:srgbClr val="F2C4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4 500 Kč</a:t>
                      </a:r>
                      <a:endParaRPr/>
                    </a:p>
                  </a:txBody>
                  <a:tcPr marL="88825" marR="88825" marT="44400" marB="44400" anchor="ctr">
                    <a:solidFill>
                      <a:srgbClr val="F2C4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4 500 Kč</a:t>
                      </a:r>
                      <a:endParaRPr/>
                    </a:p>
                  </a:txBody>
                  <a:tcPr marL="88825" marR="88825" marT="44400" marB="44400" anchor="ctr">
                    <a:solidFill>
                      <a:srgbClr val="F2C4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175">
                <a:tc>
                  <a:txBody>
                    <a:bodyPr/>
                    <a:lstStyle/>
                    <a:p>
                      <a:pPr marL="0" marR="0" lvl="5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u="none" strike="noStrike" cap="none"/>
                        <a:t>     K4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FB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u="none" strike="noStrike" cap="none"/>
                        <a:t>B1 – B2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FB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u="none" strike="noStrike" cap="none"/>
                        <a:t>2 semestry (ZS + LS)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FB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2krát týdně</a:t>
                      </a:r>
                      <a:endParaRPr/>
                    </a:p>
                  </a:txBody>
                  <a:tcPr marL="88825" marR="88825" marT="44400" marB="44400" anchor="ctr">
                    <a:solidFill>
                      <a:srgbClr val="FB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u="none" strike="noStrike" cap="none"/>
                        <a:t>1 500 Kč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FB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u="none" strike="noStrike" cap="none"/>
                        <a:t>1 200 Kč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FB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u="none" strike="noStrike" cap="none"/>
                        <a:t>2 800 Kč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FBEB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175">
                <a:tc>
                  <a:txBody>
                    <a:bodyPr/>
                    <a:lstStyle/>
                    <a:p>
                      <a:pPr marL="0" marR="0" lvl="8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Conversation Upper-intermediate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8825" marR="88825" marT="44400" marB="44400" anchor="ctr">
                    <a:solidFill>
                      <a:srgbClr val="F2C4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B1</a:t>
                      </a:r>
                      <a:endParaRPr/>
                    </a:p>
                  </a:txBody>
                  <a:tcPr marL="88825" marR="88825" marT="44400" marB="44400" anchor="ctr">
                    <a:solidFill>
                      <a:srgbClr val="F2C4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lang="cs-CZ" sz="105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 semestr (ZS nebo LS)</a:t>
                      </a:r>
                      <a:endParaRPr/>
                    </a:p>
                  </a:txBody>
                  <a:tcPr marL="88825" marR="88825" marT="44400" marB="44400" anchor="ctr">
                    <a:solidFill>
                      <a:srgbClr val="F2C4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lang="cs-CZ" sz="105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1krát týdně</a:t>
                      </a:r>
                      <a:endParaRPr/>
                    </a:p>
                  </a:txBody>
                  <a:tcPr marL="88825" marR="88825" marT="44400" marB="44400" anchor="ctr">
                    <a:solidFill>
                      <a:srgbClr val="F2C4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1 200 Kč</a:t>
                      </a:r>
                      <a:endParaRPr/>
                    </a:p>
                  </a:txBody>
                  <a:tcPr marL="88825" marR="88825" marT="44400" marB="44400" anchor="ctr">
                    <a:solidFill>
                      <a:srgbClr val="F2C4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1 200 Kč</a:t>
                      </a:r>
                      <a:endParaRPr/>
                    </a:p>
                  </a:txBody>
                  <a:tcPr marL="88825" marR="88825" marT="44400" marB="44400" anchor="ctr">
                    <a:solidFill>
                      <a:srgbClr val="F2C4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1 200 Kč</a:t>
                      </a:r>
                      <a:endParaRPr/>
                    </a:p>
                  </a:txBody>
                  <a:tcPr marL="88825" marR="88825" marT="44400" marB="44400" anchor="ctr">
                    <a:solidFill>
                      <a:srgbClr val="F2C4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175">
                <a:tc>
                  <a:txBody>
                    <a:bodyPr/>
                    <a:lstStyle/>
                    <a:p>
                      <a:pPr marL="0" marR="0" lvl="5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K5</a:t>
                      </a:r>
                      <a:endParaRPr/>
                    </a:p>
                  </a:txBody>
                  <a:tcPr marL="88825" marR="88825" marT="44400" marB="44400" anchor="ctr">
                    <a:solidFill>
                      <a:srgbClr val="FB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u="none" strike="noStrike" cap="none"/>
                        <a:t>B2 – B2+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FB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u="none" strike="noStrike" cap="none"/>
                        <a:t>2 semestry (ZS + LS)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FB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2krát týdně</a:t>
                      </a:r>
                      <a:endParaRPr/>
                    </a:p>
                  </a:txBody>
                  <a:tcPr marL="88825" marR="88825" marT="44400" marB="44400" anchor="ctr">
                    <a:solidFill>
                      <a:srgbClr val="FB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u="none" strike="noStrike" cap="none"/>
                        <a:t>2 800 Kč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FB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u="none" strike="noStrike" cap="none"/>
                        <a:t>1 200 Kč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FB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u="none" strike="noStrike" cap="none"/>
                        <a:t>1 200 Kč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FBEB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175">
                <a:tc>
                  <a:txBody>
                    <a:bodyPr/>
                    <a:lstStyle/>
                    <a:p>
                      <a:pPr marL="0" marR="0" lvl="5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K-FCE/IELTS/TOEFL</a:t>
                      </a:r>
                      <a:endParaRPr/>
                    </a:p>
                  </a:txBody>
                  <a:tcPr marL="88825" marR="88825" marT="44400" marB="44400" anchor="ctr">
                    <a:solidFill>
                      <a:srgbClr val="F2C4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u="none" strike="noStrike" cap="none"/>
                        <a:t>B2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F2C4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cs-CZ" sz="1050" b="1" u="none" strike="noStrike" cap="none"/>
                        <a:t>1 semestr (ZS nebo LS)</a:t>
                      </a:r>
                      <a:endParaRPr sz="105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F2C4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lang="cs-CZ" sz="105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2krát týdně</a:t>
                      </a:r>
                      <a:endParaRPr/>
                    </a:p>
                  </a:txBody>
                  <a:tcPr marL="88825" marR="88825" marT="44400" marB="44400" anchor="ctr">
                    <a:solidFill>
                      <a:srgbClr val="F2C4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u="none" strike="noStrike" cap="none"/>
                        <a:t>1 500 Kč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F2C4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u="none" strike="noStrike" cap="none"/>
                        <a:t>1 500 Kč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F2C4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u="none" strike="noStrike" cap="none"/>
                        <a:t>1 200 Kč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F2C4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175">
                <a:tc>
                  <a:txBody>
                    <a:bodyPr/>
                    <a:lstStyle/>
                    <a:p>
                      <a:pPr marL="0" marR="0" lvl="5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K6</a:t>
                      </a:r>
                      <a:endParaRPr/>
                    </a:p>
                  </a:txBody>
                  <a:tcPr marL="88825" marR="88825" marT="44400" marB="44400" anchor="ctr">
                    <a:solidFill>
                      <a:srgbClr val="FB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B2+ - C1</a:t>
                      </a:r>
                      <a:endParaRPr/>
                    </a:p>
                  </a:txBody>
                  <a:tcPr marL="88825" marR="88825" marT="44400" marB="44400" anchor="ctr">
                    <a:solidFill>
                      <a:srgbClr val="FB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u="none" strike="noStrike" cap="none"/>
                        <a:t>2 semestry (ZS + LS)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FB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2krát týdně</a:t>
                      </a:r>
                      <a:endParaRPr/>
                    </a:p>
                  </a:txBody>
                  <a:tcPr marL="88825" marR="88825" marT="44400" marB="44400" anchor="ctr">
                    <a:solidFill>
                      <a:srgbClr val="FB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u="none" strike="noStrike" cap="none"/>
                        <a:t>2 800 Kč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FB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u="none" strike="noStrike" cap="none"/>
                        <a:t>1 200 Kč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FB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u="none" strike="noStrike" cap="none"/>
                        <a:t>1 200 Kč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FBEB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5175">
                <a:tc>
                  <a:txBody>
                    <a:bodyPr/>
                    <a:lstStyle/>
                    <a:p>
                      <a:pPr marL="0" marR="0" lvl="5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K7</a:t>
                      </a:r>
                      <a:endParaRPr/>
                    </a:p>
                  </a:txBody>
                  <a:tcPr marL="88825" marR="88825" marT="44400" marB="44400" anchor="ctr">
                    <a:solidFill>
                      <a:srgbClr val="F2C4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B2 a vyšší</a:t>
                      </a:r>
                      <a:endParaRPr/>
                    </a:p>
                  </a:txBody>
                  <a:tcPr marL="88825" marR="88825" marT="44400" marB="44400" anchor="ctr">
                    <a:solidFill>
                      <a:srgbClr val="F2C4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cs-CZ" sz="1050" b="1" u="none" strike="noStrike" cap="none"/>
                        <a:t>1 semestr (ZS nebo LS)</a:t>
                      </a:r>
                      <a:endParaRPr sz="105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F2C4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lang="cs-CZ" sz="105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2krát týdně</a:t>
                      </a:r>
                      <a:endParaRPr/>
                    </a:p>
                  </a:txBody>
                  <a:tcPr marL="88825" marR="88825" marT="44400" marB="44400" anchor="ctr">
                    <a:solidFill>
                      <a:srgbClr val="F2C4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u="none" strike="noStrike" cap="none"/>
                        <a:t>1 500 Kč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F2C4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u="none" strike="noStrike" cap="none"/>
                        <a:t>1 500 Kč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F2C4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u="none" strike="noStrike" cap="none"/>
                        <a:t>1 200 Kč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F2C4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5175">
                <a:tc>
                  <a:txBody>
                    <a:bodyPr/>
                    <a:lstStyle/>
                    <a:p>
                      <a:pPr marL="0" marR="0" lvl="5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Academic writing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8825" marR="88825" marT="44400" marB="44400" anchor="ctr">
                    <a:solidFill>
                      <a:srgbClr val="FB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B2 a vyšší</a:t>
                      </a:r>
                      <a:endParaRPr/>
                    </a:p>
                  </a:txBody>
                  <a:tcPr marL="88825" marR="88825" marT="44400" marB="44400" anchor="ctr">
                    <a:solidFill>
                      <a:srgbClr val="FB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cs-CZ" sz="1050" b="1" u="none" strike="noStrike" cap="none"/>
                        <a:t>1 semestr (ZS nebo LS)</a:t>
                      </a:r>
                      <a:endParaRPr sz="105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FB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lang="cs-CZ" sz="105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1krát týdně</a:t>
                      </a:r>
                      <a:endParaRPr/>
                    </a:p>
                  </a:txBody>
                  <a:tcPr marL="88825" marR="88825" marT="44400" marB="44400" anchor="ctr">
                    <a:solidFill>
                      <a:srgbClr val="FB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1 200 Kč</a:t>
                      </a:r>
                      <a:endParaRPr/>
                    </a:p>
                  </a:txBody>
                  <a:tcPr marL="88825" marR="88825" marT="44400" marB="44400" anchor="ctr">
                    <a:solidFill>
                      <a:srgbClr val="FB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1 200 Kč</a:t>
                      </a:r>
                      <a:endParaRPr/>
                    </a:p>
                  </a:txBody>
                  <a:tcPr marL="88825" marR="88825" marT="44400" marB="44400" anchor="ctr">
                    <a:solidFill>
                      <a:srgbClr val="FB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1 200 Kč</a:t>
                      </a:r>
                      <a:endParaRPr/>
                    </a:p>
                  </a:txBody>
                  <a:tcPr marL="88825" marR="88825" marT="44400" marB="44400" anchor="ctr">
                    <a:solidFill>
                      <a:srgbClr val="FBEB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5175">
                <a:tc>
                  <a:txBody>
                    <a:bodyPr/>
                    <a:lstStyle/>
                    <a:p>
                      <a:pPr marL="0" marR="0" lvl="5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Conversation Advanced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8825" marR="88825" marT="44400" marB="44400" anchor="ctr">
                    <a:solidFill>
                      <a:srgbClr val="F2C4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B2 a vyšší</a:t>
                      </a:r>
                      <a:endParaRPr/>
                    </a:p>
                  </a:txBody>
                  <a:tcPr marL="88825" marR="88825" marT="44400" marB="44400" anchor="ctr">
                    <a:solidFill>
                      <a:srgbClr val="F2C4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cs-CZ" sz="1050" b="1" u="none" strike="noStrike" cap="none"/>
                        <a:t>1 semestr (ZS nebo LS)</a:t>
                      </a:r>
                      <a:endParaRPr sz="105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F2C4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lang="cs-CZ" sz="105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1krát týdně</a:t>
                      </a:r>
                      <a:endParaRPr/>
                    </a:p>
                  </a:txBody>
                  <a:tcPr marL="88825" marR="88825" marT="44400" marB="44400" anchor="ctr">
                    <a:solidFill>
                      <a:srgbClr val="F2C4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1 200 Kč</a:t>
                      </a:r>
                      <a:endParaRPr/>
                    </a:p>
                  </a:txBody>
                  <a:tcPr marL="88825" marR="88825" marT="44400" marB="44400" anchor="ctr">
                    <a:solidFill>
                      <a:srgbClr val="F2C4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1 200 Kč</a:t>
                      </a:r>
                      <a:endParaRPr/>
                    </a:p>
                  </a:txBody>
                  <a:tcPr marL="88825" marR="88825" marT="44400" marB="44400" anchor="ctr">
                    <a:solidFill>
                      <a:srgbClr val="F2C4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1 200 Kč</a:t>
                      </a:r>
                      <a:endParaRPr/>
                    </a:p>
                  </a:txBody>
                  <a:tcPr marL="88825" marR="88825" marT="44400" marB="44400" anchor="ctr">
                    <a:solidFill>
                      <a:srgbClr val="F2C4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5175">
                <a:tc>
                  <a:txBody>
                    <a:bodyPr/>
                    <a:lstStyle/>
                    <a:p>
                      <a:pPr marL="0" marR="0" lvl="5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u="none" strike="noStrike" cap="none"/>
                        <a:t>     K-CAE</a:t>
                      </a:r>
                      <a:r>
                        <a:rPr lang="cs-CZ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/IELTS/TOEFL</a:t>
                      </a:r>
                      <a:endParaRPr/>
                    </a:p>
                  </a:txBody>
                  <a:tcPr marL="88825" marR="88825" marT="44400" marB="44400" anchor="ctr">
                    <a:solidFill>
                      <a:srgbClr val="FB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B2+ a vyšší</a:t>
                      </a:r>
                      <a:endParaRPr/>
                    </a:p>
                  </a:txBody>
                  <a:tcPr marL="88825" marR="88825" marT="44400" marB="44400" anchor="ctr">
                    <a:solidFill>
                      <a:srgbClr val="FB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cs-CZ" sz="1050" b="1" u="none" strike="noStrike" cap="none"/>
                        <a:t>1 semestr (ZS nebo LS)</a:t>
                      </a:r>
                      <a:endParaRPr sz="105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FB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lang="cs-CZ" sz="105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2krát týdně</a:t>
                      </a:r>
                      <a:endParaRPr/>
                    </a:p>
                  </a:txBody>
                  <a:tcPr marL="88825" marR="88825" marT="44400" marB="44400" anchor="ctr">
                    <a:solidFill>
                      <a:srgbClr val="FB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u="none" strike="noStrike" cap="none"/>
                        <a:t>1 500 Kč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FB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u="none" strike="noStrike" cap="none"/>
                        <a:t>1 500 Kč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FB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100" u="none" strike="noStrike" cap="none" dirty="0"/>
                        <a:t>1 200 Kč</a:t>
                      </a:r>
                      <a:endParaRPr sz="11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825" marR="88825" marT="44400" marB="44400" anchor="ctr">
                    <a:solidFill>
                      <a:srgbClr val="FBEB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rPr lang="cs-CZ">
                <a:solidFill>
                  <a:srgbClr val="D22D40"/>
                </a:solidFill>
              </a:rPr>
              <a:t>Kde najdete více informací?</a:t>
            </a:r>
            <a:r>
              <a:rPr lang="cs-CZ"/>
              <a:t>	</a:t>
            </a:r>
            <a:endParaRPr/>
          </a:p>
        </p:txBody>
      </p:sp>
      <p:sp>
        <p:nvSpPr>
          <p:cNvPr id="82" name="Google Shape;82;p7"/>
          <p:cNvSpPr txBox="1">
            <a:spLocks noGrp="1"/>
          </p:cNvSpPr>
          <p:nvPr>
            <p:ph type="body" idx="1"/>
          </p:nvPr>
        </p:nvSpPr>
        <p:spPr>
          <a:xfrm>
            <a:off x="311700" y="1072324"/>
            <a:ext cx="8520599" cy="492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</a:pPr>
            <a:r>
              <a:rPr lang="cs-CZ" dirty="0">
                <a:solidFill>
                  <a:schemeClr val="dk1"/>
                </a:solidFill>
              </a:rPr>
              <a:t>Podrobné informace naleznete na webu Přírodovědecké fakulty UK </a:t>
            </a:r>
            <a:r>
              <a:rPr lang="cs-CZ" sz="1200" dirty="0">
                <a:solidFill>
                  <a:schemeClr val="dk1"/>
                </a:solidFill>
              </a:rPr>
              <a:t>(</a:t>
            </a:r>
            <a:r>
              <a:rPr lang="cs-CZ" sz="1100" dirty="0">
                <a:solidFill>
                  <a:schemeClr val="dk1"/>
                </a:solidFill>
              </a:rPr>
              <a:t>Studium – Cizí jazyky)</a:t>
            </a:r>
            <a:endParaRPr sz="1600" dirty="0"/>
          </a:p>
          <a:p>
            <a:pPr marL="285750" lvl="0" indent="-171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</a:pPr>
            <a:r>
              <a:rPr lang="cs-CZ" dirty="0">
                <a:solidFill>
                  <a:schemeClr val="dk1"/>
                </a:solidFill>
              </a:rPr>
              <a:t>Irena Antonová			 </a:t>
            </a:r>
            <a:r>
              <a:rPr lang="cs-CZ" sz="1800" dirty="0">
                <a:solidFill>
                  <a:schemeClr val="dk1"/>
                </a:solidFill>
              </a:rPr>
              <a:t>hlavní garant programu CŽV EN 						</a:t>
            </a:r>
            <a:r>
              <a:rPr lang="cs-CZ" sz="1600" dirty="0">
                <a:solidFill>
                  <a:schemeClr val="dk1"/>
                </a:solidFill>
              </a:rPr>
              <a:t>(irena.antonova@ujop.cuni.cz)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</a:pPr>
            <a:endParaRPr lang="cs-CZ" dirty="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cs-CZ" b="1" dirty="0">
                <a:solidFill>
                  <a:schemeClr val="dk1"/>
                </a:solidFill>
              </a:rPr>
              <a:t>Hana Chudáčková		</a:t>
            </a:r>
            <a:r>
              <a:rPr lang="cs-CZ" sz="1800" dirty="0">
                <a:solidFill>
                  <a:schemeClr val="dk1"/>
                </a:solidFill>
              </a:rPr>
              <a:t>garant programu CŽV EN</a:t>
            </a:r>
            <a:r>
              <a:rPr lang="cs-CZ" dirty="0">
                <a:solidFill>
                  <a:schemeClr val="dk1"/>
                </a:solidFill>
              </a:rPr>
              <a:t>, test v</a:t>
            </a:r>
            <a:r>
              <a:rPr lang="cs-CZ" sz="1800" dirty="0">
                <a:solidFill>
                  <a:schemeClr val="dk1"/>
                </a:solidFill>
              </a:rPr>
              <a:t> </a:t>
            </a:r>
            <a:r>
              <a:rPr lang="cs-CZ" sz="1800" dirty="0" err="1">
                <a:solidFill>
                  <a:schemeClr val="dk1"/>
                </a:solidFill>
              </a:rPr>
              <a:t>Moodle</a:t>
            </a:r>
            <a:r>
              <a:rPr lang="cs-CZ" sz="1800" dirty="0">
                <a:solidFill>
                  <a:schemeClr val="dk1"/>
                </a:solidFill>
              </a:rPr>
              <a:t> 					</a:t>
            </a:r>
            <a:r>
              <a:rPr lang="cs-CZ" sz="1600" dirty="0">
                <a:solidFill>
                  <a:schemeClr val="dk1"/>
                </a:solidFill>
              </a:rPr>
              <a:t>(hana.chudackova@natur.cuni.cz)</a:t>
            </a:r>
            <a:endParaRPr sz="1600"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Arial"/>
              <a:buNone/>
            </a:pPr>
            <a:endParaRPr dirty="0"/>
          </a:p>
        </p:txBody>
      </p:sp>
      <p:sp>
        <p:nvSpPr>
          <p:cNvPr id="83" name="Google Shape;83;p7"/>
          <p:cNvSpPr txBox="1"/>
          <p:nvPr/>
        </p:nvSpPr>
        <p:spPr>
          <a:xfrm>
            <a:off x="311700" y="1807340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cs-CZ" sz="2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rPr>
              <a:t>Kontaktní osoby</a:t>
            </a: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8"/>
          <p:cNvSpPr txBox="1"/>
          <p:nvPr/>
        </p:nvSpPr>
        <p:spPr>
          <a:xfrm>
            <a:off x="1482150" y="2084550"/>
            <a:ext cx="6179700" cy="8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cs-CZ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DĚKUJI ZA POZORNOST</a:t>
            </a:r>
            <a:endParaRPr sz="3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9" name="Google Shape;89;p8"/>
          <p:cNvPicPr preferRelativeResize="0"/>
          <p:nvPr/>
        </p:nvPicPr>
        <p:blipFill rotWithShape="1">
          <a:blip r:embed="rId3">
            <a:alphaModFix/>
          </a:blip>
          <a:srcRect b="66188"/>
          <a:stretch/>
        </p:blipFill>
        <p:spPr>
          <a:xfrm>
            <a:off x="1928562" y="3355950"/>
            <a:ext cx="5286874" cy="1787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577</Words>
  <Application>Microsoft Office PowerPoint</Application>
  <PresentationFormat>Předvádění na obrazovce (16:9)</PresentationFormat>
  <Paragraphs>123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simple-light-2</vt:lpstr>
      <vt:lpstr>VÝUKA ANGLICKÉHO JAZYKA NA PŘF UK</vt:lpstr>
      <vt:lpstr>Obecné informace ke kurzům AJ na PřF UK </vt:lpstr>
      <vt:lpstr>Organizace kurzů </vt:lpstr>
      <vt:lpstr>Organizace kurzů</vt:lpstr>
      <vt:lpstr>Harmonogram pro rok 2023/2024</vt:lpstr>
      <vt:lpstr>Prezentace aplikace PowerPoint</vt:lpstr>
      <vt:lpstr>Kde najdete více informací?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VÝUKA ANGLICKÉHO JAZYKA NA PŘF UK</dc:title>
  <dc:creator>Tesaříková Veronika</dc:creator>
  <cp:lastModifiedBy>Chudáčková Hana</cp:lastModifiedBy>
  <cp:revision>4</cp:revision>
  <dcterms:modified xsi:type="dcterms:W3CDTF">2023-08-21T20:16:21Z</dcterms:modified>
</cp:coreProperties>
</file>