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ivEsYl90/SVUj4wDPumtZR2p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tur.cuni.cz/fakulta" TargetMode="External"/><Relationship Id="rId3" Type="http://schemas.openxmlformats.org/officeDocument/2006/relationships/hyperlink" Target="https://www.natur.cuni.cz/fakulta/cit" TargetMode="External"/><Relationship Id="rId4" Type="http://schemas.openxmlformats.org/officeDocument/2006/relationships/hyperlink" Target="https://www.natur.cuni.cz/fakulta/cit/podpora-uzivatelu/studovny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tur.cuni.cz/fakulta/cit/podpora-uzivatelu/softwarove-licen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Dobrý den dámy a pánové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Vítáme vás na půdě Přírodovědecké fakulty Univerzity Karlovy.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Cílem této prezentace je vysvětlit způsoby přihlašování do univerzitních a fakultních informačních systémů.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Zvukové komentáře byly vytvořeny službou Google text-to-speech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tvorbu a prezentaci webových stránek využijte se znalostí CMS systémů malý osobní prostor nebo dílčí webový prostor pracoviště na webovém serveru fakulty nebo i bez znalosti programování použijte službu Weby Google s využitím prostoru na vašem Gdisku.</a:t>
            </a:r>
            <a:endParaRPr/>
          </a:p>
        </p:txBody>
      </p:sp>
      <p:sp>
        <p:nvSpPr>
          <p:cNvPr id="216" name="Google Shape;21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Všechny důležité informace a odkazy naleznete na webu fakulty v sekci CIT a příručce prváka.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 dotazy se obracejte na službu na studovně Albertov 6 nebo zadejte dotaz do helpdesku.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Případně si domluvte konzultaci s příslušným správcem systému.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Potřebné kontakty naleznete na stránkách CITu.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Děkuji za pozornost a přeji vám úspěšné studium na Přírodovědecké fakultě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Všechny důležité informace a odkazy naleznete na webu fakulty v sekci CIT a příručce prváka.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Dotazy zadejte jako dotaz do helpdesku, případně si domluvte konzultaci s příslušným správcem systému.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Potřebné kontakty naleznete na stránkách CITu.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Centrální autentizační služba umožňuje přihlašování loginem a heslem CAS do většiny celouniverzitních a fakultních informačních systémů.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Přehledné informace k využití služby CAS naleznete přímo na stránkách cas.cuni.cz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Pokyny, co dělat když…naleznete v sekci často kladené otázky.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Informační systémy univerzity jsou provozovány v doméně cuni.cz,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do těchto systémů se lze přihlašovat pomocí loginu CAS nebo osobního čísla UKČO.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Systémy fakulty jsou pak v doméně natur.cuni.cz.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Zde se používá pouze fakultní login.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Do fakultních cloudových systémů (Google Suite, MS Office 365) se přihlásíte fakultním e-mailem v podobě login@natur.cuni.cz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Vydání nového počátečního hesla je podmíněno prokázáním totožnosti ve výdejních centrech.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Obnovení ověřeného hesla je možné i vzdáleně prostřednictvím služby CAS,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ale to pouze v případě, že máte v CAS vyplněné kontaktní údaje (telefon, e-mail).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Neověřené heslo lze v nezbytném případě nastavit vzdáleně a použít pro některé celouniverzitní systémy.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Ale pak je nutné se co nejdříve opět vrátit k heslu ověřenému,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protože fakultní systémy neověřená hesla z bezpečnostních důvodů nepodporují.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Fakulta využívá pro elektronickou poštu (gmail) služby G Suite for Education společnosti google.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Pozor na způsob přihlašování k této službě, musí být ve tvaru login zavináč login@natur.cuni.cz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Častou chybou bývá snaha o přihlášení aliasem jmeno.prijmeni@natur.cuni.cz – to nelze.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Fakultní e-mailovou adresu je důrazně doporučeno používat.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Jestliže se rozhodnete fakultní e-mail aktivně nevyužívat,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nastavte si přeposílání těchto e-mailů na vámi využívanou e-mailovou adresu.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Bezdrátová síť eduroam a další služby sdružení CESNET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jsou významným benefitem pro podporu mobility a sdílení dat.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Pozor – z bezpečnostních důvodů se pro připojení k eduroam používá nastavení jiného hesla v CAS.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Informace k nastavení hesla eduroam naleznete na stránce CASu v sekci Nastavit heslo pro eduroam realm cuni.cz.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Bližší informace k provozu učeben a podrobnosti k nastavení koncových zařízení naleznete na webu fakulty v sekci </a:t>
            </a:r>
            <a:r>
              <a:rPr lang="cs-CZ" u="sng">
                <a:solidFill>
                  <a:schemeClr val="hlink"/>
                </a:solidFill>
                <a:hlinkClick r:id="rId2"/>
              </a:rPr>
              <a:t>Fakulta</a:t>
            </a:r>
            <a:r>
              <a:rPr lang="cs-CZ"/>
              <a:t> / </a:t>
            </a:r>
            <a:r>
              <a:rPr lang="cs-CZ" u="sng">
                <a:solidFill>
                  <a:schemeClr val="hlink"/>
                </a:solidFill>
                <a:hlinkClick r:id="rId3"/>
              </a:rPr>
              <a:t>Centrum Informačních Technologií</a:t>
            </a:r>
            <a:r>
              <a:rPr lang="cs-CZ"/>
              <a:t> / Podpora uživatelů, studovny nebo </a:t>
            </a:r>
            <a:r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přímo pod odkazem </a:t>
            </a:r>
            <a:r>
              <a:rPr b="0" i="0" lang="cs-CZ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ucebny.natur.cuni.cz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Využijte benefit služeb G Suite for Education, zejména online aplikace pro kooperativní editaci a sdílení.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Například Dokumenty, Tabulky, Prezentace, Kalendáře, Meet, Weby, Skupiny, a další…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 to vše v téměř neomezeném úložišti GDisk možností nastavení různých úrovní práv ke sdílení.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Bližší informace k licencování a instalaci aktuálního softvéru najdete na fakultním webu v sekci CIT podpora-uživatelů SW licence, viz </a:t>
            </a:r>
            <a:r>
              <a:rPr lang="cs-CZ" u="sng">
                <a:solidFill>
                  <a:schemeClr val="hlink"/>
                </a:solidFill>
                <a:hlinkClick r:id="rId2"/>
              </a:rPr>
              <a:t>https://www.natur.cuni.cz/fakulta/cit/podpora-uzivatelu/softwarove-licence</a:t>
            </a:r>
            <a:r>
              <a:rPr lang="cs-CZ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Každý student může zdarma získat licenci MS Office 365.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Studenti si mohou tento balík nainstalovat až na pět vlastních zařízení, včetně mobilních platforem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Po dobu studia mají nárok vždy na nejnovější verzi.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://www.natur.cuni.cz/fakulta/cit/web-aplikace/webhosting" TargetMode="External"/><Relationship Id="rId5" Type="http://schemas.openxmlformats.org/officeDocument/2006/relationships/hyperlink" Target="http://www.natur.cuni.cz/fakulta/cit/web-aplikace/webhosting" TargetMode="External"/><Relationship Id="rId6" Type="http://schemas.openxmlformats.org/officeDocument/2006/relationships/hyperlink" Target="https://prirucka-prvaka.natur.cuni.cz" TargetMode="External"/><Relationship Id="rId7" Type="http://schemas.openxmlformats.org/officeDocument/2006/relationships/hyperlink" Target="http://www.natur.cuni.cz/fakulta/cit/navody" TargetMode="External"/><Relationship Id="rId8" Type="http://schemas.openxmlformats.org/officeDocument/2006/relationships/hyperlink" Target="http://ga.natur.cuni.cz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hyperlink" Target="http://natur.cuni.cz/fakulta/cit" TargetMode="External"/><Relationship Id="rId6" Type="http://schemas.openxmlformats.org/officeDocument/2006/relationships/hyperlink" Target="https://prirucka-prvaka.natur.cuni.cz" TargetMode="External"/><Relationship Id="rId7" Type="http://schemas.openxmlformats.org/officeDocument/2006/relationships/hyperlink" Target="http://helpdesk.natur.cuni.cz/" TargetMode="External"/><Relationship Id="rId8" Type="http://schemas.openxmlformats.org/officeDocument/2006/relationships/hyperlink" Target="http://helpdesk.natur.cuni.cz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natur.cuni.cz/fakulta/cit" TargetMode="External"/><Relationship Id="rId4" Type="http://schemas.openxmlformats.org/officeDocument/2006/relationships/hyperlink" Target="https://prirucka-prvaka.natur.cuni.cz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://helpdesk.natur.cuni.cz/" TargetMode="External"/><Relationship Id="rId6" Type="http://schemas.openxmlformats.org/officeDocument/2006/relationships/hyperlink" Target="http://helpdesk.natur.cuni.cz/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://www.natur.cuni.cz/fakulta/cit" TargetMode="External"/><Relationship Id="rId10" Type="http://schemas.openxmlformats.org/officeDocument/2006/relationships/hyperlink" Target="http://www.natur.cuni.cz/fakulta/cit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s://cuni.cz/UK-4436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9" Type="http://schemas.openxmlformats.org/officeDocument/2006/relationships/hyperlink" Target="http://www.natur.cuni.cz/fakulta/cit/navody/cas" TargetMode="External"/><Relationship Id="rId5" Type="http://schemas.openxmlformats.org/officeDocument/2006/relationships/hyperlink" Target="http://cas.cuni.cz/" TargetMode="External"/><Relationship Id="rId6" Type="http://schemas.openxmlformats.org/officeDocument/2006/relationships/hyperlink" Target="mailto:login@natur.cuni.cz" TargetMode="External"/><Relationship Id="rId7" Type="http://schemas.openxmlformats.org/officeDocument/2006/relationships/hyperlink" Target="http://www.natur.cuni.cz/fakulta/cit/informace-o-siti/zasady-prace-v-siti" TargetMode="External"/><Relationship Id="rId8" Type="http://schemas.openxmlformats.org/officeDocument/2006/relationships/hyperlink" Target="http://www.natur.cuni.cz/fakulta/cit/navody/cas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cuni.cz/UK-1445.html" TargetMode="External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://cuni.cz/prukazy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://www.natur.cuni.cz/fakulta/cit/navody/cas" TargetMode="External"/><Relationship Id="rId6" Type="http://schemas.openxmlformats.org/officeDocument/2006/relationships/hyperlink" Target="http://www.natur.cuni.cz/fakulta/cit/navody/cas" TargetMode="External"/><Relationship Id="rId7" Type="http://schemas.openxmlformats.org/officeDocument/2006/relationships/hyperlink" Target="http://www.natur.cuni.cz/fakulta/cit" TargetMode="External"/><Relationship Id="rId8" Type="http://schemas.openxmlformats.org/officeDocument/2006/relationships/hyperlink" Target="http://www.natur.cuni.cz/fakulta/cit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://ga.natur.cuni.cz./" TargetMode="External"/><Relationship Id="rId10" Type="http://schemas.openxmlformats.org/officeDocument/2006/relationships/hyperlink" Target="http://ga.natur.cuni.cz.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alias.natur.cuni.cz/aliasy/login?next=/aliasy/" TargetMode="External"/><Relationship Id="rId9" Type="http://schemas.openxmlformats.org/officeDocument/2006/relationships/hyperlink" Target="http://posta.natur.cuni.cz/" TargetMode="External"/><Relationship Id="rId5" Type="http://schemas.openxmlformats.org/officeDocument/2006/relationships/hyperlink" Target="https://alias.natur.cuni.cz/aliasy/login?next=/aliasy/" TargetMode="External"/><Relationship Id="rId6" Type="http://schemas.openxmlformats.org/officeDocument/2006/relationships/hyperlink" Target="http://posta.natur.cuni.cz/" TargetMode="External"/><Relationship Id="rId7" Type="http://schemas.openxmlformats.org/officeDocument/2006/relationships/hyperlink" Target="http://gmail.com/" TargetMode="External"/><Relationship Id="rId8" Type="http://schemas.openxmlformats.org/officeDocument/2006/relationships/hyperlink" Target="http://posta.natur.cuni.cz/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owncloud.cesnet.cz/index.php/login" TargetMode="External"/><Relationship Id="rId10" Type="http://schemas.openxmlformats.org/officeDocument/2006/relationships/hyperlink" Target="https://owncloud.cesnet.cz/index.php/login" TargetMode="External"/><Relationship Id="rId13" Type="http://schemas.openxmlformats.org/officeDocument/2006/relationships/hyperlink" Target="https://filesender.cesnet.cz/" TargetMode="External"/><Relationship Id="rId12" Type="http://schemas.openxmlformats.org/officeDocument/2006/relationships/hyperlink" Target="https://filesender.cesnet.cz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://eduroam.cz/" TargetMode="External"/><Relationship Id="rId9" Type="http://schemas.openxmlformats.org/officeDocument/2006/relationships/hyperlink" Target="https://ldapuser.cuni.cz/domain/eduroam/nomenu/1" TargetMode="External"/><Relationship Id="rId15" Type="http://schemas.openxmlformats.org/officeDocument/2006/relationships/hyperlink" Target="https://www.metacentrum.cz/cs/" TargetMode="External"/><Relationship Id="rId14" Type="http://schemas.openxmlformats.org/officeDocument/2006/relationships/hyperlink" Target="https://www.metacentrum.cz/cs/" TargetMode="External"/><Relationship Id="rId17" Type="http://schemas.openxmlformats.org/officeDocument/2006/relationships/hyperlink" Target="http://vidcon.cesnet.cz/" TargetMode="External"/><Relationship Id="rId16" Type="http://schemas.openxmlformats.org/officeDocument/2006/relationships/hyperlink" Target="http://vidcon.cesnet.cz/" TargetMode="External"/><Relationship Id="rId5" Type="http://schemas.openxmlformats.org/officeDocument/2006/relationships/hyperlink" Target="http://eduroam.natur.cuni.cz/" TargetMode="External"/><Relationship Id="rId19" Type="http://schemas.openxmlformats.org/officeDocument/2006/relationships/image" Target="../media/image5.png"/><Relationship Id="rId6" Type="http://schemas.openxmlformats.org/officeDocument/2006/relationships/hyperlink" Target="http://eduroam.natur.cuni.cz/" TargetMode="External"/><Relationship Id="rId18" Type="http://schemas.openxmlformats.org/officeDocument/2006/relationships/image" Target="../media/image11.png"/><Relationship Id="rId7" Type="http://schemas.openxmlformats.org/officeDocument/2006/relationships/hyperlink" Target="http://eduroam.natur.cuni.cz/" TargetMode="External"/><Relationship Id="rId8" Type="http://schemas.openxmlformats.org/officeDocument/2006/relationships/hyperlink" Target="https://cat.eduroam.org/?idp=5757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hyperlink" Target="http://posta.natur.cuni.cz/" TargetMode="External"/><Relationship Id="rId6" Type="http://schemas.openxmlformats.org/officeDocument/2006/relationships/hyperlink" Target="http://gmail.com/" TargetMode="External"/><Relationship Id="rId7" Type="http://schemas.openxmlformats.org/officeDocument/2006/relationships/hyperlink" Target="http://ga.natur.cuni.c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hyperlink" Target="https://matlab.cuni.cz/" TargetMode="External"/><Relationship Id="rId6" Type="http://schemas.openxmlformats.org/officeDocument/2006/relationships/hyperlink" Target="https://www.adobe.com/cz/creativecloud/plans.html" TargetMode="External"/><Relationship Id="rId7" Type="http://schemas.openxmlformats.org/officeDocument/2006/relationships/hyperlink" Target="https://www.natur.cuni.cz/fakulta/cit/podpora-uzivatelu/softwarove-licence" TargetMode="External"/><Relationship Id="rId8" Type="http://schemas.openxmlformats.org/officeDocument/2006/relationships/hyperlink" Target="https://www.natur.cuni.cz/fakulta/cit/podpora-uzivatelu/softwarove-lic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HH/PRACE/MARTINA TUMOVA/PrF UK/CI/_img/_shutterstock/shutterstock_141596824.jp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5422900"/>
            <a:ext cx="9144000" cy="143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422900"/>
            <a:ext cx="3835400" cy="143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"/>
          <p:cNvCxnSpPr/>
          <p:nvPr/>
        </p:nvCxnSpPr>
        <p:spPr>
          <a:xfrm rot="10800000">
            <a:off x="3876368" y="5661742"/>
            <a:ext cx="0" cy="958647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"/>
          <p:cNvSpPr txBox="1"/>
          <p:nvPr/>
        </p:nvSpPr>
        <p:spPr>
          <a:xfrm>
            <a:off x="4104972" y="5613121"/>
            <a:ext cx="4653929" cy="95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1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Informace pro nastupující studenty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INFORMAČNÍ TECHNOLOGIE, elektronické identity a přihlašování do systémů</a:t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RNDr. Milan Richter, Ing. Jiří Janyška 2023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10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122903" y="304800"/>
            <a:ext cx="8636347" cy="4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Webové prezentace</a:t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122903" y="832035"/>
            <a:ext cx="8805197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77777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Webový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Všichni studenti s platným vztahem k fakultě v CAS (aktuálně zapsaní) mohou využít prostor na centrálním webovém serveru pro tvorbu a prezentaci webových stránek, které obsahově a tématicky souvisejí s jejich studijním zaměřením. Veškeré potřebné informace najdete na adrese</a:t>
            </a:r>
            <a:r>
              <a:rPr b="0" i="0" lang="cs-CZ" sz="14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 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natur.cuni.cz/fakulta/cit/web-aplikace/webhosting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 Uživatelé mají automaticky k dispozici malý diskový prostor pro svou osobní prezentaci obsahově související s jejich výzkumem, pedagogickými aktivitami nebo studijním zaměřením. Pro projekty většího rozsahu a/nebo trvalého rázu mají katedry a ústavy na serveru vyčleněny zvláštní prostředky.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77777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Weby Google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Všichni studenti i zaměstnanci fakulty mají k dispozici službu Weby Google. Ta umožňuje jednoduše, rychle a bez znalosti programování vytvářet webové stránky pro týmy, projekty nebo jednotlivce. Prostřednictvím Webů Google je realizována i tato online podoba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 Příručky prváka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 Do Webů můžete snadno vkládat dokumenty, tabulky, kalendáře nebo multimediální soubory. Přístup na webové stránky máte pod kontrolou tak, že je můžete ponechat jako uzavřený prostor pro výměnu informací a sdílení dokumentů v pracovním týmu či mezi konkrétními osobami, nebo je naopak můžete vystavit pro veřejný přístup.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Informace o Webech Google:</a:t>
            </a:r>
            <a:r>
              <a:rPr b="0" i="0" lang="cs-CZ" sz="1200" u="sng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cs-CZ" sz="1200" u="sng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ga.natur.cuni.cz</a:t>
            </a:r>
            <a:endParaRPr b="0" i="0" sz="12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HH/PRACE/MARTINA TUMOVA/PrF UK/CI/_img/_shutterstock/shutterstock_289055090.jpg"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9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1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11"/>
          <p:cNvSpPr txBox="1"/>
          <p:nvPr/>
        </p:nvSpPr>
        <p:spPr>
          <a:xfrm>
            <a:off x="122900" y="843375"/>
            <a:ext cx="9144000" cy="3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Dotazy a připomínky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cs-CZ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1500" u="none" cap="none" strike="noStrik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Informace a dokumenty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cs-CZ" sz="13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natur.cuni.cz/fakulta/cit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cs-CZ" sz="13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prirucka-prvaka.natur.cuni.cz</a:t>
            </a:r>
            <a:endParaRPr b="0" i="0" sz="15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7"/>
            </a:endParaRPr>
          </a:p>
          <a:p>
            <a:pPr indent="0" lvl="0" marL="3200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1500" u="none" cap="none" strike="noStrik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rPr>
              <a:t>Dotazy, požadavky a problémy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cs-CZ" sz="13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helpdesk.natur.cuni.cz</a:t>
            </a:r>
            <a:endParaRPr b="0" i="0" sz="1300" u="sng" cap="none" strike="noStrike">
              <a:solidFill>
                <a:srgbClr val="283D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cs-CZ" sz="1300" u="none" cap="none" strike="noStrike">
                <a:solidFill>
                  <a:srgbClr val="283D88"/>
                </a:solidFill>
                <a:latin typeface="Trebuchet MS"/>
                <a:ea typeface="Trebuchet MS"/>
                <a:cs typeface="Trebuchet MS"/>
                <a:sym typeface="Trebuchet MS"/>
              </a:rPr>
              <a:t>konzultace s příslušným správcem systému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Char char="●"/>
            </a:pPr>
            <a:r>
              <a:rPr b="0" i="0" lang="cs-CZ" sz="1300" u="none" cap="none" strike="noStrike">
                <a:solidFill>
                  <a:srgbClr val="283D88"/>
                </a:solidFill>
                <a:latin typeface="Trebuchet MS"/>
                <a:ea typeface="Trebuchet MS"/>
                <a:cs typeface="Trebuchet MS"/>
                <a:sym typeface="Trebuchet MS"/>
              </a:rPr>
              <a:t>pracoviště CIT, Albertov 6, suterén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3337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sng" cap="none" strike="noStrike">
              <a:solidFill>
                <a:srgbClr val="283D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None/>
            </a:pPr>
            <a:r>
              <a:t/>
            </a:r>
            <a:endParaRPr b="0" i="0" sz="1300" u="none" cap="none" strike="noStrike">
              <a:solidFill>
                <a:srgbClr val="283D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657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rebuchet M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5913725" y="4851552"/>
            <a:ext cx="30828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Praze, červen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RNDr. Milan Richter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Jiří Janyška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384200" y="1494400"/>
            <a:ext cx="3965700" cy="3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Naší hlavní oblastí činnosti je správa fakultní počítačové sítě a informačního systému.</a:t>
            </a:r>
            <a:br>
              <a:rPr b="0" i="0" lang="cs-CZ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15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Informace a dokumenty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cs-CZ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natur.cuni.cz/fakulta/cit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cs-CZ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prirucka-prvaka.natur.cuni.cz</a:t>
            </a:r>
            <a:endParaRPr b="0" i="0" sz="15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1500" u="none" cap="none" strike="noStrike">
                <a:solidFill>
                  <a:srgbClr val="777777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Dotazy, požadavky a problémy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cs-CZ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helpdesk.natur.cuni.cz</a:t>
            </a:r>
            <a:endParaRPr b="0" i="0" sz="13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cs-CZ" sz="1300" u="none" cap="none" strike="noStrike">
                <a:solidFill>
                  <a:srgbClr val="283D88"/>
                </a:solidFill>
                <a:latin typeface="Trebuchet MS"/>
                <a:ea typeface="Trebuchet MS"/>
                <a:cs typeface="Trebuchet MS"/>
                <a:sym typeface="Trebuchet MS"/>
              </a:rPr>
              <a:t>konzultace s příslušným správcem systému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Char char="●"/>
            </a:pPr>
            <a:r>
              <a:rPr b="0" i="0" lang="cs-CZ" sz="1300" u="none" cap="none" strike="noStrike">
                <a:solidFill>
                  <a:srgbClr val="283D88"/>
                </a:solidFill>
                <a:latin typeface="Trebuchet MS"/>
                <a:ea typeface="Trebuchet MS"/>
                <a:cs typeface="Trebuchet MS"/>
                <a:sym typeface="Trebuchet MS"/>
              </a:rPr>
              <a:t>pracoviště CIT, Albertov 6, suterén</a:t>
            </a:r>
            <a:endParaRPr b="0" i="0" sz="1300" u="none" cap="none" strike="noStrike">
              <a:solidFill>
                <a:srgbClr val="283D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rebuchet M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33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2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2"/>
          <p:cNvSpPr txBox="1"/>
          <p:nvPr/>
        </p:nvSpPr>
        <p:spPr>
          <a:xfrm>
            <a:off x="429425" y="245077"/>
            <a:ext cx="75741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Informace o pracovišti CIT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2366" y="1822966"/>
            <a:ext cx="4270967" cy="337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87051" y="1494401"/>
            <a:ext cx="4581600" cy="28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5030851" y="6270363"/>
            <a:ext cx="39657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3"/>
          <p:cNvCxnSpPr/>
          <p:nvPr/>
        </p:nvCxnSpPr>
        <p:spPr>
          <a:xfrm>
            <a:off x="122903" y="6057900"/>
            <a:ext cx="8873700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9" name="Google Shape;119;p3"/>
          <p:cNvGrpSpPr/>
          <p:nvPr/>
        </p:nvGrpSpPr>
        <p:grpSpPr>
          <a:xfrm>
            <a:off x="7390879" y="4997289"/>
            <a:ext cx="1606026" cy="1119201"/>
            <a:chOff x="5795362" y="4339050"/>
            <a:chExt cx="3260305" cy="2341425"/>
          </a:xfrm>
        </p:grpSpPr>
        <p:sp>
          <p:nvSpPr>
            <p:cNvPr id="120" name="Google Shape;120;p3"/>
            <p:cNvSpPr txBox="1"/>
            <p:nvPr/>
          </p:nvSpPr>
          <p:spPr>
            <a:xfrm>
              <a:off x="7764767" y="6381369"/>
              <a:ext cx="12909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mic Sans MS"/>
                <a:buNone/>
              </a:pPr>
              <a:r>
                <a:rPr b="0" i="0" lang="cs-CZ" sz="9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číslo osoby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95362" y="4339050"/>
              <a:ext cx="3057525" cy="1943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3"/>
            <p:cNvSpPr txBox="1"/>
            <p:nvPr/>
          </p:nvSpPr>
          <p:spPr>
            <a:xfrm>
              <a:off x="6052200" y="6381375"/>
              <a:ext cx="17997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mic Sans MS"/>
                <a:buNone/>
              </a:pPr>
              <a:r>
                <a:rPr b="0" i="0" lang="cs-CZ" sz="9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číslo průkazu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3"/>
            <p:cNvGrpSpPr/>
            <p:nvPr/>
          </p:nvGrpSpPr>
          <p:grpSpPr>
            <a:xfrm>
              <a:off x="6172650" y="5747425"/>
              <a:ext cx="2514075" cy="785475"/>
              <a:chOff x="6172650" y="5671225"/>
              <a:chExt cx="2514075" cy="785475"/>
            </a:xfrm>
          </p:grpSpPr>
          <p:grpSp>
            <p:nvGrpSpPr>
              <p:cNvPr id="124" name="Google Shape;124;p3"/>
              <p:cNvGrpSpPr/>
              <p:nvPr/>
            </p:nvGrpSpPr>
            <p:grpSpPr>
              <a:xfrm>
                <a:off x="7996125" y="5671225"/>
                <a:ext cx="690600" cy="785475"/>
                <a:chOff x="7996125" y="5671225"/>
                <a:chExt cx="690600" cy="785475"/>
              </a:xfrm>
            </p:grpSpPr>
            <p:cxnSp>
              <p:nvCxnSpPr>
                <p:cNvPr id="125" name="Google Shape;125;p3"/>
                <p:cNvCxnSpPr/>
                <p:nvPr/>
              </p:nvCxnSpPr>
              <p:spPr>
                <a:xfrm>
                  <a:off x="7996125" y="5671225"/>
                  <a:ext cx="6906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99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3"/>
                <p:cNvCxnSpPr/>
                <p:nvPr/>
              </p:nvCxnSpPr>
              <p:spPr>
                <a:xfrm>
                  <a:off x="8368225" y="5676100"/>
                  <a:ext cx="9600" cy="780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99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3"/>
              <p:cNvGrpSpPr/>
              <p:nvPr/>
            </p:nvGrpSpPr>
            <p:grpSpPr>
              <a:xfrm>
                <a:off x="6172650" y="6145075"/>
                <a:ext cx="1558800" cy="304350"/>
                <a:chOff x="6172650" y="6221275"/>
                <a:chExt cx="1558800" cy="304350"/>
              </a:xfrm>
            </p:grpSpPr>
            <p:cxnSp>
              <p:nvCxnSpPr>
                <p:cNvPr id="128" name="Google Shape;128;p3"/>
                <p:cNvCxnSpPr/>
                <p:nvPr/>
              </p:nvCxnSpPr>
              <p:spPr>
                <a:xfrm>
                  <a:off x="6172650" y="6221275"/>
                  <a:ext cx="1558800" cy="48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99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3"/>
                <p:cNvCxnSpPr/>
                <p:nvPr/>
              </p:nvCxnSpPr>
              <p:spPr>
                <a:xfrm>
                  <a:off x="6950425" y="6226525"/>
                  <a:ext cx="0" cy="299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99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30" name="Google Shape;130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84950" y="304800"/>
            <a:ext cx="870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Login CAS a fakultní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218100" y="661026"/>
            <a:ext cx="8707800" cy="4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Při vydání průkazu studenta dostanete </a:t>
            </a:r>
            <a:r>
              <a:rPr b="1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číslo osoby, login CAS a počáteční heslo</a:t>
            </a: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b="0" i="0" sz="15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Číslo osoby (UKČO) je vytištěné na průkazu studenta pod fotografií. Svůj login CAS můžete ověřit po přihlášení k CAS na adrese</a:t>
            </a:r>
            <a:r>
              <a:rPr b="0" i="0" lang="cs-CZ" sz="15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 cas.cuni.cz</a:t>
            </a: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pro přihlášení použijte číslo osoby. Zobrazí se dvě přihlašovací jména: osobní číslo (osm číslic) a login. Nově vzniklé fakultní loginy jsou totožné s loginem CAS.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 CAS, SIS a většině dalších celouniverzitních aplikací využívajících CAS k autentizaci se lze přihlašovat pomocí loginu CAS nebo osobního čísla.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 přihlášení do fakultního informačního systému (počítačových učeben a studoven, tiskového systému, fakultního webu) se používá fakultní login.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Do fakultních cloudových systémů (Google Workspace, MS Office365) se přihlásíte fakultním e-mailem v podobě </a:t>
            </a:r>
            <a:r>
              <a:rPr b="0" i="0" lang="cs-CZ" sz="15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login@natur.cuni.cz</a:t>
            </a: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5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Trebuchet MS"/>
              <a:buChar char="•"/>
            </a:pPr>
            <a:r>
              <a:rPr b="0" i="0" lang="cs-CZ" sz="15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 modulu Přijímací řízení si uchazeč/student může zjistit svůj login CAS i UKČO - najede myší na své jméno v pravém horním rohu stránky.</a:t>
            </a:r>
            <a:endParaRPr b="0" i="0" sz="15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Používání výpočetní techniky v počítačové síti fakulty upravuje</a:t>
            </a:r>
            <a:r>
              <a:rPr b="0" i="0" lang="cs-CZ" sz="12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 Opatření děkana č. 5/2012</a:t>
            </a: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Provoz na síti je monitorován (spam, phishing, porušování autorských práv apod.)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Podrobnosti o CAS a heslech:</a:t>
            </a:r>
            <a:r>
              <a:rPr b="0" i="0" lang="cs-CZ" sz="12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 </a:t>
            </a:r>
            <a:r>
              <a:rPr b="0" i="0" lang="cs-CZ" sz="12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9"/>
              </a:rPr>
              <a:t>natur.cuni.cz/fakulta/cit/navody/cas</a:t>
            </a:r>
            <a:endParaRPr b="0" i="0" sz="12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Podrobnosti o fakultních informačních technologiích:</a:t>
            </a:r>
            <a:r>
              <a:rPr b="0" i="0" lang="cs-CZ" sz="12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10"/>
              </a:rPr>
              <a:t> </a:t>
            </a:r>
            <a:r>
              <a:rPr b="0" i="0" lang="cs-CZ" sz="12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11"/>
              </a:rPr>
              <a:t>natur.cuni.cz/fakulta/cit</a:t>
            </a:r>
            <a:endParaRPr b="0" i="0" sz="12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Podrobnosti o  informačních systémech univerzity naleznete viz </a:t>
            </a:r>
            <a:r>
              <a:rPr b="0" i="0" lang="cs-CZ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https://cuni.cz/UK-4436.html</a:t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86525" y="4244575"/>
            <a:ext cx="2701900" cy="5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/>
        </p:nvSpPr>
        <p:spPr>
          <a:xfrm>
            <a:off x="5030851" y="6270363"/>
            <a:ext cx="39657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4"/>
          <p:cNvCxnSpPr/>
          <p:nvPr/>
        </p:nvCxnSpPr>
        <p:spPr>
          <a:xfrm>
            <a:off x="122903" y="6057900"/>
            <a:ext cx="8873700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4">
            <a:hlinkClick r:id="rId4"/>
          </p:cNvPr>
          <p:cNvSpPr txBox="1"/>
          <p:nvPr/>
        </p:nvSpPr>
        <p:spPr>
          <a:xfrm>
            <a:off x="5230500" y="4971500"/>
            <a:ext cx="35664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0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Podrobnosti o CAS a heslech:</a:t>
            </a:r>
            <a:r>
              <a:rPr b="0" i="0" lang="cs-CZ" sz="10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 </a:t>
            </a:r>
            <a:r>
              <a:rPr b="0" i="0" lang="cs-CZ" sz="10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natur.cuni.cz/fakulta/cit/navody/cas</a:t>
            </a:r>
            <a:endParaRPr b="0" i="0" sz="10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0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Podrobnosti o informačních technologiích:</a:t>
            </a:r>
            <a:r>
              <a:rPr b="0" i="0" lang="cs-CZ" sz="10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 </a:t>
            </a:r>
            <a:r>
              <a:rPr b="0" i="0" lang="cs-CZ" sz="10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natur.cuni.cz/fakulta/cit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184950" y="304800"/>
            <a:ext cx="870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Používané druhy hesel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49300" y="1003500"/>
            <a:ext cx="4121574" cy="273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11400" y="4422023"/>
            <a:ext cx="4059476" cy="608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184950" y="634129"/>
            <a:ext cx="471725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Počáteční heslo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: Má platnost jen 5 dnů, slouží výhradně pro nastavení tzv. „ověřeného“ hesla. Možnost získat počáteční heslo (i opětovně) máte v libovolném výdejním centru průkazů (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11"/>
              </a:rPr>
              <a:t>cuni.cz/UK-1445.html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), na pracovišti CIT na Albertově 6 nebo v knihovně biologie ve Viničné 7. Platnost počátečního hesla v CAS je pouze 5 kalendářních dnů ode dne vydání.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Ověřené heslo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: Platnost „ověřeného“ hesla je 365 dní. Po nastavení počátečního nebo ověřeného hesla v CAS dochází k automatickému nastavení totožného hesla na fakultním účtu (nový účet se zakládá do 24 hodin). Měnit heslo a tím prodlužovat jeho platnost lze po přihlášení k CAS.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Neověřené heslo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: Z bezpečnostních důvodů není na PřF dovolena změna na tento typ hesla (získání nového hesla pouze přes internet zadáním údajů o sobě). Pokud se vám nedaří přihlásit k fakultnímu účtu, účtům v CAS nebo v SIS, prostudujte si návody a informace na webu CIT, využijte helpdesk, případně kontaktujte CIT.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Doporučujeme v CAS vyplnit i telefonní číslo a e-mailovou adresu (i nefakultní), čímž odpadne potřeba osobní návštěvy v případě zapomenutí nebo propadnutí platnosti hesla. Přístup lze obnovit i pomocí nedávno propadlého hesla.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5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152400" y="181008"/>
            <a:ext cx="3000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Elektronická pošta</a:t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197004" y="633759"/>
            <a:ext cx="8618852" cy="541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Každý student fakulty má automaticky (zpravidla do 24 hodin od nastavení ověřeného hesla) zřízenu elektronickou poštovní schránku v doméně </a:t>
            </a: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natur.cuni.cz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tedy např. novak3@natur.cuni.cz. Kromě této krátké adresy (část před zavináčem je </a:t>
            </a: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fakultní login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vždy používaný k přihlášení do schránky i do jiných aplikací) je uživatelům vygenerován </a:t>
            </a: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alias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ve formě jmeno.prijmeni@natur.cuni.cz, tedy např. jan.novak@natur.cuni.cz. Znění svého aliasu můžete zkontrolovat na adrese</a:t>
            </a:r>
            <a:r>
              <a:rPr b="0" i="0" lang="cs-CZ" sz="14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 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alias.natur.cuni.cz/aliasy/login?next=/aliasy/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kde můžete v případě kolize s již používaným aliasem jiného uživatele navrhnout vhodnou alternativu. Alias je pouze druhé jméno vaší fakultní poštovní schránky.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Přihlašování je možné pouze s e-mailovou adresou login@natur.cuni.cz (vždy nutno zadávat v tomto formátu). K poště se přihlásíte na adrese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 posta.natur.cuni.cz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případně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 gmail.com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 Prostředí fakultního e-mailu je stejné jako volně dostupný Gmail, jen s rozšířenými možnostmi a zcela bez reklam. </a:t>
            </a: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Fakultní e-mail je nutné používat, neboť je uveden ve fakultním adresáři a pedagogové vám na něj mohou zasílat stěžejní informace o výuce. Včas také obdržíte důležité informace z fakulty formou newsletteru.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Jestliže se rozhodnete fakultní e-mail aktivně nevyužívat, nastavte si přeposílání e-mailů na vámi využívanou e-mailovou adresu.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Vaší pozornosti doporučujeme také adresu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ga.natur.cuni.cz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kde najdete mnoho zodpovězených otázek a novinky na téma pošta a Google </a:t>
            </a:r>
            <a:r>
              <a:rPr b="0" i="0" lang="cs-CZ" sz="1500" u="none" cap="none" strike="noStrike">
                <a:solidFill>
                  <a:srgbClr val="073763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Workspace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Fakultní e-mailovou adresu je dále vhodné používat vždy, když řešíte záležitosti spjaté s fakultou a Vaším studiem.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Přihlášení k elektronické poště:</a:t>
            </a:r>
            <a:r>
              <a:rPr b="0" i="0" lang="cs-CZ" sz="12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 </a:t>
            </a:r>
            <a:r>
              <a:rPr b="0" i="0" lang="cs-CZ" sz="12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9"/>
              </a:rPr>
              <a:t>posta.natur.cuni.cz</a:t>
            </a:r>
            <a:endParaRPr b="0" i="0" sz="12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Informace o elektronické poště:</a:t>
            </a:r>
            <a:r>
              <a:rPr b="0" i="0" lang="cs-CZ" sz="12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10"/>
              </a:rPr>
              <a:t> </a:t>
            </a:r>
            <a:r>
              <a:rPr b="0" i="0" lang="cs-CZ" sz="12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11"/>
              </a:rPr>
              <a:t>ga.natur.cuni.cz</a:t>
            </a:r>
            <a:endParaRPr b="0" i="0" sz="12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6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6"/>
          <p:cNvSpPr txBox="1"/>
          <p:nvPr/>
        </p:nvSpPr>
        <p:spPr>
          <a:xfrm>
            <a:off x="250668" y="953769"/>
            <a:ext cx="75741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Bezdrátová síť – WiFi eduroam</a:t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369901" y="1482725"/>
            <a:ext cx="8190900" cy="3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38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Většina učeben a společenských prostor v budovách fakulty je pokryta WiFi signálem v rámci mezinárodní univerzitní sítě </a:t>
            </a:r>
            <a:r>
              <a:rPr b="1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eduroam</a:t>
            </a: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eduroam.cz</a:t>
            </a: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). Eduroam je WiFi zdarma nejen na naší škole. Připojíte se v akademických institucích v 90 zemích světa, eduroam najdete i v knihovnách, na nádražích, v nemocnicích. Veškeré informace o připojení svých mobilních zařízení (notebook, tablet, mobilní telefon atd.) do bezdrátové sítě eduroam najdete na fakultních webových stránkách</a:t>
            </a:r>
            <a:r>
              <a:rPr b="0" i="0" lang="cs-CZ" sz="11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 </a:t>
            </a: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eduroam.natur.cuni.cz</a:t>
            </a: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1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●"/>
            </a:pPr>
            <a:r>
              <a:rPr b="0" i="0" lang="cs-CZ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návody k připojení:</a:t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eduroam.natur.cuni.cz</a:t>
            </a:r>
            <a:endParaRPr b="0" i="0" sz="1100" u="sng" cap="none" strike="noStrike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●"/>
            </a:pPr>
            <a:r>
              <a:rPr b="0" i="0" lang="cs-CZ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konfigurační program</a:t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cat.eduroam.org</a:t>
            </a:r>
            <a:endParaRPr b="0" i="0" sz="11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●"/>
            </a:pPr>
            <a:r>
              <a:rPr b="0" i="0" lang="cs-CZ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Nastavení hesla v CAS</a:t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Nastavit heslo pro eduroam realm cuni.cz</a:t>
            </a:r>
            <a:endParaRPr b="0" i="0" sz="11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Bezdrátovou síť eduroam v ČR zaštiťuje sdružení CESNET. Toto sdružení poskytuje i pro studenty další užitečné aplikace po zadání školních přihlašovacích údajů.</a:t>
            </a:r>
            <a:endParaRPr b="0" i="0" sz="11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Jedná se např. o:</a:t>
            </a:r>
            <a:endParaRPr b="0" i="0" sz="11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Trebuchet MS"/>
              <a:buChar char="●"/>
            </a:pPr>
            <a:r>
              <a:rPr b="1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OwnCloud</a:t>
            </a: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– bezpečné uchování, sdílení a synchronizace až 100 GB dat (dostupné pro Windows, Linux, OS X, Android, iOS)</a:t>
            </a:r>
            <a:r>
              <a:rPr b="0" i="0" lang="cs-CZ" sz="11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10"/>
              </a:rPr>
              <a:t> </a:t>
            </a: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11"/>
              </a:rPr>
              <a:t>owncloud.cesnet.cz</a:t>
            </a:r>
            <a:endParaRPr b="0" i="0" sz="11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Trebuchet MS"/>
              <a:buChar char="●"/>
            </a:pPr>
            <a:r>
              <a:rPr b="1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FileSender</a:t>
            </a: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– rychlé předávání souborů a krátkodobá úschovna dat až 500 GB</a:t>
            </a:r>
            <a:r>
              <a:rPr b="0" i="0" lang="cs-CZ" sz="11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12"/>
              </a:rPr>
              <a:t> </a:t>
            </a: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13"/>
              </a:rPr>
              <a:t>filesender.cesnet.cz</a:t>
            </a:r>
            <a:endParaRPr b="0" i="0" sz="11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Trebuchet MS"/>
              <a:buChar char="●"/>
            </a:pPr>
            <a:r>
              <a:rPr b="1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MetaCentrum</a:t>
            </a: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– náročné výpočty</a:t>
            </a:r>
            <a:r>
              <a:rPr b="0" i="0" lang="cs-CZ" sz="11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14"/>
              </a:rPr>
              <a:t> </a:t>
            </a: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15"/>
              </a:rPr>
              <a:t>metacentrum.cz</a:t>
            </a:r>
            <a:endParaRPr b="0" i="0" sz="11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Trebuchet MS"/>
              <a:buChar char="●"/>
            </a:pPr>
            <a:r>
              <a:rPr b="1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Web konference</a:t>
            </a:r>
            <a:r>
              <a:rPr b="0" i="0" lang="cs-CZ" sz="11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– online schůzky a semináře v prostředí webového prohlížeče</a:t>
            </a:r>
            <a:r>
              <a:rPr b="0" i="0" lang="cs-CZ" sz="1100" u="none" cap="none" strike="noStrik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16"/>
              </a:rPr>
              <a:t> </a:t>
            </a:r>
            <a:r>
              <a:rPr b="0" i="0" lang="cs-CZ" sz="11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17"/>
              </a:rPr>
              <a:t>vidcon.cesnet.cz</a:t>
            </a:r>
            <a:endParaRPr b="0" i="0" sz="1100" u="sng" cap="none" strike="noStrike">
              <a:solidFill>
                <a:srgbClr val="283D88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50664" y="209922"/>
            <a:ext cx="1657671" cy="67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553200" y="2515250"/>
            <a:ext cx="2313698" cy="125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7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52400" y="146225"/>
            <a:ext cx="63018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Počítačové učebny a studovny</a:t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258369" y="592326"/>
            <a:ext cx="9069320" cy="5673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Počítačové učebny</a:t>
            </a:r>
            <a:endParaRPr b="1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Trebuchet MS"/>
              <a:buChar char="■"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PUA 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(„počítačová učebna Albertov“, 25 terminálů) - Albertov 6, suterén vlevo, místnost S01</a:t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B5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(19 terminálů) – Viničná 7, 1. patro vpravo, místnost 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K1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(19 PC) + </a:t>
            </a: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K2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(15 PC) – Albertov 6, 3. patro u výtahu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Z3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(24 PC) – Albertov 6, (věž, podkroví nad učebnami K1 a K2 u výtahu), 4. patro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Počítačové studovny v knihovná</a:t>
            </a: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ch</a:t>
            </a:r>
            <a:endParaRPr b="1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Knihovna geologie</a:t>
            </a:r>
            <a:r>
              <a:rPr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9 terminálů, Albertov 6, přízemí vpravo</a:t>
            </a:r>
            <a:endParaRPr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Knihovna geografie</a:t>
            </a:r>
            <a:r>
              <a:rPr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2 terminály, Albertov 6, 2. patro, dveře č. 214</a:t>
            </a:r>
            <a:endParaRPr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Knihovna biologie</a:t>
            </a:r>
            <a:r>
              <a:rPr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15 terminálů, Viničná 7, 1. patro naproti schodišti</a:t>
            </a:r>
            <a:endParaRPr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Knihovna ÚŽP,</a:t>
            </a:r>
            <a:r>
              <a:rPr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4 terminály, Benátská 2, přízemí, dveře č. 38</a:t>
            </a:r>
            <a:endParaRPr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Knihovna botaniky</a:t>
            </a:r>
            <a:r>
              <a:rPr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4 terminály, Benátská 2, přízemí, dveře č.39</a:t>
            </a:r>
            <a:endParaRPr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Char char="■"/>
            </a:pPr>
            <a:r>
              <a:rPr b="1"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Knihovna chemie</a:t>
            </a:r>
            <a:r>
              <a:rPr lang="cs-CZ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9 terminálů, Hlavova 8, suterén</a:t>
            </a:r>
            <a:endParaRPr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Přihlášení do systému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AutoNum type="arabicPeriod"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Uživatelské jméno (Username) je fakultní login (např. novak3). Nelze se přihlásit číslem osoby nebo aliasem, systém však akceptuje i emailovou adresu (např. novak3@natur.cuni.cz).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AutoNum type="arabicPeriod"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Heslo je totožné s vaším CAS heslem. Pokud se vám nedaří přihlášení, zkontrolujte si nastavení klávesnice (indikátory „Num Lock“ a „Caps Lock“, jazykové nastavení klávesnice, speciální znaky v hesle) a že se hlásíte do domény PRFUK.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769"/>
              </a:buClr>
              <a:buSzPts val="1100"/>
              <a:buFont typeface="Trebuchet MS"/>
              <a:buAutoNum type="arabicPeriod"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 deseti neúspěšných pokusech o přihlášení se účet na dobu třiceti minut uzamkne.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cs-CZ" sz="1200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cs-CZ" sz="1200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 zaslání dotazů týkajících se učeben a studoven </a:t>
            </a: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můžete kromě helpdesku </a:t>
            </a:r>
            <a:r>
              <a:rPr lang="cs-CZ" sz="1200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využít i e-mail</a:t>
            </a:r>
            <a: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ucebny@natur.cuni.cz. </a:t>
            </a:r>
            <a:br>
              <a:rPr b="0" i="0" lang="cs-CZ" sz="12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8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7" y="1392017"/>
            <a:ext cx="1654474" cy="349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177550" y="304800"/>
            <a:ext cx="21336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Google Workspace</a:t>
            </a:r>
            <a:endParaRPr b="1" i="0" sz="2350" u="none" cap="none" strike="noStrike">
              <a:solidFill>
                <a:srgbClr val="5064A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2194317" y="380825"/>
            <a:ext cx="6710400" cy="53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Fakulta využívá služeb Google </a:t>
            </a:r>
            <a:r>
              <a:rPr b="0" i="0" lang="cs-CZ" sz="1500" u="none" cap="none" strike="noStrike">
                <a:solidFill>
                  <a:srgbClr val="073763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Workspace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 Kromě pošty – Gmailu, můžete využít i další online aplikace přímo spojené s vaším poštovním účtem: Dokumenty, Kalendáře, Weby, Skupiny a další. Na Disk Google můžete uložit velký objem dat. Aplikace můžete používat kdekoliv, kde se připojíte k internetu. Můžete psát dokumenty online a budete je mít přístupné odkudkoli, změny se automaticky ukládají a vyhnete se tak ztrátě dokumentů uložených na lokální disk počítače. Sdílet lze vždy aktuální verzi dokumentu a společně jej v jeden okamžik upravovat například při úkolech k zápočtům.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Fakultní GW mají integrován adresář všech studentů a pracovníků fakulty. Do svého kalendáře můžete připojit veřejné kalendáře fakulty, například kalendář studia nebo sportovních akcí KTV a budete tak mít na očích důležité termíny. Všechna data, kalendáře i kontakty můžete nechat synchronizovat s mobilními zařízeními s OS Android i iPhone. Pomocí emailové adresy login@natur.cuni.cz a ověřeného hesla CAS se přihlaste na webu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 posta.natur.cuni.cz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nebo</a:t>
            </a:r>
            <a:r>
              <a:rPr b="0" i="0" lang="cs-CZ" sz="14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 gmail.com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Doporučujeme používat prohlížeč Google Chrome. Shrnutí předchozích informací a další užitečné informace můžete najít na </a:t>
            </a:r>
            <a:r>
              <a:rPr b="0" i="0" lang="cs-CZ" sz="1400" u="sng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ga.natur.cuni.cz</a:t>
            </a:r>
            <a:r>
              <a:rPr b="0" i="0" lang="cs-CZ" sz="1400" u="none" cap="none" strike="noStrike">
                <a:solidFill>
                  <a:srgbClr val="073763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73763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/>
        </p:nvSpPr>
        <p:spPr>
          <a:xfrm>
            <a:off x="5030851" y="6270363"/>
            <a:ext cx="3965675" cy="22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cs-CZ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www.natur.cuni.cz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57900"/>
            <a:ext cx="2159000" cy="80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9"/>
          <p:cNvCxnSpPr/>
          <p:nvPr/>
        </p:nvCxnSpPr>
        <p:spPr>
          <a:xfrm>
            <a:off x="122903" y="6057900"/>
            <a:ext cx="8873623" cy="0"/>
          </a:xfrm>
          <a:prstGeom prst="straightConnector1">
            <a:avLst/>
          </a:prstGeom>
          <a:noFill/>
          <a:ln cap="flat" cmpd="sng" w="9525">
            <a:solidFill>
              <a:srgbClr val="D22D4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3751" y="3432903"/>
            <a:ext cx="3114450" cy="25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/>
        </p:nvSpPr>
        <p:spPr>
          <a:xfrm>
            <a:off x="122900" y="162013"/>
            <a:ext cx="86958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cs-CZ" sz="2350" u="none" cap="none" strike="noStrike">
                <a:solidFill>
                  <a:srgbClr val="5064AE"/>
                </a:solidFill>
                <a:latin typeface="Trebuchet MS"/>
                <a:ea typeface="Trebuchet MS"/>
                <a:cs typeface="Trebuchet MS"/>
                <a:sym typeface="Trebuchet MS"/>
              </a:rPr>
              <a:t>Softwarové licence</a:t>
            </a:r>
            <a:endParaRPr b="1" i="0" sz="2350" u="none" cap="none" strike="noStrike">
              <a:solidFill>
                <a:srgbClr val="5064A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78800" y="478351"/>
            <a:ext cx="8961900" cy="53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Pro studenty jsou zdarma nebo za zvýhodněných podmínek dostupné vybrané softwarové licence. Pro užívání některých z nich je nutné připojení počítače do celofakultní počítačové sítě. Aktuální seznam dostupných licencí a návody k jejich instalaci najdete na stránkách CIT.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Microsoft 365 A3 for students use 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Každý student může zdarma získat licenci MS Office 365. Jedná se o bezplatný benefit naší EES smlouvy. Studenti si mohou balík MS Office 365 nainstalovat až na pět vlastních zařízení, včetně mobilních platforem (Windows, Mac OS, Android, iPhone) a po dobu studia na PřF UK mají nárok vždy na nejnovější verzi. Licence se aktivuje pomocí univerzitního účtu studenta.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MATLAB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Licence pro MATLAB, Simulink a doplňkové produkty. Licence uživatelům umožňuje instalovat si produkty jak na počítače vlastněné univerzitou, tak na soukromé počítače, a to v neomezeném množství.</a:t>
            </a:r>
            <a:r>
              <a:rPr lang="cs-CZ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 Bližší informace naleznete na </a:t>
            </a:r>
            <a:r>
              <a:rPr lang="cs-CZ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matlab.cuni.cz</a:t>
            </a:r>
            <a:r>
              <a:rPr lang="cs-CZ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Adobe Creative Cloud</a:t>
            </a:r>
            <a:endParaRPr b="1" i="0" sz="1400" u="none" cap="none" strike="noStrike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Licenci "Adobe Creative Cloud - všechny aplikace" je možné získat přímo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od Adobe na </a:t>
            </a:r>
            <a:r>
              <a:rPr b="0" i="0" lang="cs-CZ" sz="1400" u="sng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https://www.adobe.com/cz/creativecloud/plans.html</a:t>
            </a:r>
            <a:endParaRPr b="0" i="0" sz="1400" u="none" cap="none" strike="noStrike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v záložce "Studenti a učitelé". Pro ověření stačí jako kontaktní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použít váš fakultní email login@natur.cuni.cz.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7376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-CZ" sz="1100" u="none" cap="none" strike="noStrike">
                <a:solidFill>
                  <a:srgbClr val="073763"/>
                </a:solidFill>
                <a:latin typeface="Trebuchet MS"/>
                <a:ea typeface="Trebuchet MS"/>
                <a:cs typeface="Trebuchet MS"/>
                <a:sym typeface="Trebuchet MS"/>
              </a:rPr>
              <a:t>Softwarové licence:</a:t>
            </a:r>
            <a:r>
              <a:rPr b="0" i="0" lang="cs-CZ" sz="1100" u="none" cap="none" strike="noStrike">
                <a:solidFill>
                  <a:schemeClr val="hlink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 </a:t>
            </a:r>
            <a:r>
              <a:rPr b="0" i="0" lang="cs-CZ" sz="11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natur.cuni.cz/fakulta/cit/podpora-uzivatelu/softwarove-licence</a:t>
            </a:r>
            <a:endParaRPr b="0" i="0" sz="1100" u="sng" cap="none" strike="noStrike">
              <a:solidFill>
                <a:srgbClr val="283D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lastní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