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0" r:id="rId2"/>
    <p:sldId id="281" r:id="rId3"/>
    <p:sldId id="267" r:id="rId4"/>
    <p:sldId id="256" r:id="rId5"/>
    <p:sldId id="257" r:id="rId6"/>
    <p:sldId id="258" r:id="rId7"/>
    <p:sldId id="282" r:id="rId8"/>
    <p:sldId id="283" r:id="rId9"/>
    <p:sldId id="284" r:id="rId10"/>
    <p:sldId id="259" r:id="rId11"/>
    <p:sldId id="260" r:id="rId12"/>
    <p:sldId id="266" r:id="rId13"/>
    <p:sldId id="268" r:id="rId14"/>
    <p:sldId id="269" r:id="rId15"/>
    <p:sldId id="270" r:id="rId16"/>
    <p:sldId id="271" r:id="rId17"/>
    <p:sldId id="285" r:id="rId18"/>
    <p:sldId id="272" r:id="rId19"/>
    <p:sldId id="274" r:id="rId20"/>
    <p:sldId id="277" r:id="rId21"/>
    <p:sldId id="279" r:id="rId22"/>
    <p:sldId id="278" r:id="rId2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514" autoAdjust="0"/>
    <p:restoredTop sz="94617"/>
  </p:normalViewPr>
  <p:slideViewPr>
    <p:cSldViewPr snapToGrid="0" snapToObjects="1">
      <p:cViewPr varScale="1">
        <p:scale>
          <a:sx n="120" d="100"/>
          <a:sy n="120" d="100"/>
        </p:scale>
        <p:origin x="9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970665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 názvu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 názvu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ur.cuni.cz/biologie/studium/bakalarske-obhajob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735765"/>
            <a:ext cx="8229600" cy="3281362"/>
          </a:xfrm>
        </p:spPr>
        <p:txBody>
          <a:bodyPr>
            <a:normAutofit/>
          </a:bodyPr>
          <a:lstStyle/>
          <a:p>
            <a:r>
              <a:rPr lang="cs-CZ" dirty="0"/>
              <a:t>BAKALÁŘSKÝ PROJEKT I</a:t>
            </a:r>
          </a:p>
        </p:txBody>
      </p:sp>
      <p:pic>
        <p:nvPicPr>
          <p:cNvPr id="1026" name="Picture 2" descr="Final exam study tips: How to study for a good result - Definition of  education">
            <a:extLst>
              <a:ext uri="{FF2B5EF4-FFF2-40B4-BE49-F238E27FC236}">
                <a16:creationId xmlns:a16="http://schemas.microsoft.com/office/drawing/2014/main" id="{AAB089EC-E76F-4B23-9400-1414F5047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484" y="1953187"/>
            <a:ext cx="4290609" cy="241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59444A6-6007-49EC-B6E2-4ECCB6EDD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7" y="1953187"/>
            <a:ext cx="3085939" cy="425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22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457200" y="1268759"/>
            <a:ext cx="8229600" cy="518457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do 6.6.2024 23:59</a:t>
            </a:r>
          </a:p>
          <a:p>
            <a:pPr marL="0" indent="0">
              <a:buNone/>
            </a:pPr>
            <a:endParaRPr lang="cs-CZ" sz="2000" u="sng" dirty="0"/>
          </a:p>
          <a:p>
            <a:pPr marL="0" indent="0">
              <a:buNone/>
            </a:pPr>
            <a:r>
              <a:rPr lang="cs-CZ" sz="2000" u="sng" dirty="0"/>
              <a:t>Podmínky</a:t>
            </a:r>
            <a:r>
              <a:rPr lang="cs-CZ" sz="2000" dirty="0"/>
              <a:t>: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Splnit nejméně 180 kreditů celkem </a:t>
            </a:r>
          </a:p>
          <a:p>
            <a:r>
              <a:rPr lang="cs-CZ" sz="2000" dirty="0" err="1"/>
              <a:t>splněný</a:t>
            </a:r>
            <a:r>
              <a:rPr lang="cs-CZ" sz="2000" dirty="0"/>
              <a:t> minimální </a:t>
            </a:r>
            <a:r>
              <a:rPr lang="cs-CZ" sz="2000" dirty="0" err="1"/>
              <a:t>odběr</a:t>
            </a:r>
            <a:r>
              <a:rPr lang="cs-CZ" sz="2000" dirty="0"/>
              <a:t> kreditů z modulů podle studovaného oboru </a:t>
            </a:r>
          </a:p>
          <a:p>
            <a:r>
              <a:rPr lang="cs-CZ" sz="2000" dirty="0"/>
              <a:t>úspěšně obhájená bakalářská práce </a:t>
            </a:r>
          </a:p>
          <a:p>
            <a:endParaRPr lang="cs-CZ" sz="2000" dirty="0"/>
          </a:p>
          <a:p>
            <a:r>
              <a:rPr lang="cs-CZ" sz="2000" dirty="0"/>
              <a:t>(pro studenty, kteří začali studovat v akademickém roce 2022/2023 a později i odběr nejméně dvou kreditů z modulových předmětů přednášených v angličtině)</a:t>
            </a:r>
          </a:p>
          <a:p>
            <a:endParaRPr lang="cs-CZ" sz="2000" b="1" dirty="0">
              <a:solidFill>
                <a:srgbClr val="FF0000"/>
              </a:solidFill>
            </a:endParaRPr>
          </a:p>
          <a:p>
            <a:endParaRPr lang="cs-CZ" sz="2000" b="1" dirty="0">
              <a:solidFill>
                <a:srgbClr val="FF0000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  <a:p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3743" y="304558"/>
            <a:ext cx="8396514" cy="646329"/>
          </a:xfrm>
          <a:prstGeom prst="rect">
            <a:avLst/>
          </a:prstGeom>
          <a:solidFill>
            <a:srgbClr val="FF93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Kontrola studia pro konání ústní části SZZK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457200" y="1268759"/>
            <a:ext cx="8229600" cy="518457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2400"/>
            </a:pPr>
            <a:r>
              <a:rPr dirty="0" err="1"/>
              <a:t>Konání</a:t>
            </a:r>
            <a:r>
              <a:rPr dirty="0"/>
              <a:t> </a:t>
            </a:r>
            <a:r>
              <a:rPr lang="cs-CZ" dirty="0"/>
              <a:t>ústní části</a:t>
            </a:r>
            <a:r>
              <a:rPr dirty="0"/>
              <a:t>:</a:t>
            </a:r>
            <a:r>
              <a:rPr lang="cs-CZ" b="1" dirty="0">
                <a:solidFill>
                  <a:srgbClr val="FF2600"/>
                </a:solidFill>
              </a:rPr>
              <a:t> 12.6. a 13.6.</a:t>
            </a:r>
            <a:r>
              <a:rPr b="1" dirty="0">
                <a:solidFill>
                  <a:srgbClr val="FF2600"/>
                </a:solidFill>
              </a:rPr>
              <a:t>20</a:t>
            </a:r>
            <a:r>
              <a:rPr lang="cs-CZ" b="1" dirty="0">
                <a:solidFill>
                  <a:srgbClr val="FF2600"/>
                </a:solidFill>
              </a:rPr>
              <a:t>24</a:t>
            </a:r>
            <a:endParaRPr b="1" dirty="0"/>
          </a:p>
          <a:p>
            <a:pPr>
              <a:spcBef>
                <a:spcPts val="500"/>
              </a:spcBef>
              <a:defRPr sz="2400"/>
            </a:pPr>
            <a:endParaRPr lang="cs-CZ" dirty="0"/>
          </a:p>
          <a:p>
            <a:pPr>
              <a:spcBef>
                <a:spcPts val="500"/>
              </a:spcBef>
              <a:defRPr sz="2400"/>
            </a:pPr>
            <a:endParaRPr lang="cs-CZ" dirty="0"/>
          </a:p>
          <a:p>
            <a:pPr>
              <a:spcBef>
                <a:spcPts val="500"/>
              </a:spcBef>
              <a:defRPr sz="2400"/>
            </a:pPr>
            <a:r>
              <a:rPr dirty="0"/>
              <a:t>Průběžné informace k organizaci ústních zkoušek budou zveřejněny na těchto stránkách:</a:t>
            </a:r>
            <a:br>
              <a:rPr dirty="0"/>
            </a:br>
            <a:r>
              <a:rPr dirty="0"/>
              <a:t>http://www.natur.cuni.cz/biologie/studium/bakalarske-studium (seznamy komisí a </a:t>
            </a:r>
            <a:r>
              <a:rPr dirty="0" err="1"/>
              <a:t>obhajujících</a:t>
            </a:r>
            <a:r>
              <a:rPr dirty="0"/>
              <a:t> a </a:t>
            </a:r>
            <a:r>
              <a:rPr dirty="0" err="1"/>
              <a:t>pozvánky</a:t>
            </a:r>
            <a:r>
              <a:rPr dirty="0"/>
              <a:t> k SZ2 jsou generovány v SISu).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64228" y="331004"/>
            <a:ext cx="4615544" cy="646329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Ústní část SZZK (SZ2)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sz="half" idx="1"/>
          </p:nvPr>
        </p:nvSpPr>
        <p:spPr>
          <a:xfrm>
            <a:off x="457200" y="908720"/>
            <a:ext cx="8229600" cy="222718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500"/>
              </a:spcBef>
              <a:defRPr sz="2400"/>
            </a:pPr>
            <a:r>
              <a:rPr lang="cs-CZ" b="1" dirty="0"/>
              <a:t>Zimní a letní termín obdobně </a:t>
            </a:r>
            <a:r>
              <a:rPr lang="mr-IN" b="1" dirty="0"/>
              <a:t>–</a:t>
            </a:r>
            <a:r>
              <a:rPr lang="cs-CZ" b="1" dirty="0"/>
              <a:t> viz vyhláška garantů na: </a:t>
            </a:r>
            <a:r>
              <a:rPr lang="cs-CZ" dirty="0">
                <a:solidFill>
                  <a:srgbClr val="FF2600"/>
                </a:solidFill>
              </a:rPr>
              <a:t>https://</a:t>
            </a:r>
            <a:r>
              <a:rPr lang="cs-CZ" dirty="0" err="1">
                <a:solidFill>
                  <a:srgbClr val="FF2600"/>
                </a:solidFill>
              </a:rPr>
              <a:t>www.natur.cuni.cz</a:t>
            </a:r>
            <a:r>
              <a:rPr lang="cs-CZ" dirty="0">
                <a:solidFill>
                  <a:srgbClr val="FF2600"/>
                </a:solidFill>
              </a:rPr>
              <a:t>/biologie/studium/</a:t>
            </a:r>
            <a:r>
              <a:rPr lang="cs-CZ" dirty="0" err="1">
                <a:solidFill>
                  <a:srgbClr val="FF2600"/>
                </a:solidFill>
              </a:rPr>
              <a:t>bakalarske</a:t>
            </a:r>
            <a:r>
              <a:rPr lang="cs-CZ" dirty="0">
                <a:solidFill>
                  <a:srgbClr val="FF2600"/>
                </a:solidFill>
              </a:rPr>
              <a:t>-studium</a:t>
            </a:r>
            <a:endParaRPr dirty="0">
              <a:solidFill>
                <a:srgbClr val="FF2600"/>
              </a:solidFill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918608" y="2688868"/>
            <a:ext cx="7567128" cy="447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>
                <a:solidFill>
                  <a:srgbClr val="FF0000"/>
                </a:solidFill>
              </a:defRPr>
            </a:lvl1pPr>
          </a:lstStyle>
          <a:p>
            <a:r>
              <a:rPr dirty="0"/>
              <a:t>ŽÁDOSTI O PRODLOUŽENÍ TERMÍNŮ SE NEPOVOLUJÍ !</a:t>
            </a:r>
          </a:p>
        </p:txBody>
      </p:sp>
      <p:pic>
        <p:nvPicPr>
          <p:cNvPr id="1026" name="Picture 2" descr="Where Does the Concept of a “Grim Reaper” Come From? | Britannica">
            <a:extLst>
              <a:ext uri="{FF2B5EF4-FFF2-40B4-BE49-F238E27FC236}">
                <a16:creationId xmlns:a16="http://schemas.microsoft.com/office/drawing/2014/main" id="{7774315F-8671-490A-89CC-1FC2803A9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522" y="3322231"/>
            <a:ext cx="4974956" cy="331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title"/>
          </p:nvPr>
        </p:nvSpPr>
        <p:spPr>
          <a:xfrm>
            <a:off x="457200" y="166152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Obhajoba</a:t>
            </a:r>
            <a:endParaRPr dirty="0"/>
          </a:p>
        </p:txBody>
      </p:sp>
      <p:sp>
        <p:nvSpPr>
          <p:cNvPr id="151" name="Shape 151"/>
          <p:cNvSpPr>
            <a:spLocks noGrp="1"/>
          </p:cNvSpPr>
          <p:nvPr>
            <p:ph type="body" idx="1"/>
          </p:nvPr>
        </p:nvSpPr>
        <p:spPr>
          <a:xfrm>
            <a:off x="457200" y="152271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22325" indent="-322325" defTabSz="859536">
              <a:lnSpc>
                <a:spcPct val="90000"/>
              </a:lnSpc>
              <a:defRPr sz="3008"/>
            </a:pPr>
            <a:r>
              <a:rPr lang="cs-CZ" dirty="0"/>
              <a:t>na </a:t>
            </a:r>
            <a:r>
              <a:rPr lang="cs-CZ" u="sng" dirty="0"/>
              <a:t>odborně-biologické</a:t>
            </a:r>
            <a:r>
              <a:rPr lang="cs-CZ" dirty="0"/>
              <a:t> katedře (= </a:t>
            </a:r>
            <a:r>
              <a:rPr lang="cs-CZ" u="sng" dirty="0"/>
              <a:t>nelze</a:t>
            </a:r>
            <a:r>
              <a:rPr lang="cs-CZ" dirty="0"/>
              <a:t> na KUDBI, ÚŽP, na chemických katedrách apod.)</a:t>
            </a:r>
          </a:p>
          <a:p>
            <a:pPr marL="322325" indent="-322325" defTabSz="859536">
              <a:lnSpc>
                <a:spcPct val="90000"/>
              </a:lnSpc>
              <a:defRPr sz="3008"/>
            </a:pPr>
            <a:endParaRPr lang="cs-CZ" dirty="0"/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rPr dirty="0" err="1"/>
              <a:t>posudek</a:t>
            </a:r>
            <a:r>
              <a:rPr dirty="0"/>
              <a:t> </a:t>
            </a:r>
            <a:r>
              <a:rPr dirty="0" err="1"/>
              <a:t>školitele</a:t>
            </a:r>
            <a:endParaRPr lang="cs-CZ" dirty="0"/>
          </a:p>
          <a:p>
            <a:pPr marL="322325" indent="-322325" defTabSz="859536">
              <a:lnSpc>
                <a:spcPct val="90000"/>
              </a:lnSpc>
              <a:defRPr sz="3008"/>
            </a:pPr>
            <a:endParaRPr dirty="0"/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rPr dirty="0" err="1"/>
              <a:t>posudek</a:t>
            </a:r>
            <a:r>
              <a:rPr dirty="0"/>
              <a:t> </a:t>
            </a:r>
            <a:r>
              <a:rPr dirty="0" err="1"/>
              <a:t>oponenta</a:t>
            </a:r>
            <a:endParaRPr lang="cs-CZ" dirty="0"/>
          </a:p>
          <a:p>
            <a:pPr marL="322325" indent="-322325" defTabSz="859536">
              <a:lnSpc>
                <a:spcPct val="90000"/>
              </a:lnSpc>
              <a:defRPr sz="3008"/>
            </a:pPr>
            <a:endParaRPr dirty="0"/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rPr dirty="0" err="1"/>
              <a:t>posudky</a:t>
            </a:r>
            <a:r>
              <a:rPr dirty="0"/>
              <a:t> k </a:t>
            </a:r>
            <a:r>
              <a:rPr dirty="0" err="1"/>
              <a:t>dispozici</a:t>
            </a:r>
            <a:r>
              <a:rPr lang="cs-CZ" dirty="0"/>
              <a:t> nejpozději</a:t>
            </a:r>
            <a:r>
              <a:rPr dirty="0"/>
              <a:t> 3 </a:t>
            </a:r>
            <a:r>
              <a:rPr dirty="0" err="1"/>
              <a:t>pracovní</a:t>
            </a:r>
            <a:r>
              <a:rPr dirty="0"/>
              <a:t> </a:t>
            </a:r>
            <a:r>
              <a:rPr dirty="0" err="1"/>
              <a:t>dny</a:t>
            </a:r>
            <a:r>
              <a:rPr dirty="0"/>
              <a:t> </a:t>
            </a:r>
            <a:r>
              <a:rPr dirty="0" err="1"/>
              <a:t>před</a:t>
            </a:r>
            <a:r>
              <a:rPr dirty="0"/>
              <a:t> </a:t>
            </a:r>
            <a:r>
              <a:rPr dirty="0" err="1"/>
              <a:t>obhajobou</a:t>
            </a:r>
            <a:endParaRPr lang="cs-CZ" dirty="0"/>
          </a:p>
          <a:p>
            <a:pPr marL="322325" indent="-322325" defTabSz="859536">
              <a:lnSpc>
                <a:spcPct val="90000"/>
              </a:lnSpc>
              <a:defRPr sz="3008"/>
            </a:pPr>
            <a:endParaRPr dirty="0"/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rPr dirty="0" err="1"/>
              <a:t>navržené</a:t>
            </a:r>
            <a:r>
              <a:rPr dirty="0"/>
              <a:t>/</a:t>
            </a:r>
            <a:r>
              <a:rPr dirty="0" err="1"/>
              <a:t>zveřejněné</a:t>
            </a:r>
            <a:r>
              <a:rPr dirty="0"/>
              <a:t> </a:t>
            </a:r>
            <a:r>
              <a:rPr dirty="0" err="1"/>
              <a:t>známky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vodítkem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hodnocení</a:t>
            </a:r>
            <a:r>
              <a:rPr dirty="0"/>
              <a:t>; </a:t>
            </a:r>
            <a:r>
              <a:rPr dirty="0" err="1"/>
              <a:t>komise</a:t>
            </a:r>
            <a:r>
              <a:rPr dirty="0"/>
              <a:t> </a:t>
            </a:r>
            <a:r>
              <a:rPr dirty="0" err="1"/>
              <a:t>nemusí</a:t>
            </a:r>
            <a:r>
              <a:rPr dirty="0"/>
              <a:t> </a:t>
            </a:r>
            <a:r>
              <a:rPr dirty="0" err="1"/>
              <a:t>tyto</a:t>
            </a:r>
            <a:r>
              <a:rPr dirty="0"/>
              <a:t> </a:t>
            </a:r>
            <a:r>
              <a:rPr dirty="0" err="1"/>
              <a:t>návrhy</a:t>
            </a:r>
            <a:r>
              <a:rPr dirty="0"/>
              <a:t> </a:t>
            </a:r>
            <a:r>
              <a:rPr dirty="0" err="1"/>
              <a:t>zohlednit</a:t>
            </a:r>
            <a:endParaRPr lang="cs-CZ" dirty="0"/>
          </a:p>
          <a:p>
            <a:pPr marL="322325" indent="-322325" defTabSz="859536">
              <a:lnSpc>
                <a:spcPct val="90000"/>
              </a:lnSpc>
              <a:defRPr sz="3008"/>
            </a:pPr>
            <a:endParaRPr dirty="0"/>
          </a:p>
          <a:p>
            <a:pPr marL="322325" indent="-322325" defTabSz="859536">
              <a:lnSpc>
                <a:spcPct val="90000"/>
              </a:lnSpc>
              <a:defRPr sz="3008"/>
            </a:pPr>
            <a:r>
              <a:rPr dirty="0" err="1"/>
              <a:t>obhajoba</a:t>
            </a:r>
            <a:r>
              <a:rPr dirty="0"/>
              <a:t> </a:t>
            </a:r>
            <a:r>
              <a:rPr dirty="0" err="1"/>
              <a:t>trvá</a:t>
            </a:r>
            <a:r>
              <a:rPr dirty="0"/>
              <a:t> </a:t>
            </a:r>
            <a:r>
              <a:rPr dirty="0" err="1"/>
              <a:t>obvykle</a:t>
            </a:r>
            <a:r>
              <a:rPr dirty="0"/>
              <a:t> 30 </a:t>
            </a:r>
            <a:r>
              <a:rPr dirty="0" err="1"/>
              <a:t>minut</a:t>
            </a:r>
            <a:r>
              <a:rPr dirty="0"/>
              <a:t> (</a:t>
            </a:r>
            <a:r>
              <a:rPr dirty="0" err="1"/>
              <a:t>vystoupení</a:t>
            </a:r>
            <a:r>
              <a:rPr dirty="0"/>
              <a:t> </a:t>
            </a:r>
            <a:r>
              <a:rPr dirty="0" err="1"/>
              <a:t>autora</a:t>
            </a:r>
            <a:r>
              <a:rPr dirty="0"/>
              <a:t> </a:t>
            </a:r>
            <a:r>
              <a:rPr dirty="0" err="1"/>
              <a:t>práce</a:t>
            </a:r>
            <a:r>
              <a:rPr dirty="0"/>
              <a:t>, </a:t>
            </a:r>
            <a:r>
              <a:rPr dirty="0" err="1"/>
              <a:t>rozprava</a:t>
            </a:r>
            <a:r>
              <a:rPr dirty="0"/>
              <a:t> </a:t>
            </a:r>
            <a:r>
              <a:rPr dirty="0" err="1"/>
              <a:t>nad</a:t>
            </a:r>
            <a:r>
              <a:rPr dirty="0"/>
              <a:t> </a:t>
            </a:r>
            <a:r>
              <a:rPr dirty="0" err="1"/>
              <a:t>posudky</a:t>
            </a:r>
            <a:r>
              <a:rPr dirty="0"/>
              <a:t>, </a:t>
            </a:r>
            <a:r>
              <a:rPr dirty="0" err="1"/>
              <a:t>disku</a:t>
            </a:r>
            <a:r>
              <a:rPr lang="cs-CZ" dirty="0"/>
              <a:t>s</a:t>
            </a:r>
            <a:r>
              <a:rPr dirty="0"/>
              <a:t>e)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Vlastní prezentace autora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26896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dirty="0"/>
              <a:t>10-15 </a:t>
            </a:r>
            <a:r>
              <a:rPr dirty="0" err="1"/>
              <a:t>minut</a:t>
            </a:r>
            <a:endParaRPr lang="cs-CZ"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 err="1"/>
              <a:t>prezentace</a:t>
            </a:r>
            <a:r>
              <a:rPr dirty="0"/>
              <a:t> je </a:t>
            </a:r>
            <a:r>
              <a:rPr dirty="0" err="1"/>
              <a:t>promítána</a:t>
            </a:r>
            <a:r>
              <a:rPr lang="cs-CZ" dirty="0"/>
              <a:t> </a:t>
            </a:r>
            <a:r>
              <a:rPr dirty="0" err="1"/>
              <a:t>dataprojektorem</a:t>
            </a:r>
            <a:endParaRPr lang="cs-CZ"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lang="cs-CZ" dirty="0"/>
              <a:t>t</a:t>
            </a:r>
            <a:r>
              <a:rPr dirty="0" err="1"/>
              <a:t>ext</a:t>
            </a:r>
            <a:r>
              <a:rPr lang="cs-CZ" dirty="0"/>
              <a:t>y v prezentaci</a:t>
            </a:r>
            <a:r>
              <a:rPr dirty="0"/>
              <a:t> </a:t>
            </a:r>
            <a:r>
              <a:rPr dirty="0" err="1"/>
              <a:t>česky</a:t>
            </a:r>
            <a:r>
              <a:rPr dirty="0"/>
              <a:t>, </a:t>
            </a:r>
            <a:r>
              <a:rPr dirty="0" err="1"/>
              <a:t>slovensky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anglicky</a:t>
            </a:r>
            <a:endParaRPr lang="cs-CZ"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 err="1"/>
              <a:t>ústní</a:t>
            </a:r>
            <a:r>
              <a:rPr dirty="0"/>
              <a:t> </a:t>
            </a:r>
            <a:r>
              <a:rPr dirty="0" err="1"/>
              <a:t>komunikace</a:t>
            </a:r>
            <a:r>
              <a:rPr dirty="0"/>
              <a:t> </a:t>
            </a:r>
            <a:r>
              <a:rPr dirty="0" err="1"/>
              <a:t>česky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slovensky</a:t>
            </a:r>
            <a:r>
              <a:rPr dirty="0"/>
              <a:t> (</a:t>
            </a:r>
            <a:r>
              <a:rPr dirty="0" err="1"/>
              <a:t>nebo</a:t>
            </a:r>
            <a:r>
              <a:rPr dirty="0"/>
              <a:t> po </a:t>
            </a:r>
            <a:r>
              <a:rPr dirty="0" err="1"/>
              <a:t>dohodě</a:t>
            </a:r>
            <a:r>
              <a:rPr lang="cs-CZ" dirty="0"/>
              <a:t> s předsedou komise</a:t>
            </a:r>
            <a:r>
              <a:rPr dirty="0"/>
              <a:t> </a:t>
            </a:r>
            <a:r>
              <a:rPr lang="cs-CZ" dirty="0"/>
              <a:t>anglicky/</a:t>
            </a:r>
            <a:r>
              <a:rPr dirty="0" err="1"/>
              <a:t>jinak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Hodnocení obhajoby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dirty="0"/>
              <a:t>po částech (úsecích) dle informací </a:t>
            </a:r>
            <a:r>
              <a:rPr dirty="0" err="1"/>
              <a:t>předsedy</a:t>
            </a:r>
            <a:r>
              <a:rPr dirty="0"/>
              <a:t> </a:t>
            </a:r>
            <a:r>
              <a:rPr dirty="0" err="1"/>
              <a:t>komise</a:t>
            </a:r>
            <a:endParaRPr lang="cs-CZ" dirty="0"/>
          </a:p>
          <a:p>
            <a:endParaRPr dirty="0"/>
          </a:p>
          <a:p>
            <a:r>
              <a:rPr dirty="0" err="1"/>
              <a:t>standardní</a:t>
            </a:r>
            <a:r>
              <a:rPr dirty="0"/>
              <a:t> </a:t>
            </a:r>
            <a:r>
              <a:rPr dirty="0" err="1"/>
              <a:t>známkování</a:t>
            </a:r>
            <a:endParaRPr lang="cs-CZ" dirty="0"/>
          </a:p>
          <a:p>
            <a:endParaRPr dirty="0"/>
          </a:p>
          <a:p>
            <a:r>
              <a:rPr dirty="0"/>
              <a:t>při hodnocení neprospěl(a) není možno jít k ústní části SZZK</a:t>
            </a:r>
            <a:r>
              <a:rPr lang="cs-CZ" dirty="0"/>
              <a:t> (odborné studium)</a:t>
            </a:r>
            <a:r>
              <a:rPr dirty="0"/>
              <a:t>, obhajobu </a:t>
            </a:r>
            <a:r>
              <a:rPr dirty="0" err="1"/>
              <a:t>lze</a:t>
            </a:r>
            <a:r>
              <a:rPr dirty="0"/>
              <a:t> </a:t>
            </a:r>
            <a:r>
              <a:rPr dirty="0" err="1"/>
              <a:t>konat</a:t>
            </a:r>
            <a:r>
              <a:rPr lang="cs-CZ" dirty="0"/>
              <a:t> nejdříve</a:t>
            </a:r>
            <a:r>
              <a:rPr dirty="0"/>
              <a:t> za 60 dní (obdobně platí i pro ústní část)</a:t>
            </a:r>
          </a:p>
          <a:p>
            <a:pPr marL="742950" lvl="1" indent="-285750">
              <a:spcBef>
                <a:spcPts val="600"/>
              </a:spcBef>
              <a:defRPr sz="2800">
                <a:solidFill>
                  <a:srgbClr val="FF0000"/>
                </a:solidFill>
              </a:defRPr>
            </a:pPr>
            <a:r>
              <a:rPr lang="cs-CZ" dirty="0"/>
              <a:t>t</a:t>
            </a:r>
            <a:r>
              <a:rPr dirty="0" err="1"/>
              <a:t>ermíny</a:t>
            </a:r>
            <a:r>
              <a:rPr lang="cs-CZ" dirty="0"/>
              <a:t> však</a:t>
            </a:r>
            <a:r>
              <a:rPr dirty="0"/>
              <a:t> pouze v </a:t>
            </a:r>
            <a:r>
              <a:rPr lang="cs-CZ" dirty="0"/>
              <a:t>lednu/únoru, </a:t>
            </a:r>
            <a:r>
              <a:rPr dirty="0"/>
              <a:t>červnu a září </a:t>
            </a:r>
            <a:r>
              <a:rPr dirty="0" err="1"/>
              <a:t>každého</a:t>
            </a:r>
            <a:r>
              <a:rPr dirty="0"/>
              <a:t> </a:t>
            </a:r>
            <a:r>
              <a:rPr dirty="0" err="1"/>
              <a:t>roku</a:t>
            </a:r>
            <a:r>
              <a:rPr lang="cs-CZ" dirty="0"/>
              <a:t>, individuální termíny se nevypisují</a:t>
            </a:r>
            <a:endParaRPr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xfrm>
            <a:off x="539551" y="692696"/>
            <a:ext cx="8229601" cy="519319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SzTx/>
              <a:buNone/>
            </a:pPr>
            <a:r>
              <a:rPr dirty="0"/>
              <a:t>Jestliže je student přihlášen k obhajobě, splnil podmínky pro její konání, odevzdal práci a k obhajobě se nedostaví nebo se obhajoba z </a:t>
            </a:r>
            <a:r>
              <a:rPr lang="cs-CZ" dirty="0"/>
              <a:t>nějakého</a:t>
            </a:r>
            <a:r>
              <a:rPr dirty="0"/>
              <a:t> důvodu nekoná, posune se pouze </a:t>
            </a:r>
            <a:r>
              <a:rPr lang="cs-CZ" dirty="0"/>
              <a:t>termín</a:t>
            </a:r>
            <a:r>
              <a:rPr dirty="0"/>
              <a:t> </a:t>
            </a:r>
            <a:r>
              <a:rPr dirty="0" err="1"/>
              <a:t>obhajoby</a:t>
            </a:r>
            <a:r>
              <a:rPr dirty="0"/>
              <a:t>.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Propadlý (=bez omluvy) x nepropadlý (=s omluvou, nutno doložit) termín</a:t>
            </a:r>
            <a:r>
              <a:rPr lang="cs-CZ" dirty="0"/>
              <a:t>.</a:t>
            </a:r>
            <a:r>
              <a:rPr dirty="0"/>
              <a:t> Práce se nepřepracovává, nevypracovávají se ani nové posudky. Práce se obhajuje v takové verzi, v jaké byla odevzdána, v příštím termínu, na který se student </a:t>
            </a:r>
            <a:r>
              <a:rPr dirty="0" err="1"/>
              <a:t>přihlásí</a:t>
            </a:r>
            <a:r>
              <a:rPr dirty="0"/>
              <a:t>. </a:t>
            </a:r>
            <a:r>
              <a:rPr lang="cs-CZ" b="1" dirty="0"/>
              <a:t>Viz však následující slide – pokud školitel ani oponent nedoporučí práci k obhajobě, je možný i jiný postup.</a:t>
            </a:r>
            <a:endParaRPr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2E2A3AA-E795-5F84-1BB9-1E1F47B0DE00}"/>
              </a:ext>
            </a:extLst>
          </p:cNvPr>
          <p:cNvSpPr txBox="1"/>
          <p:nvPr/>
        </p:nvSpPr>
        <p:spPr>
          <a:xfrm>
            <a:off x="346229" y="222373"/>
            <a:ext cx="8512021" cy="65556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Pokud </a:t>
            </a:r>
            <a:r>
              <a:rPr kumimoji="0" lang="cs-CZ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posudky vedoucího práce a oponenta nedoporučují závěrečnou práci k obhajobě</a:t>
            </a:r>
            <a:r>
              <a:rPr kumimoji="0" lang="cs-CZ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, může student od obhajoby nejpozději 2 dny před jejím konáním odstoupit. Oznámení o odstoupení, v němž student prohlásí, že se seznámil s posudky, že uznává v nich uvedené výhrady a že na základě hodnocení vedoucího a oponenta považuje za nutné práci přepracovat či doplnit, musí v tomto termínu odeslat prostřednictvím e-mailu </a:t>
            </a:r>
            <a:r>
              <a:rPr kumimoji="0" lang="cs-CZ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vedoucímu práce a vedoucímu katedry</a:t>
            </a:r>
            <a:r>
              <a:rPr kumimoji="0" lang="cs-CZ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, na které je obhajoba vypsána, a následně nejpozději do dne konání obhajoby dodat v listinné podobě s vlastnoručním podpisem </a:t>
            </a:r>
            <a:r>
              <a:rPr kumimoji="0" lang="cs-CZ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Studijnímu oddělení</a:t>
            </a:r>
            <a:r>
              <a:rPr kumimoji="0" lang="cs-CZ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. </a:t>
            </a:r>
            <a:r>
              <a:rPr kumimoji="0" lang="cs-CZ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Termín obhajoby závěrečné práce propadá</a:t>
            </a:r>
            <a:r>
              <a:rPr kumimoji="0" lang="cs-CZ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. Po archivaci práce v SIS </a:t>
            </a:r>
            <a:r>
              <a:rPr kumimoji="0" lang="cs-CZ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vedoucí práce znovu vypíše téma</a:t>
            </a:r>
            <a:r>
              <a:rPr kumimoji="0" lang="cs-CZ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a studentovi práci závazně přidělí.</a:t>
            </a:r>
          </a:p>
        </p:txBody>
      </p:sp>
    </p:spTree>
    <p:extLst>
      <p:ext uri="{BB962C8B-B14F-4D97-AF65-F5344CB8AC3E}">
        <p14:creationId xmlns:p14="http://schemas.microsoft.com/office/powerpoint/2010/main" val="194181571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9536">
              <a:defRPr sz="4136"/>
            </a:lvl1pPr>
          </a:lstStyle>
          <a:p>
            <a:r>
              <a:t>Ústní část SZZK - odborné studium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sz="half" idx="1"/>
          </p:nvPr>
        </p:nvSpPr>
        <p:spPr>
          <a:xfrm>
            <a:off x="467543" y="1168152"/>
            <a:ext cx="8229601" cy="2764904"/>
          </a:xfrm>
          <a:prstGeom prst="rect">
            <a:avLst/>
          </a:prstGeom>
          <a:gradFill>
            <a:gsLst>
              <a:gs pos="0">
                <a:srgbClr val="A603AB"/>
              </a:gs>
              <a:gs pos="4000">
                <a:srgbClr val="0819FB"/>
              </a:gs>
              <a:gs pos="15000">
                <a:srgbClr val="1A8D48"/>
              </a:gs>
              <a:gs pos="39000">
                <a:srgbClr val="FFFF00"/>
              </a:gs>
              <a:gs pos="64000">
                <a:srgbClr val="EE3F17"/>
              </a:gs>
              <a:gs pos="81000">
                <a:srgbClr val="E81766"/>
              </a:gs>
              <a:gs pos="100000">
                <a:srgbClr val="A603AB"/>
              </a:gs>
            </a:gsLst>
            <a:lin ang="5400000"/>
          </a:gradFill>
          <a:ln w="9525">
            <a:solidFill>
              <a:srgbClr val="000000"/>
            </a:solidFill>
            <a:round/>
          </a:ln>
        </p:spPr>
        <p:txBody>
          <a:bodyPr/>
          <a:lstStyle/>
          <a:p>
            <a:r>
              <a:t>volba okruhu/modulu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buněčná a molekulární biologie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fyziologie a anatomie/morfologie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organismy</a:t>
            </a:r>
          </a:p>
          <a:p>
            <a:pPr marL="742950" lvl="1" indent="-285750">
              <a:spcBef>
                <a:spcPts val="600"/>
              </a:spcBef>
              <a:defRPr sz="2800"/>
            </a:pPr>
            <a:r>
              <a:t>ekologie a evoluce</a:t>
            </a:r>
          </a:p>
        </p:txBody>
      </p:sp>
      <p:sp>
        <p:nvSpPr>
          <p:cNvPr id="163" name="Shape 163"/>
          <p:cNvSpPr/>
          <p:nvPr/>
        </p:nvSpPr>
        <p:spPr>
          <a:xfrm>
            <a:off x="467543" y="3933056"/>
            <a:ext cx="8229601" cy="1152129"/>
          </a:xfrm>
          <a:prstGeom prst="rect">
            <a:avLst/>
          </a:prstGeom>
          <a:ln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/>
            </a:lvl1pPr>
            <a:lvl2pPr marL="742950" indent="-285750">
              <a:spcBef>
                <a:spcPts val="600"/>
              </a:spcBef>
              <a:buSzPct val="100000"/>
              <a:buFont typeface="Arial"/>
              <a:buChar char="–"/>
              <a:defRPr sz="2800"/>
            </a:lvl2pPr>
          </a:lstStyle>
          <a:p>
            <a:r>
              <a:rPr lang="cs-CZ" dirty="0"/>
              <a:t>"</a:t>
            </a:r>
            <a:r>
              <a:rPr dirty="0" err="1"/>
              <a:t>volba</a:t>
            </a:r>
            <a:r>
              <a:rPr lang="cs-CZ" dirty="0"/>
              <a:t>"</a:t>
            </a:r>
            <a:r>
              <a:rPr dirty="0"/>
              <a:t> </a:t>
            </a:r>
            <a:r>
              <a:rPr dirty="0" err="1"/>
              <a:t>okruhu</a:t>
            </a:r>
            <a:r>
              <a:rPr dirty="0"/>
              <a:t>/</a:t>
            </a:r>
            <a:r>
              <a:rPr dirty="0" err="1"/>
              <a:t>modulu</a:t>
            </a:r>
            <a:endParaRPr dirty="0"/>
          </a:p>
          <a:p>
            <a:pPr lvl="1"/>
            <a:r>
              <a:rPr dirty="0" err="1"/>
              <a:t>buněčná</a:t>
            </a:r>
            <a:r>
              <a:rPr dirty="0"/>
              <a:t> a </a:t>
            </a:r>
            <a:r>
              <a:rPr dirty="0" err="1"/>
              <a:t>molekulární</a:t>
            </a:r>
            <a:r>
              <a:rPr dirty="0"/>
              <a:t> </a:t>
            </a:r>
            <a:r>
              <a:rPr dirty="0" err="1"/>
              <a:t>biologie</a:t>
            </a:r>
            <a:endParaRPr dirty="0"/>
          </a:p>
        </p:txBody>
      </p:sp>
      <p:sp>
        <p:nvSpPr>
          <p:cNvPr id="164" name="Shape 164"/>
          <p:cNvSpPr/>
          <p:nvPr/>
        </p:nvSpPr>
        <p:spPr>
          <a:xfrm>
            <a:off x="467543" y="5063333"/>
            <a:ext cx="8229601" cy="1620480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3200"/>
            </a:pPr>
            <a:r>
              <a:t>volba okruhu/modulu</a:t>
            </a:r>
          </a:p>
          <a:p>
            <a:pPr marL="742950" lvl="1" indent="-285750">
              <a:spcBef>
                <a:spcPts val="600"/>
              </a:spcBef>
              <a:buSzPct val="100000"/>
              <a:buFont typeface="Arial"/>
              <a:buChar char="–"/>
              <a:defRPr sz="2800"/>
            </a:pPr>
            <a:r>
              <a:t>organismy</a:t>
            </a:r>
          </a:p>
          <a:p>
            <a:pPr marL="742950" lvl="1" indent="-285750">
              <a:spcBef>
                <a:spcPts val="600"/>
              </a:spcBef>
              <a:buSzPct val="100000"/>
              <a:buFont typeface="Arial"/>
              <a:buChar char="–"/>
              <a:defRPr sz="2800"/>
            </a:pPr>
            <a:r>
              <a:t>ekologie a evoluce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title"/>
          </p:nvPr>
        </p:nvSpPr>
        <p:spPr>
          <a:xfrm>
            <a:off x="467543" y="0"/>
            <a:ext cx="8229601" cy="1143000"/>
          </a:xfrm>
          <a:prstGeom prst="rect">
            <a:avLst/>
          </a:prstGeom>
        </p:spPr>
        <p:txBody>
          <a:bodyPr/>
          <a:lstStyle/>
          <a:p>
            <a:r>
              <a:t>Ústní část</a:t>
            </a:r>
          </a:p>
        </p:txBody>
      </p:sp>
      <p:sp>
        <p:nvSpPr>
          <p:cNvPr id="170" name="Shape 170"/>
          <p:cNvSpPr>
            <a:spLocks noGrp="1"/>
          </p:cNvSpPr>
          <p:nvPr>
            <p:ph type="body" idx="1"/>
          </p:nvPr>
        </p:nvSpPr>
        <p:spPr>
          <a:xfrm>
            <a:off x="467543" y="1764382"/>
            <a:ext cx="8229601" cy="3569619"/>
          </a:xfrm>
          <a:prstGeom prst="rect">
            <a:avLst/>
          </a:prstGeom>
        </p:spPr>
        <p:txBody>
          <a:bodyPr/>
          <a:lstStyle/>
          <a:p>
            <a:pPr marL="742950" lvl="1" indent="-285750">
              <a:spcBef>
                <a:spcPts val="600"/>
              </a:spcBef>
              <a:defRPr sz="2000"/>
            </a:pPr>
            <a:endParaRPr dirty="0"/>
          </a:p>
          <a:p>
            <a:pPr>
              <a:spcBef>
                <a:spcPts val="500"/>
              </a:spcBef>
              <a:defRPr sz="2400"/>
            </a:pPr>
            <a:r>
              <a:rPr dirty="0" err="1"/>
              <a:t>zkušební</a:t>
            </a:r>
            <a:r>
              <a:rPr dirty="0"/>
              <a:t> </a:t>
            </a:r>
            <a:r>
              <a:rPr dirty="0" err="1"/>
              <a:t>komise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zadávání</a:t>
            </a:r>
            <a:r>
              <a:rPr dirty="0"/>
              <a:t> </a:t>
            </a:r>
            <a:r>
              <a:rPr dirty="0" err="1"/>
              <a:t>otázek</a:t>
            </a:r>
            <a:r>
              <a:rPr dirty="0"/>
              <a:t> </a:t>
            </a:r>
            <a:r>
              <a:rPr dirty="0" err="1"/>
              <a:t>přihlíží</a:t>
            </a:r>
            <a:r>
              <a:rPr dirty="0"/>
              <a:t> k </a:t>
            </a:r>
            <a:r>
              <a:rPr dirty="0" err="1"/>
              <a:t>absolvovanému</a:t>
            </a:r>
            <a:r>
              <a:rPr dirty="0"/>
              <a:t> </a:t>
            </a:r>
            <a:r>
              <a:rPr dirty="0" err="1"/>
              <a:t>spektru</a:t>
            </a:r>
            <a:r>
              <a:rPr dirty="0"/>
              <a:t> </a:t>
            </a:r>
            <a:r>
              <a:rPr dirty="0" err="1"/>
              <a:t>předmětů</a:t>
            </a:r>
            <a:r>
              <a:rPr dirty="0"/>
              <a:t> (</a:t>
            </a:r>
            <a:r>
              <a:rPr dirty="0" err="1"/>
              <a:t>studijnímu</a:t>
            </a:r>
            <a:r>
              <a:rPr dirty="0"/>
              <a:t> </a:t>
            </a:r>
            <a:r>
              <a:rPr dirty="0" err="1"/>
              <a:t>plánu</a:t>
            </a:r>
            <a:r>
              <a:rPr dirty="0"/>
              <a:t>), ale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prověřovat</a:t>
            </a:r>
            <a:r>
              <a:rPr dirty="0"/>
              <a:t> </a:t>
            </a:r>
            <a:r>
              <a:rPr dirty="0" err="1"/>
              <a:t>znalost</a:t>
            </a:r>
            <a:r>
              <a:rPr dirty="0"/>
              <a:t> </a:t>
            </a:r>
            <a:r>
              <a:rPr dirty="0" err="1"/>
              <a:t>kteréhokoli</a:t>
            </a:r>
            <a:r>
              <a:rPr dirty="0"/>
              <a:t> </a:t>
            </a:r>
            <a:r>
              <a:rPr dirty="0" err="1"/>
              <a:t>zveřejněného</a:t>
            </a:r>
            <a:r>
              <a:rPr dirty="0"/>
              <a:t> </a:t>
            </a:r>
            <a:r>
              <a:rPr dirty="0" err="1"/>
              <a:t>tématu</a:t>
            </a:r>
            <a:r>
              <a:rPr dirty="0"/>
              <a:t> v </a:t>
            </a:r>
            <a:r>
              <a:rPr dirty="0" err="1"/>
              <a:t>rámci</a:t>
            </a:r>
            <a:r>
              <a:rPr dirty="0"/>
              <a:t> </a:t>
            </a:r>
            <a:r>
              <a:rPr dirty="0" err="1"/>
              <a:t>zvoleného</a:t>
            </a:r>
            <a:r>
              <a:rPr dirty="0"/>
              <a:t> </a:t>
            </a:r>
            <a:r>
              <a:rPr dirty="0" err="1"/>
              <a:t>tematického</a:t>
            </a:r>
            <a:r>
              <a:rPr dirty="0"/>
              <a:t> </a:t>
            </a:r>
            <a:r>
              <a:rPr dirty="0" err="1"/>
              <a:t>okruhu</a:t>
            </a:r>
            <a:endParaRPr lang="cs-CZ" dirty="0"/>
          </a:p>
          <a:p>
            <a:pPr>
              <a:spcBef>
                <a:spcPts val="500"/>
              </a:spcBef>
              <a:defRPr sz="2400"/>
            </a:pPr>
            <a:endParaRPr dirty="0"/>
          </a:p>
          <a:p>
            <a:pPr>
              <a:spcBef>
                <a:spcPts val="500"/>
              </a:spcBef>
              <a:defRPr sz="2400"/>
            </a:pPr>
            <a:r>
              <a:rPr dirty="0"/>
              <a:t>student se </a:t>
            </a:r>
            <a:r>
              <a:rPr dirty="0" err="1"/>
              <a:t>připravuje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všechna</a:t>
            </a:r>
            <a:r>
              <a:rPr dirty="0"/>
              <a:t> </a:t>
            </a:r>
            <a:r>
              <a:rPr dirty="0" err="1"/>
              <a:t>témata</a:t>
            </a:r>
            <a:r>
              <a:rPr dirty="0"/>
              <a:t> </a:t>
            </a:r>
            <a:r>
              <a:rPr dirty="0" err="1"/>
              <a:t>zveřejněná</a:t>
            </a:r>
            <a:r>
              <a:rPr dirty="0"/>
              <a:t> pro </a:t>
            </a:r>
            <a:r>
              <a:rPr dirty="0" err="1"/>
              <a:t>zvolený</a:t>
            </a:r>
            <a:r>
              <a:rPr dirty="0"/>
              <a:t> </a:t>
            </a:r>
            <a:r>
              <a:rPr dirty="0" err="1"/>
              <a:t>tematický</a:t>
            </a:r>
            <a:r>
              <a:rPr dirty="0"/>
              <a:t> </a:t>
            </a:r>
            <a:r>
              <a:rPr dirty="0" err="1"/>
              <a:t>okruh</a:t>
            </a:r>
            <a:r>
              <a:rPr lang="cs-CZ" dirty="0"/>
              <a:t> (https://www.natur.cuni.cz/biologie/studium/</a:t>
            </a:r>
            <a:r>
              <a:rPr lang="cs-CZ" dirty="0" err="1"/>
              <a:t>ustni-zkousky</a:t>
            </a:r>
            <a:r>
              <a:rPr lang="cs-CZ" dirty="0"/>
              <a:t>)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Harmonogram pro státní závěrečné zkoušky 2023/2024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54627" y="1955450"/>
            <a:ext cx="1886858" cy="369330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Přihláška k tématu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23027" y="2776290"/>
            <a:ext cx="1886858" cy="369330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Schválení tématu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21944" y="4446998"/>
            <a:ext cx="1886858" cy="369330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Odevzdání práce</a:t>
            </a:r>
            <a:endParaRPr kumimoji="0" lang="cs-CZ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88744" y="5213151"/>
            <a:ext cx="1886858" cy="369330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Obhajoba </a:t>
            </a:r>
            <a:r>
              <a:rPr kumimoji="0" lang="cs-CZ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práce</a:t>
            </a:r>
          </a:p>
        </p:txBody>
      </p:sp>
      <p:sp>
        <p:nvSpPr>
          <p:cNvPr id="9" name="Ohnutá šipka 8"/>
          <p:cNvSpPr/>
          <p:nvPr/>
        </p:nvSpPr>
        <p:spPr>
          <a:xfrm flipV="1">
            <a:off x="2148113" y="2478704"/>
            <a:ext cx="595085" cy="624115"/>
          </a:xfrm>
          <a:prstGeom prst="bentArrow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0" name="Ohnutá šipka 9"/>
          <p:cNvSpPr/>
          <p:nvPr/>
        </p:nvSpPr>
        <p:spPr>
          <a:xfrm flipV="1">
            <a:off x="3243942" y="3328529"/>
            <a:ext cx="595085" cy="624115"/>
          </a:xfrm>
          <a:prstGeom prst="bentArrow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Ohnutá šipka 10"/>
          <p:cNvSpPr/>
          <p:nvPr/>
        </p:nvSpPr>
        <p:spPr>
          <a:xfrm flipV="1">
            <a:off x="4310744" y="4192213"/>
            <a:ext cx="595085" cy="624115"/>
          </a:xfrm>
          <a:prstGeom prst="bentArrow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69216" y="1475089"/>
            <a:ext cx="1886858" cy="1815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Termíny: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800" b="1" dirty="0"/>
              <a:t>zimní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jarní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800" b="1" dirty="0"/>
              <a:t>letní</a:t>
            </a:r>
            <a:endParaRPr kumimoji="0" lang="cs-CZ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62400" y="3623572"/>
            <a:ext cx="1886858" cy="369330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Přihláška k SZZK</a:t>
            </a:r>
          </a:p>
        </p:txBody>
      </p:sp>
      <p:sp>
        <p:nvSpPr>
          <p:cNvPr id="14" name="Ohnutá šipka 13"/>
          <p:cNvSpPr/>
          <p:nvPr/>
        </p:nvSpPr>
        <p:spPr>
          <a:xfrm flipV="1">
            <a:off x="5370288" y="4958366"/>
            <a:ext cx="595085" cy="624115"/>
          </a:xfrm>
          <a:prstGeom prst="bentArrow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879603" y="5223514"/>
            <a:ext cx="1886858" cy="369330"/>
          </a:xfrm>
          <a:prstGeom prst="rect">
            <a:avLst/>
          </a:prstGeom>
          <a:solidFill>
            <a:srgbClr val="92D05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Ústní část SZZK</a:t>
            </a:r>
          </a:p>
        </p:txBody>
      </p:sp>
      <p:sp>
        <p:nvSpPr>
          <p:cNvPr id="16" name="Ohnutá šipka 15"/>
          <p:cNvSpPr/>
          <p:nvPr/>
        </p:nvSpPr>
        <p:spPr>
          <a:xfrm flipV="1">
            <a:off x="1168403" y="4968729"/>
            <a:ext cx="595085" cy="624115"/>
          </a:xfrm>
          <a:prstGeom prst="bentArrow">
            <a:avLst/>
          </a:prstGeom>
          <a:solidFill>
            <a:srgbClr val="FF0000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820059" y="4400088"/>
            <a:ext cx="1886858" cy="369330"/>
          </a:xfrm>
          <a:prstGeom prst="rect">
            <a:avLst/>
          </a:prstGeom>
          <a:solidFill>
            <a:srgbClr val="92D05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Přihláška k SZZK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360385" y="5991148"/>
            <a:ext cx="4423229" cy="523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Komu je určen zimní termín</a:t>
            </a:r>
            <a:r>
              <a:rPr kumimoji="0" lang="cs-CZ" sz="2800" b="1" i="0" u="none" strike="noStrike" cap="none" spc="0" normalizeH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?</a:t>
            </a:r>
            <a:endParaRPr kumimoji="0" lang="cs-CZ" sz="2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507636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Hodnocení ústní části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34097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po částech (úsecích) dle informací </a:t>
            </a:r>
            <a:r>
              <a:rPr dirty="0" err="1"/>
              <a:t>předsedy</a:t>
            </a:r>
            <a:r>
              <a:rPr dirty="0"/>
              <a:t> </a:t>
            </a:r>
            <a:r>
              <a:rPr dirty="0" err="1"/>
              <a:t>komise</a:t>
            </a:r>
            <a:endParaRPr lang="cs-CZ"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 err="1"/>
              <a:t>standardní</a:t>
            </a:r>
            <a:r>
              <a:rPr dirty="0"/>
              <a:t> </a:t>
            </a:r>
            <a:r>
              <a:rPr dirty="0" err="1"/>
              <a:t>známkování</a:t>
            </a:r>
            <a:endParaRPr lang="cs-CZ"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 dirty="0"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rPr dirty="0"/>
              <a:t>při hodnocení neprospěl(a) lze zkoušku opakovat nejdříve za 60 dní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defRPr sz="2500">
                <a:solidFill>
                  <a:srgbClr val="FF0000"/>
                </a:solidFill>
              </a:defRPr>
            </a:pPr>
            <a:r>
              <a:rPr lang="cs-CZ" dirty="0"/>
              <a:t>t</a:t>
            </a:r>
            <a:r>
              <a:rPr dirty="0" err="1"/>
              <a:t>ermíny</a:t>
            </a:r>
            <a:r>
              <a:rPr lang="cs-CZ" dirty="0"/>
              <a:t> však</a:t>
            </a:r>
            <a:r>
              <a:rPr dirty="0"/>
              <a:t> pouze v </a:t>
            </a:r>
            <a:r>
              <a:rPr lang="cs-CZ" dirty="0"/>
              <a:t>lednu/únoru, </a:t>
            </a:r>
            <a:r>
              <a:rPr dirty="0"/>
              <a:t>červnu a září každého roku</a:t>
            </a:r>
          </a:p>
        </p:txBody>
      </p:sp>
      <p:sp>
        <p:nvSpPr>
          <p:cNvPr id="178" name="Shape 178"/>
          <p:cNvSpPr/>
          <p:nvPr/>
        </p:nvSpPr>
        <p:spPr>
          <a:xfrm>
            <a:off x="491153" y="5344616"/>
            <a:ext cx="8229601" cy="1053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 lnSpcReduction="10000"/>
          </a:bodyPr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/>
            </a:lvl1pPr>
            <a:lvl2pPr marL="742950" indent="-285750">
              <a:spcBef>
                <a:spcPts val="600"/>
              </a:spcBef>
              <a:buSzPct val="100000"/>
              <a:buFont typeface="Arial"/>
              <a:buChar char="–"/>
              <a:defRPr sz="2800"/>
            </a:lvl2pPr>
          </a:lstStyle>
          <a:p>
            <a:r>
              <a:rPr dirty="0"/>
              <a:t>VÝSLEDNÁ ZNÁMKA</a:t>
            </a:r>
            <a:r>
              <a:rPr lang="cs-CZ" dirty="0"/>
              <a:t> ze SZZK</a:t>
            </a:r>
            <a:endParaRPr dirty="0"/>
          </a:p>
          <a:p>
            <a:pPr lvl="1"/>
            <a:r>
              <a:rPr dirty="0" err="1"/>
              <a:t>komise</a:t>
            </a:r>
            <a:r>
              <a:rPr dirty="0"/>
              <a:t> </a:t>
            </a:r>
            <a:r>
              <a:rPr dirty="0" err="1"/>
              <a:t>přihlíží</a:t>
            </a:r>
            <a:r>
              <a:rPr dirty="0"/>
              <a:t> k </a:t>
            </a:r>
            <a:r>
              <a:rPr dirty="0" err="1"/>
              <a:t>průměru</a:t>
            </a:r>
            <a:r>
              <a:rPr dirty="0"/>
              <a:t> z </a:t>
            </a:r>
            <a:r>
              <a:rPr dirty="0" err="1"/>
              <a:t>jednotlivých</a:t>
            </a:r>
            <a:r>
              <a:rPr dirty="0"/>
              <a:t> </a:t>
            </a:r>
            <a:r>
              <a:rPr dirty="0" err="1"/>
              <a:t>částí</a:t>
            </a:r>
            <a:endParaRPr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2" y="116632"/>
            <a:ext cx="8960999" cy="50405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subTitle" idx="1"/>
          </p:nvPr>
        </p:nvSpPr>
        <p:spPr>
          <a:xfrm>
            <a:off x="683568" y="764703"/>
            <a:ext cx="7560841" cy="460851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dirty="0" err="1"/>
              <a:t>Zdroje</a:t>
            </a:r>
            <a:r>
              <a:rPr dirty="0"/>
              <a:t> </a:t>
            </a:r>
            <a:r>
              <a:rPr dirty="0" err="1"/>
              <a:t>webových</a:t>
            </a:r>
            <a:r>
              <a:rPr dirty="0"/>
              <a:t> </a:t>
            </a:r>
            <a:r>
              <a:rPr dirty="0" err="1"/>
              <a:t>informací</a:t>
            </a:r>
            <a:r>
              <a:rPr dirty="0"/>
              <a:t> pro </a:t>
            </a:r>
            <a:r>
              <a:rPr dirty="0" err="1"/>
              <a:t>studenty</a:t>
            </a:r>
            <a:endParaRPr lang="cs-CZ" dirty="0"/>
          </a:p>
          <a:p>
            <a:pPr>
              <a:defRPr>
                <a:solidFill>
                  <a:srgbClr val="000000"/>
                </a:solidFill>
              </a:defRPr>
            </a:pPr>
            <a:endParaRPr dirty="0"/>
          </a:p>
          <a:p>
            <a:pPr marL="514350" indent="-514350" algn="l">
              <a:buSzPct val="100000"/>
              <a:buAutoNum type="alphaLcParenBoth"/>
              <a:defRPr>
                <a:solidFill>
                  <a:srgbClr val="000000"/>
                </a:solidFill>
              </a:defRPr>
            </a:pPr>
            <a:r>
              <a:rPr dirty="0"/>
              <a:t>SIS a </a:t>
            </a:r>
            <a:r>
              <a:rPr dirty="0" err="1"/>
              <a:t>účet</a:t>
            </a:r>
            <a:r>
              <a:rPr dirty="0"/>
              <a:t> </a:t>
            </a:r>
            <a:r>
              <a:rPr dirty="0" err="1"/>
              <a:t>studenta</a:t>
            </a:r>
            <a:r>
              <a:rPr dirty="0"/>
              <a:t> v </a:t>
            </a:r>
            <a:r>
              <a:rPr dirty="0" err="1"/>
              <a:t>SISu</a:t>
            </a:r>
            <a:endParaRPr lang="cs-CZ" dirty="0"/>
          </a:p>
          <a:p>
            <a:pPr marL="514350" indent="-514350" algn="l">
              <a:buSzPct val="100000"/>
              <a:buAutoNum type="alphaLcParenBoth"/>
              <a:defRPr>
                <a:solidFill>
                  <a:srgbClr val="000000"/>
                </a:solidFill>
              </a:defRPr>
            </a:pPr>
            <a:r>
              <a:rPr lang="cs-CZ" dirty="0"/>
              <a:t>informace studijního oddělení </a:t>
            </a:r>
            <a:r>
              <a:rPr lang="cs-CZ" sz="2100" dirty="0"/>
              <a:t>(https://www.natur.cuni.cz/fakulta/studium/</a:t>
            </a:r>
            <a:r>
              <a:rPr lang="cs-CZ" sz="2100" dirty="0" err="1"/>
              <a:t>navody</a:t>
            </a:r>
            <a:r>
              <a:rPr lang="cs-CZ" sz="2100" dirty="0"/>
              <a:t>)</a:t>
            </a:r>
          </a:p>
          <a:p>
            <a:pPr marL="514350" indent="-514350" algn="l">
              <a:buSzPct val="100000"/>
              <a:buAutoNum type="alphaLcParenBoth"/>
              <a:defRPr>
                <a:solidFill>
                  <a:srgbClr val="000000"/>
                </a:solidFill>
              </a:defRPr>
            </a:pPr>
            <a:r>
              <a:rPr lang="cs-CZ" dirty="0"/>
              <a:t>informace biologické sekce </a:t>
            </a:r>
            <a:r>
              <a:rPr lang="cs-CZ" sz="1900" dirty="0"/>
              <a:t>(https://www.natur.cuni.cz/biologie/studium/</a:t>
            </a:r>
            <a:r>
              <a:rPr lang="cs-CZ" sz="1900" dirty="0" err="1"/>
              <a:t>bakalarske</a:t>
            </a:r>
            <a:r>
              <a:rPr lang="cs-CZ" sz="1900" dirty="0"/>
              <a:t>-studium)</a:t>
            </a:r>
          </a:p>
          <a:p>
            <a:pPr marL="514350" indent="-514350" algn="l">
              <a:buSzPct val="100000"/>
              <a:buAutoNum type="alphaLcParenBoth"/>
              <a:defRPr>
                <a:solidFill>
                  <a:srgbClr val="000000"/>
                </a:solidFill>
              </a:defRPr>
            </a:pPr>
            <a:r>
              <a:rPr lang="cs-CZ" dirty="0"/>
              <a:t>studijní předpisy</a:t>
            </a:r>
            <a:r>
              <a:rPr dirty="0"/>
              <a:t> </a:t>
            </a:r>
            <a:r>
              <a:rPr dirty="0" err="1"/>
              <a:t>PřF</a:t>
            </a:r>
            <a:r>
              <a:rPr dirty="0"/>
              <a:t> UK</a:t>
            </a:r>
            <a:r>
              <a:rPr lang="cs-CZ" dirty="0"/>
              <a:t> a UK </a:t>
            </a:r>
            <a:r>
              <a:rPr lang="cs-CZ" sz="1900" dirty="0"/>
              <a:t>(https://www.natur.cuni.cz/fakulta/</a:t>
            </a:r>
            <a:r>
              <a:rPr lang="cs-CZ" sz="1900" dirty="0" err="1"/>
              <a:t>senat</a:t>
            </a:r>
            <a:r>
              <a:rPr lang="cs-CZ" sz="1900" dirty="0"/>
              <a:t>/</a:t>
            </a:r>
            <a:r>
              <a:rPr lang="cs-CZ" sz="1900" dirty="0" err="1"/>
              <a:t>predpisy</a:t>
            </a:r>
            <a:r>
              <a:rPr lang="cs-CZ" sz="1900" dirty="0"/>
              <a:t>-</a:t>
            </a:r>
            <a:r>
              <a:rPr lang="cs-CZ" sz="1900" dirty="0" err="1"/>
              <a:t>pravni</a:t>
            </a:r>
            <a:r>
              <a:rPr lang="cs-CZ" sz="1900" dirty="0"/>
              <a:t>-normy)</a:t>
            </a:r>
            <a:endParaRPr sz="19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Státní</a:t>
            </a:r>
            <a:r>
              <a:rPr dirty="0"/>
              <a:t> </a:t>
            </a:r>
            <a:r>
              <a:rPr dirty="0" err="1"/>
              <a:t>závěrečná</a:t>
            </a:r>
            <a:r>
              <a:rPr dirty="0"/>
              <a:t> </a:t>
            </a:r>
            <a:r>
              <a:rPr dirty="0" err="1"/>
              <a:t>zkouška</a:t>
            </a:r>
            <a:r>
              <a:rPr lang="cs-CZ" dirty="0"/>
              <a:t> (SZZK)</a:t>
            </a:r>
            <a:endParaRPr dirty="0"/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xfrm>
            <a:off x="457200" y="1594766"/>
            <a:ext cx="8229600" cy="38372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6042" indent="-336042" defTabSz="896111">
              <a:lnSpc>
                <a:spcPct val="80000"/>
              </a:lnSpc>
              <a:spcBef>
                <a:spcPts val="600"/>
              </a:spcBef>
              <a:defRPr sz="2352"/>
            </a:pPr>
            <a:r>
              <a:rPr lang="cs-CZ" dirty="0"/>
              <a:t>dvě</a:t>
            </a:r>
            <a:r>
              <a:rPr dirty="0"/>
              <a:t> </a:t>
            </a:r>
            <a:r>
              <a:rPr dirty="0" err="1"/>
              <a:t>části</a:t>
            </a:r>
            <a:r>
              <a:rPr lang="cs-CZ" dirty="0"/>
              <a:t>, povinné pořadí:</a:t>
            </a:r>
            <a:endParaRPr dirty="0"/>
          </a:p>
          <a:p>
            <a:pPr marL="448056" lvl="1" indent="0" defTabSz="896111">
              <a:lnSpc>
                <a:spcPct val="80000"/>
              </a:lnSpc>
              <a:spcBef>
                <a:spcPts val="500"/>
              </a:spcBef>
              <a:buNone/>
              <a:defRPr sz="2352"/>
            </a:pPr>
            <a:r>
              <a:rPr lang="cs-CZ" dirty="0"/>
              <a:t>    1. </a:t>
            </a:r>
            <a:r>
              <a:rPr dirty="0" err="1"/>
              <a:t>obhajoba</a:t>
            </a:r>
            <a:r>
              <a:rPr dirty="0"/>
              <a:t> </a:t>
            </a:r>
            <a:r>
              <a:rPr dirty="0" err="1"/>
              <a:t>bakalářské</a:t>
            </a:r>
            <a:r>
              <a:rPr dirty="0"/>
              <a:t> </a:t>
            </a:r>
            <a:r>
              <a:rPr dirty="0" err="1"/>
              <a:t>práce</a:t>
            </a:r>
            <a:endParaRPr dirty="0"/>
          </a:p>
          <a:p>
            <a:pPr marL="448056" lvl="1" indent="0" defTabSz="896111">
              <a:lnSpc>
                <a:spcPct val="80000"/>
              </a:lnSpc>
              <a:spcBef>
                <a:spcPts val="500"/>
              </a:spcBef>
              <a:buNone/>
              <a:defRPr sz="2352"/>
            </a:pPr>
            <a:r>
              <a:rPr lang="cs-CZ" dirty="0"/>
              <a:t>    2. </a:t>
            </a:r>
            <a:r>
              <a:rPr dirty="0" err="1"/>
              <a:t>ústní</a:t>
            </a:r>
            <a:r>
              <a:rPr dirty="0"/>
              <a:t> </a:t>
            </a:r>
            <a:r>
              <a:rPr dirty="0" err="1"/>
              <a:t>část</a:t>
            </a:r>
            <a:endParaRPr dirty="0"/>
          </a:p>
          <a:p>
            <a:pPr marL="728091" lvl="1" indent="-280035" defTabSz="896111">
              <a:lnSpc>
                <a:spcPct val="80000"/>
              </a:lnSpc>
              <a:spcBef>
                <a:spcPts val="500"/>
              </a:spcBef>
              <a:defRPr sz="2352"/>
            </a:pPr>
            <a:endParaRPr lang="cs-CZ" dirty="0"/>
          </a:p>
          <a:p>
            <a:pPr marL="728091" lvl="1" indent="-280035" defTabSz="896111">
              <a:lnSpc>
                <a:spcPct val="80000"/>
              </a:lnSpc>
              <a:spcBef>
                <a:spcPts val="500"/>
              </a:spcBef>
              <a:defRPr sz="2352"/>
            </a:pPr>
            <a:r>
              <a:rPr dirty="0" err="1"/>
              <a:t>komise</a:t>
            </a:r>
            <a:r>
              <a:rPr dirty="0"/>
              <a:t> pro </a:t>
            </a:r>
            <a:r>
              <a:rPr dirty="0" err="1"/>
              <a:t>každou</a:t>
            </a:r>
            <a:r>
              <a:rPr dirty="0"/>
              <a:t> </a:t>
            </a:r>
            <a:r>
              <a:rPr dirty="0" err="1"/>
              <a:t>část</a:t>
            </a:r>
            <a:r>
              <a:rPr dirty="0"/>
              <a:t> je </a:t>
            </a:r>
            <a:r>
              <a:rPr dirty="0" err="1"/>
              <a:t>minimálně</a:t>
            </a:r>
            <a:r>
              <a:rPr dirty="0"/>
              <a:t> </a:t>
            </a:r>
            <a:r>
              <a:rPr dirty="0" err="1"/>
              <a:t>tříčlenná</a:t>
            </a:r>
            <a:r>
              <a:rPr lang="cs-CZ" dirty="0"/>
              <a:t> (včetně předsedy)</a:t>
            </a:r>
            <a:endParaRPr dirty="0"/>
          </a:p>
          <a:p>
            <a:pPr marL="728091" lvl="1" indent="-280035" defTabSz="896111">
              <a:lnSpc>
                <a:spcPct val="80000"/>
              </a:lnSpc>
              <a:spcBef>
                <a:spcPts val="500"/>
              </a:spcBef>
              <a:defRPr sz="2352"/>
            </a:pPr>
            <a:endParaRPr lang="cs-CZ" dirty="0"/>
          </a:p>
          <a:p>
            <a:pPr marL="728091" lvl="1" indent="-280035" defTabSz="896111">
              <a:lnSpc>
                <a:spcPct val="80000"/>
              </a:lnSpc>
              <a:spcBef>
                <a:spcPts val="500"/>
              </a:spcBef>
              <a:defRPr sz="2352"/>
            </a:pPr>
            <a:r>
              <a:rPr dirty="0" err="1"/>
              <a:t>komise</a:t>
            </a:r>
            <a:r>
              <a:rPr dirty="0"/>
              <a:t> </a:t>
            </a:r>
            <a:r>
              <a:rPr dirty="0" err="1"/>
              <a:t>nemusí</a:t>
            </a:r>
            <a:r>
              <a:rPr lang="cs-CZ" dirty="0"/>
              <a:t> být (a nebývá)</a:t>
            </a:r>
            <a:r>
              <a:rPr dirty="0"/>
              <a:t> </a:t>
            </a:r>
            <a:r>
              <a:rPr dirty="0" err="1"/>
              <a:t>identická</a:t>
            </a:r>
            <a:r>
              <a:rPr dirty="0"/>
              <a:t> pro </a:t>
            </a:r>
            <a:r>
              <a:rPr dirty="0" err="1"/>
              <a:t>jednotlivé</a:t>
            </a:r>
            <a:r>
              <a:rPr dirty="0"/>
              <a:t> </a:t>
            </a:r>
            <a:r>
              <a:rPr dirty="0" err="1"/>
              <a:t>části</a:t>
            </a:r>
            <a:r>
              <a:rPr dirty="0"/>
              <a:t> SZZK</a:t>
            </a:r>
          </a:p>
        </p:txBody>
      </p:sp>
      <p:sp>
        <p:nvSpPr>
          <p:cNvPr id="148" name="Shape 148"/>
          <p:cNvSpPr/>
          <p:nvPr/>
        </p:nvSpPr>
        <p:spPr>
          <a:xfrm>
            <a:off x="560655" y="5106020"/>
            <a:ext cx="8022690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solidFill>
                  <a:srgbClr val="FF0000"/>
                </a:solidFill>
              </a:defRPr>
            </a:pPr>
            <a:r>
              <a:rPr dirty="0" err="1"/>
              <a:t>Pravidla</a:t>
            </a:r>
            <a:r>
              <a:rPr dirty="0"/>
              <a:t> pro </a:t>
            </a:r>
            <a:r>
              <a:rPr dirty="0" err="1"/>
              <a:t>konání</a:t>
            </a:r>
            <a:r>
              <a:rPr dirty="0"/>
              <a:t> </a:t>
            </a:r>
            <a:r>
              <a:rPr dirty="0" err="1"/>
              <a:t>bakalářských</a:t>
            </a:r>
            <a:r>
              <a:rPr dirty="0"/>
              <a:t> </a:t>
            </a:r>
            <a:r>
              <a:rPr dirty="0" err="1"/>
              <a:t>státních</a:t>
            </a:r>
            <a:r>
              <a:rPr dirty="0"/>
              <a:t> </a:t>
            </a:r>
            <a:r>
              <a:rPr dirty="0" err="1"/>
              <a:t>závěrečných</a:t>
            </a:r>
            <a:r>
              <a:rPr dirty="0"/>
              <a:t> </a:t>
            </a:r>
            <a:r>
              <a:rPr dirty="0" err="1"/>
              <a:t>zkoušek</a:t>
            </a:r>
            <a:endParaRPr dirty="0"/>
          </a:p>
          <a:p>
            <a:pPr algn="ctr">
              <a:defRPr sz="2400" b="1">
                <a:solidFill>
                  <a:srgbClr val="FF0000"/>
                </a:solidFill>
              </a:defRPr>
            </a:pP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biologii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zveřejněna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webu</a:t>
            </a:r>
            <a:r>
              <a:rPr dirty="0"/>
              <a:t> Bi-</a:t>
            </a:r>
            <a:r>
              <a:rPr dirty="0" err="1"/>
              <a:t>sekce</a:t>
            </a:r>
            <a:r>
              <a:rPr dirty="0"/>
              <a:t>!</a:t>
            </a:r>
          </a:p>
          <a:p>
            <a:pPr algn="ctr">
              <a:defRPr sz="2400" b="1">
                <a:solidFill>
                  <a:srgbClr val="FF0000"/>
                </a:solidFill>
              </a:defRPr>
            </a:pPr>
            <a:r>
              <a:rPr dirty="0"/>
              <a:t>ČTĚTE !!! </a:t>
            </a:r>
            <a:r>
              <a:rPr dirty="0" err="1"/>
              <a:t>Snad</a:t>
            </a:r>
            <a:r>
              <a:rPr dirty="0"/>
              <a:t> </a:t>
            </a:r>
            <a:r>
              <a:rPr dirty="0" err="1"/>
              <a:t>vše</a:t>
            </a:r>
            <a:r>
              <a:rPr dirty="0"/>
              <a:t> </a:t>
            </a:r>
            <a:r>
              <a:rPr dirty="0" err="1"/>
              <a:t>je</a:t>
            </a:r>
            <a:r>
              <a:rPr dirty="0"/>
              <a:t> </a:t>
            </a:r>
            <a:r>
              <a:rPr dirty="0" err="1"/>
              <a:t>popsáno</a:t>
            </a:r>
            <a:r>
              <a:rPr dirty="0"/>
              <a:t> !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457200" y="1294693"/>
            <a:ext cx="8229600" cy="496369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defTabSz="886968">
              <a:spcBef>
                <a:spcPts val="400"/>
              </a:spcBef>
              <a:buSzTx/>
              <a:buFontTx/>
              <a:buNone/>
              <a:defRPr sz="2328"/>
            </a:pPr>
            <a:r>
              <a:rPr b="1" u="sng" dirty="0"/>
              <a:t>Přihlášení se k tématu závěrečné práce v SIS</a:t>
            </a:r>
            <a:r>
              <a:rPr dirty="0"/>
              <a:t>:</a:t>
            </a:r>
          </a:p>
          <a:p>
            <a:pPr marL="0" indent="0" defTabSz="886968">
              <a:spcBef>
                <a:spcPts val="400"/>
              </a:spcBef>
              <a:buSzTx/>
              <a:buFontTx/>
              <a:buNone/>
              <a:defRPr sz="2328"/>
            </a:pPr>
            <a:r>
              <a:rPr b="1" dirty="0">
                <a:solidFill>
                  <a:srgbClr val="FF2600"/>
                </a:solidFill>
              </a:rPr>
              <a:t>do </a:t>
            </a:r>
            <a:r>
              <a:rPr lang="cs-CZ" b="1" u="sng" dirty="0">
                <a:solidFill>
                  <a:srgbClr val="FF2600"/>
                </a:solidFill>
              </a:rPr>
              <a:t>14</a:t>
            </a:r>
            <a:r>
              <a:rPr b="1" u="sng" dirty="0">
                <a:solidFill>
                  <a:srgbClr val="FF2600"/>
                </a:solidFill>
              </a:rPr>
              <a:t>.1.20</a:t>
            </a:r>
            <a:r>
              <a:rPr lang="cs-CZ" b="1" u="sng" dirty="0">
                <a:solidFill>
                  <a:srgbClr val="FF2600"/>
                </a:solidFill>
              </a:rPr>
              <a:t>24</a:t>
            </a:r>
            <a:r>
              <a:rPr lang="cs-CZ" b="1" dirty="0">
                <a:solidFill>
                  <a:srgbClr val="FF2600"/>
                </a:solidFill>
              </a:rPr>
              <a:t> VŠECHNY OBORY, VŠECHNY TERMÍNY SZZK (problém se zimním termínem, odevzdání BP už 12.12.2023)</a:t>
            </a:r>
            <a:endParaRPr b="1" dirty="0">
              <a:solidFill>
                <a:srgbClr val="FF2600"/>
              </a:solidFill>
            </a:endParaRPr>
          </a:p>
          <a:p>
            <a:pPr marL="332613" indent="-332613" defTabSz="886968">
              <a:spcBef>
                <a:spcPts val="400"/>
              </a:spcBef>
              <a:defRPr sz="2328"/>
            </a:pPr>
            <a:r>
              <a:rPr dirty="0"/>
              <a:t>Veškerá témata bakalářských prací podléhají </a:t>
            </a:r>
            <a:r>
              <a:rPr dirty="0" err="1"/>
              <a:t>schválení</a:t>
            </a:r>
            <a:r>
              <a:rPr dirty="0"/>
              <a:t> </a:t>
            </a:r>
            <a:r>
              <a:rPr dirty="0" err="1"/>
              <a:t>katedrou</a:t>
            </a:r>
            <a:r>
              <a:rPr dirty="0"/>
              <a:t>, na které se bude konat </a:t>
            </a:r>
            <a:r>
              <a:rPr dirty="0" err="1"/>
              <a:t>obhajoba</a:t>
            </a:r>
            <a:r>
              <a:rPr dirty="0"/>
              <a:t> </a:t>
            </a:r>
            <a:r>
              <a:rPr dirty="0" err="1"/>
              <a:t>práce</a:t>
            </a:r>
            <a:r>
              <a:rPr lang="cs-CZ" dirty="0"/>
              <a:t>, a garantem studijního programu</a:t>
            </a:r>
            <a:r>
              <a:rPr dirty="0"/>
              <a:t>.</a:t>
            </a:r>
            <a:endParaRPr lang="cs-CZ" dirty="0"/>
          </a:p>
          <a:p>
            <a:pPr marL="332613" indent="-332613" defTabSz="886968">
              <a:spcBef>
                <a:spcPts val="400"/>
              </a:spcBef>
              <a:defRPr sz="2328"/>
            </a:pPr>
            <a:r>
              <a:rPr dirty="0" err="1"/>
              <a:t>Způsob</a:t>
            </a:r>
            <a:r>
              <a:rPr dirty="0"/>
              <a:t> projednání témat je v kompetenci každé katedry; v návaznosti na projednání témat prací katedrou schvaluje písemné zadání práce svým podpisem katedrový koordinátor obhajob, a dále garant studijního oboru/programu.</a:t>
            </a:r>
          </a:p>
          <a:p>
            <a:pPr marL="332613" indent="-332613" defTabSz="886968">
              <a:spcBef>
                <a:spcPts val="400"/>
              </a:spcBef>
              <a:defRPr sz="2328"/>
            </a:pPr>
            <a:r>
              <a:rPr dirty="0"/>
              <a:t>Kontakt na katedry viz koordinátoři katedrových obhajob nebo webové stránky jednotlivých kateder: </a:t>
            </a:r>
            <a:r>
              <a:rPr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http://www.natur.cuni.cz/biologie/studium/bakalarske-obhajoby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64228" y="358878"/>
            <a:ext cx="4615544" cy="646329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Přihláška k SZZK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cs-CZ" b="1" u="sng" dirty="0"/>
              <a:t>TERMÍNOVÉ PŘÍKLADY PRO JARNÍ TERMÍN</a:t>
            </a:r>
            <a:r>
              <a:rPr lang="cs-CZ" sz="3100" b="1" u="sng" dirty="0"/>
              <a:t> (předběžný harmonogram)</a:t>
            </a:r>
            <a:endParaRPr sz="3100" b="1" u="sng" dirty="0"/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457200" y="2715017"/>
            <a:ext cx="8229600" cy="373017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SzTx/>
              <a:buFontTx/>
              <a:buNone/>
              <a:defRPr sz="2400"/>
            </a:pPr>
            <a:r>
              <a:rPr b="1" u="sng" dirty="0"/>
              <a:t>Závazné </a:t>
            </a:r>
            <a:r>
              <a:rPr b="1" u="sng" dirty="0" err="1"/>
              <a:t>přihlášení</a:t>
            </a:r>
            <a:r>
              <a:rPr b="1" u="sng" dirty="0"/>
              <a:t> k </a:t>
            </a:r>
            <a:r>
              <a:rPr lang="cs-CZ" b="1" u="sng" dirty="0"/>
              <a:t>obhajobě BP</a:t>
            </a:r>
            <a:r>
              <a:rPr dirty="0"/>
              <a:t> prostřednictvím SISu: </a:t>
            </a:r>
            <a:r>
              <a:rPr b="1" dirty="0">
                <a:solidFill>
                  <a:srgbClr val="FF2600"/>
                </a:solidFill>
              </a:rPr>
              <a:t>od 1.</a:t>
            </a:r>
            <a:r>
              <a:rPr lang="cs-CZ" b="1" dirty="0">
                <a:solidFill>
                  <a:srgbClr val="FF2600"/>
                </a:solidFill>
              </a:rPr>
              <a:t>3.2024 do termínu odevzdání BP (tj. nejpozději do 30.4.2024 12:00)</a:t>
            </a:r>
          </a:p>
          <a:p>
            <a:pPr marL="0" indent="0">
              <a:buSzTx/>
              <a:buFontTx/>
              <a:buNone/>
              <a:defRPr sz="2400"/>
            </a:pPr>
            <a:endParaRPr b="1" dirty="0">
              <a:solidFill>
                <a:srgbClr val="FF2600"/>
              </a:solidFill>
            </a:endParaRPr>
          </a:p>
          <a:p>
            <a:pPr marL="240631" indent="-240631">
              <a:buFontTx/>
              <a:defRPr sz="2400"/>
            </a:pPr>
            <a:r>
              <a:rPr b="1" dirty="0"/>
              <a:t>Bez přihlášení nebudete zařazeni na termín SZZK</a:t>
            </a:r>
            <a:r>
              <a:rPr dirty="0"/>
              <a:t> a naopak, po odeslání přihlášky SISem je pro vás termín uvedený v přihlášce závazný. Po odeslání přihlášky si ověřte, že je v SISu skutečně </a:t>
            </a:r>
            <a:r>
              <a:rPr dirty="0" err="1"/>
              <a:t>evidová</a:t>
            </a:r>
            <a:r>
              <a:rPr lang="cs-CZ" dirty="0"/>
              <a:t>ni</a:t>
            </a:r>
            <a:r>
              <a:rPr dirty="0"/>
              <a:t>!</a:t>
            </a:r>
            <a:endParaRPr lang="cs-CZ" dirty="0"/>
          </a:p>
          <a:p>
            <a:pPr marL="240631" indent="-240631">
              <a:buFontTx/>
              <a:defRPr sz="2400"/>
            </a:pPr>
            <a:endParaRPr lang="cs-CZ" dirty="0"/>
          </a:p>
          <a:p>
            <a:pPr marL="240631" indent="-240631">
              <a:buFontTx/>
              <a:defRPr sz="2400"/>
            </a:pPr>
            <a:r>
              <a:rPr lang="cs-CZ" b="1" dirty="0"/>
              <a:t>Při odevzdání bakalářské práce již musíte být přihlášeni v </a:t>
            </a:r>
            <a:r>
              <a:rPr lang="cs-CZ" b="1" dirty="0" err="1"/>
              <a:t>SISu</a:t>
            </a:r>
            <a:r>
              <a:rPr lang="cs-CZ" b="1" dirty="0"/>
              <a:t> k obhajobě</a:t>
            </a:r>
            <a:r>
              <a:rPr lang="cs-CZ" dirty="0"/>
              <a:t>. </a:t>
            </a:r>
            <a:r>
              <a:rPr lang="cs-CZ" b="1" dirty="0">
                <a:solidFill>
                  <a:srgbClr val="FF0000"/>
                </a:solidFill>
              </a:rPr>
              <a:t>Pro ulehčení administrativy prosíme, abyste se přihlásili třeba s několikadenním (nebo i delším) předstihem před odevzdáním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34236" y="1677451"/>
            <a:ext cx="6275527" cy="646329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Přihláška k tématu do 14.1.2024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457200" y="1268759"/>
            <a:ext cx="8229600" cy="51845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77823">
              <a:spcBef>
                <a:spcPts val="500"/>
              </a:spcBef>
              <a:buSzTx/>
              <a:buFontTx/>
              <a:buNone/>
              <a:defRPr sz="2304"/>
            </a:pPr>
            <a:r>
              <a:rPr b="1" u="sng" dirty="0"/>
              <a:t>Odevzdat bakalářskou práci</a:t>
            </a:r>
            <a:r>
              <a:rPr dirty="0"/>
              <a:t>: </a:t>
            </a:r>
            <a:r>
              <a:rPr b="1" dirty="0">
                <a:solidFill>
                  <a:srgbClr val="FF2600"/>
                </a:solidFill>
              </a:rPr>
              <a:t>do </a:t>
            </a:r>
            <a:r>
              <a:rPr lang="cs-CZ" b="1" dirty="0">
                <a:solidFill>
                  <a:srgbClr val="FF2600"/>
                </a:solidFill>
              </a:rPr>
              <a:t>30</a:t>
            </a:r>
            <a:r>
              <a:rPr b="1" dirty="0">
                <a:solidFill>
                  <a:srgbClr val="FF2600"/>
                </a:solidFill>
              </a:rPr>
              <a:t>.</a:t>
            </a:r>
            <a:r>
              <a:rPr lang="cs-CZ" b="1" dirty="0">
                <a:solidFill>
                  <a:srgbClr val="FF2600"/>
                </a:solidFill>
              </a:rPr>
              <a:t>4</a:t>
            </a:r>
            <a:r>
              <a:rPr b="1" dirty="0">
                <a:solidFill>
                  <a:srgbClr val="FF2600"/>
                </a:solidFill>
              </a:rPr>
              <a:t>.20</a:t>
            </a:r>
            <a:r>
              <a:rPr lang="cs-CZ" b="1" dirty="0">
                <a:solidFill>
                  <a:srgbClr val="FF2600"/>
                </a:solidFill>
              </a:rPr>
              <a:t>24</a:t>
            </a:r>
            <a:r>
              <a:rPr b="1" dirty="0">
                <a:solidFill>
                  <a:srgbClr val="FF2600"/>
                </a:solidFill>
              </a:rPr>
              <a:t> 1</a:t>
            </a:r>
            <a:r>
              <a:rPr lang="cs-CZ" b="1" dirty="0">
                <a:solidFill>
                  <a:srgbClr val="FF2600"/>
                </a:solidFill>
              </a:rPr>
              <a:t>2</a:t>
            </a:r>
            <a:r>
              <a:rPr b="1" dirty="0">
                <a:solidFill>
                  <a:srgbClr val="FF2600"/>
                </a:solidFill>
              </a:rPr>
              <a:t>:00 hod.</a:t>
            </a:r>
            <a:r>
              <a:rPr lang="cs-CZ" dirty="0">
                <a:solidFill>
                  <a:srgbClr val="FF2600"/>
                </a:solidFill>
              </a:rPr>
              <a:t> </a:t>
            </a:r>
            <a:endParaRPr lang="cs-CZ" b="1" dirty="0">
              <a:solidFill>
                <a:srgbClr val="FF2600"/>
              </a:solidFill>
            </a:endParaRPr>
          </a:p>
          <a:p>
            <a:pPr marL="0" indent="0" defTabSz="877823">
              <a:spcBef>
                <a:spcPts val="500"/>
              </a:spcBef>
              <a:buSzTx/>
              <a:buFontTx/>
              <a:buNone/>
              <a:defRPr sz="2304"/>
            </a:pPr>
            <a:endParaRPr b="1" dirty="0">
              <a:solidFill>
                <a:srgbClr val="FF2600"/>
              </a:solidFill>
            </a:endParaRPr>
          </a:p>
          <a:p>
            <a:pPr marL="329184" indent="-329184" defTabSz="877823">
              <a:spcBef>
                <a:spcPts val="500"/>
              </a:spcBef>
              <a:defRPr sz="2304"/>
            </a:pPr>
            <a:r>
              <a:rPr dirty="0"/>
              <a:t>Student/ka nahrává do SISu elektronickou verzi práce (instrukce viz webové stránky studijního </a:t>
            </a:r>
            <a:r>
              <a:rPr dirty="0" err="1"/>
              <a:t>oddělení</a:t>
            </a:r>
            <a:r>
              <a:rPr dirty="0"/>
              <a:t>).</a:t>
            </a:r>
            <a:r>
              <a:rPr lang="cs-CZ" dirty="0"/>
              <a:t> </a:t>
            </a:r>
          </a:p>
          <a:p>
            <a:pPr marL="329184" indent="-329184" defTabSz="877823">
              <a:spcBef>
                <a:spcPts val="500"/>
              </a:spcBef>
              <a:defRPr sz="2304"/>
            </a:pPr>
            <a:endParaRPr lang="cs-CZ" dirty="0">
              <a:solidFill>
                <a:srgbClr val="FF0000"/>
              </a:solidFill>
            </a:endParaRPr>
          </a:p>
          <a:p>
            <a:pPr marL="329184" indent="-329184" defTabSz="877823">
              <a:spcBef>
                <a:spcPts val="500"/>
              </a:spcBef>
              <a:defRPr sz="2304"/>
            </a:pPr>
            <a:r>
              <a:rPr lang="cs-CZ" dirty="0">
                <a:solidFill>
                  <a:srgbClr val="FF0000"/>
                </a:solidFill>
              </a:rPr>
              <a:t>Tištěná verze se nově neodevzdává</a:t>
            </a:r>
            <a:r>
              <a:rPr lang="cs-CZ" dirty="0"/>
              <a:t>.</a:t>
            </a:r>
            <a:endParaRPr dirty="0"/>
          </a:p>
          <a:p>
            <a:pPr marL="329184" indent="-329184" defTabSz="877823">
              <a:spcBef>
                <a:spcPts val="500"/>
              </a:spcBef>
              <a:defRPr sz="2304"/>
            </a:pPr>
            <a:endParaRPr b="1" dirty="0"/>
          </a:p>
          <a:p>
            <a:pPr marL="329184" indent="-329184" defTabSz="877823">
              <a:spcBef>
                <a:spcPts val="500"/>
              </a:spcBef>
              <a:defRPr sz="2304"/>
            </a:pPr>
            <a:r>
              <a:rPr dirty="0"/>
              <a:t>U bakalářských prací vzhledem k jejich charakteru (literární rešerše) předpokládáme plné zveřejnění práce, nicméně v odůvodněných (výjimečných) </a:t>
            </a:r>
            <a:r>
              <a:rPr dirty="0" err="1"/>
              <a:t>případech</a:t>
            </a:r>
            <a:r>
              <a:rPr dirty="0"/>
              <a:t> </a:t>
            </a:r>
            <a:r>
              <a:rPr dirty="0" err="1"/>
              <a:t>existuje</a:t>
            </a:r>
            <a:r>
              <a:rPr dirty="0"/>
              <a:t> možnost zveřejnit práci s odkladem, s neveřejnou </a:t>
            </a:r>
            <a:r>
              <a:rPr dirty="0" err="1"/>
              <a:t>přílohou</a:t>
            </a:r>
            <a:r>
              <a:rPr dirty="0"/>
              <a:t> </a:t>
            </a:r>
            <a:r>
              <a:rPr dirty="0" err="1"/>
              <a:t>nebo</a:t>
            </a:r>
            <a:r>
              <a:rPr lang="cs-CZ" dirty="0"/>
              <a:t> celou práci</a:t>
            </a:r>
            <a:r>
              <a:rPr dirty="0"/>
              <a:t> z</a:t>
            </a:r>
            <a:r>
              <a:rPr lang="cs-CZ" dirty="0"/>
              <a:t>ne</a:t>
            </a:r>
            <a:r>
              <a:rPr dirty="0" err="1"/>
              <a:t>veřejnit</a:t>
            </a:r>
            <a:r>
              <a:rPr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64228" y="258432"/>
            <a:ext cx="4615544" cy="646329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Odevzdání práce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189855" y="1052487"/>
            <a:ext cx="8784978" cy="561662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74904">
              <a:spcBef>
                <a:spcPts val="0"/>
              </a:spcBef>
              <a:buSzTx/>
              <a:buFontTx/>
              <a:buNone/>
              <a:defRPr sz="1968"/>
            </a:pPr>
            <a:r>
              <a:rPr b="1" u="sng" dirty="0"/>
              <a:t>Kontrola splnění podmínek pro konání bakalářských obhajob</a:t>
            </a:r>
            <a:r>
              <a:rPr b="1" dirty="0"/>
              <a:t>:</a:t>
            </a:r>
          </a:p>
          <a:p>
            <a:pPr marL="0" indent="0" defTabSz="374904">
              <a:spcBef>
                <a:spcPts val="0"/>
              </a:spcBef>
              <a:buSzTx/>
              <a:buFontTx/>
              <a:buNone/>
              <a:defRPr sz="1968"/>
            </a:pPr>
            <a:r>
              <a:rPr b="1" dirty="0">
                <a:solidFill>
                  <a:srgbClr val="FF2600"/>
                </a:solidFill>
              </a:rPr>
              <a:t>do </a:t>
            </a:r>
            <a:r>
              <a:rPr lang="cs-CZ" b="1" dirty="0">
                <a:solidFill>
                  <a:srgbClr val="FF2600"/>
                </a:solidFill>
              </a:rPr>
              <a:t>26</a:t>
            </a:r>
            <a:r>
              <a:rPr b="1" dirty="0">
                <a:solidFill>
                  <a:srgbClr val="FF2600"/>
                </a:solidFill>
              </a:rPr>
              <a:t>.5.20</a:t>
            </a:r>
            <a:r>
              <a:rPr lang="cs-CZ" b="1" dirty="0">
                <a:solidFill>
                  <a:srgbClr val="FF2600"/>
                </a:solidFill>
              </a:rPr>
              <a:t>24</a:t>
            </a:r>
            <a:r>
              <a:rPr b="1" dirty="0">
                <a:solidFill>
                  <a:srgbClr val="FF2600"/>
                </a:solidFill>
              </a:rPr>
              <a:t> </a:t>
            </a:r>
            <a:r>
              <a:rPr lang="cs-CZ" b="1" dirty="0">
                <a:solidFill>
                  <a:srgbClr val="FF2600"/>
                </a:solidFill>
              </a:rPr>
              <a:t>23:59</a:t>
            </a:r>
          </a:p>
          <a:p>
            <a:pPr marL="0" indent="0" defTabSz="374904">
              <a:spcBef>
                <a:spcPts val="0"/>
              </a:spcBef>
              <a:buSzTx/>
              <a:buFontTx/>
              <a:buNone/>
              <a:defRPr sz="1968"/>
            </a:pPr>
            <a:endParaRPr b="1" dirty="0">
              <a:solidFill>
                <a:srgbClr val="FF2600"/>
              </a:solidFill>
            </a:endParaRPr>
          </a:p>
          <a:p>
            <a:pPr marL="197317" indent="-197317" defTabSz="374904">
              <a:spcBef>
                <a:spcPts val="0"/>
              </a:spcBef>
              <a:buFontTx/>
              <a:defRPr sz="1968"/>
            </a:pPr>
            <a:r>
              <a:rPr dirty="0"/>
              <a:t>Studenti mají možnost až do </a:t>
            </a:r>
            <a:r>
              <a:rPr lang="cs-CZ" dirty="0"/>
              <a:t>tohoto data</a:t>
            </a:r>
            <a:r>
              <a:rPr dirty="0"/>
              <a:t> plnit potřebné dílčí studijní povinnosti.</a:t>
            </a:r>
            <a:r>
              <a:rPr b="1" dirty="0"/>
              <a:t> </a:t>
            </a:r>
            <a:r>
              <a:rPr dirty="0"/>
              <a:t>SIS provede kontrolu bez osobní účasti studenta; v případě splnění podmínek odešle studentovi email s upozorněním na splnění podmínek a vznik dvouleté lhůty na vykonání jednotlivých částí SZZK.</a:t>
            </a:r>
            <a:endParaRPr lang="cs-CZ" dirty="0"/>
          </a:p>
          <a:p>
            <a:pPr marL="197317" indent="-197317" defTabSz="374904">
              <a:spcBef>
                <a:spcPts val="0"/>
              </a:spcBef>
              <a:buFontTx/>
              <a:defRPr sz="1968"/>
            </a:pPr>
            <a:endParaRPr dirty="0"/>
          </a:p>
          <a:p>
            <a:pPr marL="197317" indent="-197317" defTabSz="374904">
              <a:spcBef>
                <a:spcPts val="0"/>
              </a:spcBef>
              <a:buFontTx/>
              <a:defRPr sz="1968"/>
            </a:pPr>
            <a:r>
              <a:rPr b="1" dirty="0"/>
              <a:t>Požadavky ke </a:t>
            </a:r>
            <a:r>
              <a:rPr b="1" dirty="0" err="1"/>
              <a:t>kontrole</a:t>
            </a:r>
            <a:r>
              <a:rPr b="1" dirty="0"/>
              <a:t>:</a:t>
            </a:r>
            <a:r>
              <a:rPr lang="cs-CZ" b="1" dirty="0"/>
              <a:t> </a:t>
            </a:r>
            <a:r>
              <a:rPr dirty="0" err="1"/>
              <a:t>Splněno</a:t>
            </a:r>
            <a:r>
              <a:rPr dirty="0"/>
              <a:t> 150 kreditů + zápočet za </a:t>
            </a:r>
            <a:r>
              <a:rPr dirty="0" err="1"/>
              <a:t>povinn</a:t>
            </a:r>
            <a:r>
              <a:rPr lang="cs-CZ" dirty="0"/>
              <a:t>é</a:t>
            </a:r>
            <a:r>
              <a:rPr dirty="0"/>
              <a:t> </a:t>
            </a:r>
            <a:r>
              <a:rPr dirty="0" err="1"/>
              <a:t>předmět</a:t>
            </a:r>
            <a:r>
              <a:rPr lang="cs-CZ" dirty="0"/>
              <a:t>y</a:t>
            </a:r>
            <a:r>
              <a:rPr dirty="0"/>
              <a:t> </a:t>
            </a:r>
            <a:r>
              <a:rPr lang="cs-CZ" dirty="0"/>
              <a:t>(</a:t>
            </a:r>
            <a:r>
              <a:rPr dirty="0" err="1"/>
              <a:t>Bakalářský</a:t>
            </a:r>
            <a:r>
              <a:rPr dirty="0"/>
              <a:t> </a:t>
            </a:r>
            <a:r>
              <a:rPr dirty="0" err="1"/>
              <a:t>projekt</a:t>
            </a:r>
            <a:r>
              <a:rPr dirty="0"/>
              <a:t> I a II</a:t>
            </a:r>
            <a:r>
              <a:rPr lang="cs-CZ" dirty="0"/>
              <a:t>)</a:t>
            </a:r>
          </a:p>
          <a:p>
            <a:pPr marL="197317" indent="-197317" defTabSz="374904">
              <a:spcBef>
                <a:spcPts val="0"/>
              </a:spcBef>
              <a:buFontTx/>
              <a:defRPr sz="1968"/>
            </a:pPr>
            <a:endParaRPr lang="cs-CZ" dirty="0"/>
          </a:p>
          <a:p>
            <a:pPr marL="197317" indent="-197317" defTabSz="374904">
              <a:spcBef>
                <a:spcPts val="0"/>
              </a:spcBef>
              <a:buFontTx/>
              <a:defRPr sz="1968"/>
            </a:pPr>
            <a:r>
              <a:rPr b="1" dirty="0" err="1"/>
              <a:t>Pozor</a:t>
            </a:r>
            <a:r>
              <a:rPr b="1" dirty="0"/>
              <a:t>: </a:t>
            </a:r>
            <a:r>
              <a:rPr dirty="0"/>
              <a:t>Bez </a:t>
            </a:r>
            <a:r>
              <a:rPr dirty="0" err="1"/>
              <a:t>zápočt</a:t>
            </a:r>
            <a:r>
              <a:rPr lang="cs-CZ" dirty="0"/>
              <a:t>ů</a:t>
            </a:r>
            <a:r>
              <a:rPr dirty="0"/>
              <a:t> za </a:t>
            </a:r>
            <a:r>
              <a:rPr dirty="0" err="1"/>
              <a:t>Bakalářský</a:t>
            </a:r>
            <a:r>
              <a:rPr dirty="0"/>
              <a:t> </a:t>
            </a:r>
            <a:r>
              <a:rPr dirty="0" err="1"/>
              <a:t>projekt</a:t>
            </a:r>
            <a:r>
              <a:rPr dirty="0"/>
              <a:t> I a II nelze projít kontrolou studia a být zařazen/a na obhajoby bakalářských </a:t>
            </a:r>
            <a:r>
              <a:rPr dirty="0" err="1"/>
              <a:t>prací</a:t>
            </a:r>
            <a:r>
              <a:rPr dirty="0"/>
              <a:t>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11830" y="202958"/>
            <a:ext cx="7141028" cy="646329"/>
          </a:xfrm>
          <a:prstGeom prst="rect">
            <a:avLst/>
          </a:prstGeom>
          <a:solidFill>
            <a:srgbClr val="FF93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Kontrola studia </a:t>
            </a:r>
            <a:r>
              <a:rPr kumimoji="0" lang="cs-CZ" sz="36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pro konání obhajob</a:t>
            </a:r>
            <a:endParaRPr kumimoji="0" lang="cs-CZ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802124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302149" y="1600200"/>
            <a:ext cx="8531749" cy="4525963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2400"/>
            </a:pPr>
            <a:r>
              <a:rPr b="1" u="sng" dirty="0"/>
              <a:t>Část SZ1: Obhajoba bakalářské práce</a:t>
            </a:r>
            <a:endParaRPr b="1" dirty="0"/>
          </a:p>
          <a:p>
            <a:pPr marL="240631" indent="-240631" defTabSz="457200">
              <a:spcBef>
                <a:spcPts val="0"/>
              </a:spcBef>
              <a:buFontTx/>
              <a:defRPr sz="2400"/>
            </a:pPr>
            <a:r>
              <a:rPr dirty="0"/>
              <a:t>Zve</a:t>
            </a:r>
            <a:r>
              <a:rPr lang="cs-CZ" dirty="0" err="1"/>
              <a:t>ř</a:t>
            </a:r>
            <a:r>
              <a:rPr dirty="0"/>
              <a:t>ejnění </a:t>
            </a:r>
            <a:r>
              <a:rPr dirty="0" err="1"/>
              <a:t>posudku</a:t>
            </a:r>
            <a:r>
              <a:rPr dirty="0"/>
              <a:t>̊ </a:t>
            </a:r>
            <a:r>
              <a:rPr lang="cs-CZ" b="1" dirty="0"/>
              <a:t>nejpozději</a:t>
            </a:r>
            <a:r>
              <a:rPr lang="cs-CZ" dirty="0"/>
              <a:t> </a:t>
            </a:r>
            <a:r>
              <a:rPr b="1" dirty="0"/>
              <a:t>3 pracovní dny </a:t>
            </a:r>
            <a:r>
              <a:rPr b="1" dirty="0" err="1"/>
              <a:t>před</a:t>
            </a:r>
            <a:r>
              <a:rPr b="1" dirty="0"/>
              <a:t> </a:t>
            </a:r>
            <a:r>
              <a:rPr b="1" dirty="0" err="1"/>
              <a:t>obhajobou</a:t>
            </a:r>
            <a:endParaRPr lang="cs-CZ" b="1" dirty="0"/>
          </a:p>
          <a:p>
            <a:pPr marL="240631" indent="-240631" defTabSz="457200">
              <a:spcBef>
                <a:spcPts val="0"/>
              </a:spcBef>
              <a:buFontTx/>
              <a:defRPr sz="2400"/>
            </a:pPr>
            <a:endParaRPr lang="cs-CZ" b="1" dirty="0"/>
          </a:p>
          <a:p>
            <a:pPr marL="240631" indent="-240631" defTabSz="457200">
              <a:spcBef>
                <a:spcPts val="0"/>
              </a:spcBef>
              <a:buFontTx/>
              <a:defRPr sz="2400"/>
            </a:pPr>
            <a:r>
              <a:rPr dirty="0" err="1"/>
              <a:t>Konání</a:t>
            </a:r>
            <a:r>
              <a:rPr dirty="0"/>
              <a:t> SZ1: </a:t>
            </a:r>
            <a:r>
              <a:rPr lang="cs-CZ" b="1" dirty="0">
                <a:solidFill>
                  <a:srgbClr val="FF2600"/>
                </a:solidFill>
              </a:rPr>
              <a:t>29</a:t>
            </a:r>
            <a:r>
              <a:rPr b="1" dirty="0">
                <a:solidFill>
                  <a:srgbClr val="FF2600"/>
                </a:solidFill>
              </a:rPr>
              <a:t>.</a:t>
            </a:r>
            <a:r>
              <a:rPr lang="cs-CZ" b="1" dirty="0">
                <a:solidFill>
                  <a:srgbClr val="FF2600"/>
                </a:solidFill>
              </a:rPr>
              <a:t>5.</a:t>
            </a:r>
            <a:r>
              <a:rPr b="1" dirty="0">
                <a:solidFill>
                  <a:srgbClr val="FF2600"/>
                </a:solidFill>
              </a:rPr>
              <a:t>-</a:t>
            </a:r>
            <a:r>
              <a:rPr lang="cs-CZ" b="1" dirty="0">
                <a:solidFill>
                  <a:srgbClr val="FF2600"/>
                </a:solidFill>
              </a:rPr>
              <a:t>4</a:t>
            </a:r>
            <a:r>
              <a:rPr b="1" dirty="0">
                <a:solidFill>
                  <a:srgbClr val="FF2600"/>
                </a:solidFill>
              </a:rPr>
              <a:t>.</a:t>
            </a:r>
            <a:r>
              <a:rPr lang="cs-CZ" b="1" dirty="0">
                <a:solidFill>
                  <a:srgbClr val="FF2600"/>
                </a:solidFill>
              </a:rPr>
              <a:t>6</a:t>
            </a:r>
            <a:r>
              <a:rPr b="1" dirty="0">
                <a:solidFill>
                  <a:srgbClr val="FF2600"/>
                </a:solidFill>
              </a:rPr>
              <a:t>.20</a:t>
            </a:r>
            <a:r>
              <a:rPr lang="cs-CZ" b="1" dirty="0">
                <a:solidFill>
                  <a:srgbClr val="FF2600"/>
                </a:solidFill>
              </a:rPr>
              <a:t>24 </a:t>
            </a:r>
            <a:r>
              <a:rPr lang="cs-CZ" dirty="0">
                <a:solidFill>
                  <a:schemeClr val="tx1"/>
                </a:solidFill>
              </a:rPr>
              <a:t>(každá katedra si podle počtu studentů zvolí den nebo několik dní z tohoto období)</a:t>
            </a:r>
          </a:p>
          <a:p>
            <a:pPr marL="240631" indent="-240631" defTabSz="457200">
              <a:spcBef>
                <a:spcPts val="0"/>
              </a:spcBef>
              <a:buFontTx/>
              <a:defRPr sz="2400"/>
            </a:pPr>
            <a:endParaRPr sz="2400" dirty="0">
              <a:solidFill>
                <a:schemeClr val="tx1"/>
              </a:solidFill>
            </a:endParaRPr>
          </a:p>
          <a:p>
            <a:pPr marL="240631" indent="-240631" defTabSz="457200">
              <a:spcBef>
                <a:spcPts val="0"/>
              </a:spcBef>
              <a:buFontTx/>
              <a:defRPr sz="2400"/>
            </a:pPr>
            <a:r>
              <a:rPr dirty="0"/>
              <a:t>Průběžné informace k obhajobám budou uvedeny v SISu, případně na webových stránkách jednotlivých kateder, kde se obhajoby budou konat (seznamy komisí a </a:t>
            </a:r>
            <a:r>
              <a:rPr dirty="0" err="1"/>
              <a:t>obhajujících</a:t>
            </a:r>
            <a:r>
              <a:rPr dirty="0"/>
              <a:t> a pozvánky k SZ1 jsou generovány v SISu).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64228" y="418089"/>
            <a:ext cx="4615544" cy="646329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Obhajoba </a:t>
            </a:r>
            <a:r>
              <a:rPr kumimoji="0" lang="cs-CZ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práce</a:t>
            </a:r>
          </a:p>
        </p:txBody>
      </p:sp>
    </p:spTree>
    <p:extLst>
      <p:ext uri="{BB962C8B-B14F-4D97-AF65-F5344CB8AC3E}">
        <p14:creationId xmlns:p14="http://schemas.microsoft.com/office/powerpoint/2010/main" val="99846755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cs-CZ" b="1" u="sng" dirty="0"/>
              <a:t>TERMÍNOVÉ PŘÍKLADY PRO JARNÍ TERMÍN</a:t>
            </a:r>
            <a:endParaRPr b="1" u="sng" dirty="0"/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457200" y="2885312"/>
            <a:ext cx="8229600" cy="258218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SzTx/>
              <a:buFontTx/>
              <a:buNone/>
              <a:defRPr sz="2400"/>
            </a:pPr>
            <a:r>
              <a:rPr b="1" u="sng" dirty="0"/>
              <a:t>Závazné </a:t>
            </a:r>
            <a:r>
              <a:rPr b="1" u="sng" dirty="0" err="1"/>
              <a:t>přihlášení</a:t>
            </a:r>
            <a:r>
              <a:rPr b="1" u="sng" dirty="0"/>
              <a:t> k </a:t>
            </a:r>
            <a:r>
              <a:rPr lang="cs-CZ" b="1" u="sng" dirty="0"/>
              <a:t>ústní části</a:t>
            </a:r>
            <a:r>
              <a:rPr dirty="0"/>
              <a:t> prostřednictvím SISu: </a:t>
            </a:r>
            <a:endParaRPr lang="cs-CZ" dirty="0"/>
          </a:p>
          <a:p>
            <a:pPr marL="0" indent="0">
              <a:buSzTx/>
              <a:buFontTx/>
              <a:buNone/>
              <a:defRPr sz="2400"/>
            </a:pPr>
            <a:r>
              <a:rPr b="1" dirty="0">
                <a:solidFill>
                  <a:srgbClr val="FF2600"/>
                </a:solidFill>
              </a:rPr>
              <a:t>1.</a:t>
            </a:r>
            <a:r>
              <a:rPr lang="cs-CZ" b="1" dirty="0">
                <a:solidFill>
                  <a:srgbClr val="FF2600"/>
                </a:solidFill>
              </a:rPr>
              <a:t>3.</a:t>
            </a:r>
            <a:r>
              <a:rPr b="1" dirty="0">
                <a:solidFill>
                  <a:srgbClr val="FF2600"/>
                </a:solidFill>
              </a:rPr>
              <a:t>-</a:t>
            </a:r>
            <a:r>
              <a:rPr lang="cs-CZ" b="1" dirty="0">
                <a:solidFill>
                  <a:srgbClr val="FF2600"/>
                </a:solidFill>
              </a:rPr>
              <a:t>30</a:t>
            </a:r>
            <a:r>
              <a:rPr b="1" dirty="0">
                <a:solidFill>
                  <a:srgbClr val="FF2600"/>
                </a:solidFill>
              </a:rPr>
              <a:t>.</a:t>
            </a:r>
            <a:r>
              <a:rPr lang="cs-CZ" b="1" dirty="0">
                <a:solidFill>
                  <a:srgbClr val="FF2600"/>
                </a:solidFill>
              </a:rPr>
              <a:t>4</a:t>
            </a:r>
            <a:r>
              <a:rPr b="1" dirty="0">
                <a:solidFill>
                  <a:srgbClr val="FF2600"/>
                </a:solidFill>
              </a:rPr>
              <a:t>.20</a:t>
            </a:r>
            <a:r>
              <a:rPr lang="cs-CZ" b="1" dirty="0">
                <a:solidFill>
                  <a:srgbClr val="FF2600"/>
                </a:solidFill>
              </a:rPr>
              <a:t>24</a:t>
            </a:r>
            <a:r>
              <a:rPr b="1" dirty="0">
                <a:solidFill>
                  <a:srgbClr val="FF2600"/>
                </a:solidFill>
              </a:rPr>
              <a:t> </a:t>
            </a:r>
            <a:r>
              <a:rPr lang="cs-CZ" b="1" dirty="0">
                <a:solidFill>
                  <a:srgbClr val="FF2600"/>
                </a:solidFill>
              </a:rPr>
              <a:t>23:59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SzTx/>
              <a:buFontTx/>
              <a:buNone/>
              <a:defRPr sz="2400"/>
            </a:pPr>
            <a:endParaRPr dirty="0">
              <a:solidFill>
                <a:schemeClr val="tx1"/>
              </a:solidFill>
            </a:endParaRPr>
          </a:p>
          <a:p>
            <a:pPr marL="240631" indent="-240631">
              <a:buFontTx/>
              <a:defRPr sz="2400"/>
            </a:pPr>
            <a:r>
              <a:rPr dirty="0"/>
              <a:t>Bez přihlášení nebudete zařazeni na termín SZZK a naopak, po odeslání přihlášky SISem je pro vás termín uvedený v přihlášce závazný. Po odeslání přihlášky si ověřte, že je v SISu skutečně </a:t>
            </a:r>
            <a:r>
              <a:rPr dirty="0" err="1"/>
              <a:t>evidován</a:t>
            </a:r>
            <a:r>
              <a:rPr lang="cs-CZ" dirty="0"/>
              <a:t>/</a:t>
            </a:r>
            <a:r>
              <a:rPr dirty="0"/>
              <a:t>a!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988457" y="1855004"/>
            <a:ext cx="4615544" cy="646329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Ústní část SZZK</a:t>
            </a:r>
          </a:p>
        </p:txBody>
      </p:sp>
    </p:spTree>
    <p:extLst>
      <p:ext uri="{BB962C8B-B14F-4D97-AF65-F5344CB8AC3E}">
        <p14:creationId xmlns:p14="http://schemas.microsoft.com/office/powerpoint/2010/main" val="291535001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tiv systému Office">
  <a:themeElements>
    <a:clrScheme name="Motiv systém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iv systém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systém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Motiv systém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iv systém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systém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1567</Words>
  <Application>Microsoft Office PowerPoint</Application>
  <PresentationFormat>Předvádění na obrazovce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systému Office</vt:lpstr>
      <vt:lpstr>BAKALÁŘSKÝ PROJEKT I</vt:lpstr>
      <vt:lpstr>Harmonogram pro státní závěrečné zkoušky 2023/2024</vt:lpstr>
      <vt:lpstr>Státní závěrečná zkouška (SZZK)</vt:lpstr>
      <vt:lpstr>Prezentace aplikace PowerPoint</vt:lpstr>
      <vt:lpstr>TERMÍNOVÉ PŘÍKLADY PRO JARNÍ TERMÍN (předběžný harmonogram)</vt:lpstr>
      <vt:lpstr>Prezentace aplikace PowerPoint</vt:lpstr>
      <vt:lpstr>Prezentace aplikace PowerPoint</vt:lpstr>
      <vt:lpstr>Prezentace aplikace PowerPoint</vt:lpstr>
      <vt:lpstr>TERMÍNOVÉ PŘÍKLADY PRO JARNÍ TERMÍN</vt:lpstr>
      <vt:lpstr>Prezentace aplikace PowerPoint</vt:lpstr>
      <vt:lpstr>Prezentace aplikace PowerPoint</vt:lpstr>
      <vt:lpstr>Prezentace aplikace PowerPoint</vt:lpstr>
      <vt:lpstr>Obhajoba</vt:lpstr>
      <vt:lpstr>Vlastní prezentace autora</vt:lpstr>
      <vt:lpstr>Hodnocení obhajoby</vt:lpstr>
      <vt:lpstr>Prezentace aplikace PowerPoint</vt:lpstr>
      <vt:lpstr>Prezentace aplikace PowerPoint</vt:lpstr>
      <vt:lpstr>Ústní část SZZK - odborné studium</vt:lpstr>
      <vt:lpstr>Ústní část</vt:lpstr>
      <vt:lpstr>Hodnocení ústní části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BAKALÁŘSKÝ PROJEKT I. seminář</dc:title>
  <cp:lastModifiedBy>Čepička Ivan</cp:lastModifiedBy>
  <cp:revision>65</cp:revision>
  <dcterms:modified xsi:type="dcterms:W3CDTF">2023-11-03T08:47:42Z</dcterms:modified>
</cp:coreProperties>
</file>