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9" r:id="rId5"/>
    <p:sldId id="280" r:id="rId6"/>
    <p:sldId id="28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7"/>
  </p:normalViewPr>
  <p:slideViewPr>
    <p:cSldViewPr snapToGrid="0" snapToObjects="1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0FDE-D720-4496-B99C-AC718B1B88E3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79FD-341C-44FD-A8D7-B890F42495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89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E5D39AD2-30EE-4520-B004-BB6435C3571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4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9F7E-3FE3-C74C-9537-66F3BAF6FE8E}" type="datetimeFigureOut">
              <a:rPr lang="cs-CZ" smtClean="0"/>
              <a:t>10.11.2023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82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" TargetMode="External"/><Relationship Id="rId2" Type="http://schemas.openxmlformats.org/officeDocument/2006/relationships/hyperlink" Target="https://webofknowledg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Um%C4%9Bn%C3%AD" TargetMode="External"/><Relationship Id="rId7" Type="http://schemas.openxmlformats.org/officeDocument/2006/relationships/hyperlink" Target="http://cs.wikipedia.org/wiki/Plagi%C3%A1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utor" TargetMode="External"/><Relationship Id="rId5" Type="http://schemas.openxmlformats.org/officeDocument/2006/relationships/hyperlink" Target="http://cs.wikipedia.org/wiki/D%C3%ADlo" TargetMode="External"/><Relationship Id="rId4" Type="http://schemas.openxmlformats.org/officeDocument/2006/relationships/hyperlink" Target="http://cs.wikipedia.org/wiki/V%C4%9Bd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467543" y="53752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Příprava</a:t>
            </a:r>
            <a:r>
              <a:rPr dirty="0"/>
              <a:t> </a:t>
            </a:r>
            <a:r>
              <a:rPr dirty="0" err="1"/>
              <a:t>bakalářské</a:t>
            </a:r>
            <a:r>
              <a:rPr dirty="0"/>
              <a:t> </a:t>
            </a:r>
            <a:r>
              <a:rPr dirty="0" err="1"/>
              <a:t>práce</a:t>
            </a:r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spcBef>
                <a:spcPts val="600"/>
              </a:spcBef>
              <a:defRPr sz="2639" b="1" u="sng">
                <a:solidFill>
                  <a:srgbClr val="FF0000"/>
                </a:solidFill>
              </a:defRPr>
            </a:pPr>
            <a:r>
              <a:rPr dirty="0"/>
              <a:t>CÍLEM JE NAUČIT SE PRACOVAT S ODBORNOU LITERATUROU</a:t>
            </a:r>
            <a:r>
              <a:rPr lang="cs-CZ" dirty="0"/>
              <a:t> A VYPRACOVAT KRITICKOU REŠERŠI NA ZVOLENÉ TÉMA</a:t>
            </a:r>
            <a:endParaRPr dirty="0"/>
          </a:p>
          <a:p>
            <a:pPr marL="312039" indent="-312039" defTabSz="832104">
              <a:spcBef>
                <a:spcPts val="600"/>
              </a:spcBef>
              <a:defRPr sz="2639"/>
            </a:pPr>
            <a:endParaRPr dirty="0"/>
          </a:p>
          <a:p>
            <a:pPr marL="312039" indent="-312039" defTabSz="832104">
              <a:spcBef>
                <a:spcPts val="600"/>
              </a:spcBef>
              <a:defRPr sz="2639"/>
            </a:pPr>
            <a:r>
              <a:rPr dirty="0" err="1"/>
              <a:t>příprava</a:t>
            </a:r>
            <a:r>
              <a:rPr dirty="0"/>
              <a:t> během </a:t>
            </a:r>
            <a:r>
              <a:rPr dirty="0" err="1"/>
              <a:t>letního</a:t>
            </a:r>
            <a:r>
              <a:rPr dirty="0"/>
              <a:t> </a:t>
            </a:r>
            <a:r>
              <a:rPr dirty="0" err="1"/>
              <a:t>semestru</a:t>
            </a:r>
            <a:endParaRPr dirty="0"/>
          </a:p>
          <a:p>
            <a:pPr marL="676084" lvl="1" indent="-260032" defTabSz="832104">
              <a:spcBef>
                <a:spcPts val="500"/>
              </a:spcBef>
              <a:defRPr sz="2275"/>
            </a:pPr>
            <a:r>
              <a:rPr dirty="0" err="1"/>
              <a:t>vyhledávání</a:t>
            </a:r>
            <a:r>
              <a:rPr dirty="0"/>
              <a:t> </a:t>
            </a:r>
            <a:r>
              <a:rPr dirty="0" err="1"/>
              <a:t>literatury</a:t>
            </a:r>
            <a:endParaRPr dirty="0">
              <a:solidFill>
                <a:srgbClr val="FF0000"/>
              </a:solidFill>
            </a:endParaRPr>
          </a:p>
          <a:p>
            <a:pPr marL="676084" lvl="1" indent="-260032" defTabSz="832104">
              <a:spcBef>
                <a:spcPts val="500"/>
              </a:spcBef>
              <a:defRPr sz="2275"/>
            </a:pPr>
            <a:r>
              <a:rPr dirty="0" err="1"/>
              <a:t>výběr</a:t>
            </a:r>
            <a:r>
              <a:rPr dirty="0"/>
              <a:t> a </a:t>
            </a:r>
            <a:r>
              <a:rPr dirty="0" err="1"/>
              <a:t>analýza</a:t>
            </a:r>
            <a:r>
              <a:rPr dirty="0"/>
              <a:t> </a:t>
            </a:r>
            <a:r>
              <a:rPr dirty="0" err="1"/>
              <a:t>nejpodstatnějších</a:t>
            </a:r>
            <a:r>
              <a:rPr dirty="0"/>
              <a:t> </a:t>
            </a:r>
            <a:r>
              <a:rPr dirty="0" err="1"/>
              <a:t>částí</a:t>
            </a:r>
            <a:r>
              <a:rPr dirty="0"/>
              <a:t> </a:t>
            </a:r>
            <a:r>
              <a:rPr dirty="0" err="1"/>
              <a:t>textu</a:t>
            </a:r>
            <a:endParaRPr dirty="0"/>
          </a:p>
          <a:p>
            <a:pPr marL="676084" lvl="1" indent="-260032" defTabSz="832104">
              <a:spcBef>
                <a:spcPts val="500"/>
              </a:spcBef>
              <a:defRPr sz="2275"/>
            </a:pPr>
            <a:r>
              <a:rPr dirty="0" err="1"/>
              <a:t>konzultace</a:t>
            </a:r>
            <a:r>
              <a:rPr dirty="0"/>
              <a:t> se </a:t>
            </a:r>
            <a:r>
              <a:rPr dirty="0" err="1"/>
              <a:t>školitelem</a:t>
            </a:r>
            <a:endParaRPr dirty="0"/>
          </a:p>
          <a:p>
            <a:pPr marL="1040130" lvl="2" indent="-208026" defTabSz="832104">
              <a:spcBef>
                <a:spcPts val="400"/>
              </a:spcBef>
              <a:defRPr sz="2002"/>
            </a:pPr>
            <a:r>
              <a:rPr dirty="0" err="1"/>
              <a:t>školitel</a:t>
            </a:r>
            <a:r>
              <a:rPr dirty="0"/>
              <a:t> je </a:t>
            </a:r>
            <a:r>
              <a:rPr dirty="0">
                <a:solidFill>
                  <a:srgbClr val="FF0000"/>
                </a:solidFill>
              </a:rPr>
              <a:t>"</a:t>
            </a:r>
            <a:r>
              <a:rPr dirty="0" err="1">
                <a:solidFill>
                  <a:srgbClr val="FF0000"/>
                </a:solidFill>
              </a:rPr>
              <a:t>rádcem</a:t>
            </a:r>
            <a:r>
              <a:rPr dirty="0">
                <a:solidFill>
                  <a:srgbClr val="FF0000"/>
                </a:solidFill>
              </a:rPr>
              <a:t>"</a:t>
            </a:r>
            <a:r>
              <a:rPr dirty="0"/>
              <a:t> </a:t>
            </a:r>
            <a:r>
              <a:rPr dirty="0" err="1"/>
              <a:t>studenta</a:t>
            </a:r>
            <a:r>
              <a:rPr dirty="0"/>
              <a:t> = </a:t>
            </a:r>
            <a:r>
              <a:rPr u="sng" dirty="0"/>
              <a:t>student </a:t>
            </a:r>
            <a:r>
              <a:rPr u="sng" dirty="0" err="1"/>
              <a:t>nese</a:t>
            </a:r>
            <a:r>
              <a:rPr u="sng" dirty="0"/>
              <a:t> </a:t>
            </a:r>
            <a:r>
              <a:rPr u="sng" dirty="0" err="1"/>
              <a:t>odpovědnost</a:t>
            </a:r>
            <a:r>
              <a:rPr dirty="0"/>
              <a:t> 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přípravu</a:t>
            </a:r>
            <a:r>
              <a:rPr dirty="0"/>
              <a:t> a </a:t>
            </a: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bakalářské</a:t>
            </a:r>
            <a:r>
              <a:rPr dirty="0"/>
              <a:t> </a:t>
            </a:r>
            <a:r>
              <a:rPr dirty="0" err="1"/>
              <a:t>práce</a:t>
            </a:r>
            <a:r>
              <a:rPr lang="cs-CZ" dirty="0"/>
              <a:t> (externí školitel – interní konzultant)</a:t>
            </a:r>
            <a:endParaRPr dirty="0"/>
          </a:p>
          <a:p>
            <a:pPr marL="1040130" lvl="2" indent="-208026" defTabSz="832104">
              <a:spcBef>
                <a:spcPts val="400"/>
              </a:spcBef>
              <a:defRPr sz="2002"/>
            </a:pPr>
            <a:r>
              <a:rPr dirty="0" err="1"/>
              <a:t>školitel</a:t>
            </a:r>
            <a:r>
              <a:rPr dirty="0"/>
              <a:t> </a:t>
            </a:r>
            <a:r>
              <a:rPr dirty="0" err="1"/>
              <a:t>uděluje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průběžnou</a:t>
            </a:r>
            <a:r>
              <a:rPr dirty="0"/>
              <a:t> </a:t>
            </a:r>
            <a:r>
              <a:rPr dirty="0" err="1"/>
              <a:t>aktivitu</a:t>
            </a:r>
            <a:r>
              <a:rPr dirty="0"/>
              <a:t> </a:t>
            </a:r>
            <a:r>
              <a:rPr dirty="0" err="1"/>
              <a:t>zápočet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Bakalářský</a:t>
            </a:r>
            <a:r>
              <a:rPr dirty="0"/>
              <a:t> </a:t>
            </a:r>
            <a:r>
              <a:rPr dirty="0" err="1"/>
              <a:t>projekt</a:t>
            </a:r>
            <a:r>
              <a:rPr dirty="0"/>
              <a:t> II</a:t>
            </a:r>
            <a:r>
              <a:rPr lang="cs-CZ" dirty="0"/>
              <a:t>., zápočet se uděluje ještě před odevzdáním bakalářské práce!</a:t>
            </a:r>
            <a:endParaRPr dirty="0"/>
          </a:p>
          <a:p>
            <a:pPr marL="676084" lvl="1" indent="-260032" defTabSz="832104">
              <a:spcBef>
                <a:spcPts val="500"/>
              </a:spcBef>
              <a:defRPr sz="2275"/>
            </a:pPr>
            <a:r>
              <a:rPr dirty="0" err="1"/>
              <a:t>kvalita</a:t>
            </a:r>
            <a:r>
              <a:rPr dirty="0"/>
              <a:t> </a:t>
            </a:r>
            <a:r>
              <a:rPr dirty="0" err="1"/>
              <a:t>finálního</a:t>
            </a:r>
            <a:r>
              <a:rPr dirty="0"/>
              <a:t> </a:t>
            </a:r>
            <a:r>
              <a:rPr dirty="0" err="1"/>
              <a:t>textu</a:t>
            </a:r>
            <a:r>
              <a:rPr dirty="0"/>
              <a:t> </a:t>
            </a:r>
            <a:r>
              <a:rPr dirty="0" err="1"/>
              <a:t>bakalářské</a:t>
            </a:r>
            <a:r>
              <a:rPr dirty="0"/>
              <a:t> práce </a:t>
            </a:r>
            <a:r>
              <a:rPr dirty="0" err="1"/>
              <a:t>není</a:t>
            </a:r>
            <a:r>
              <a:rPr dirty="0"/>
              <a:t> </a:t>
            </a:r>
            <a:r>
              <a:rPr dirty="0" err="1"/>
              <a:t>předmětem</a:t>
            </a:r>
            <a:r>
              <a:rPr dirty="0"/>
              <a:t> </a:t>
            </a:r>
            <a:r>
              <a:rPr dirty="0" err="1"/>
              <a:t>zápočtu</a:t>
            </a:r>
            <a:r>
              <a:rPr dirty="0"/>
              <a:t>, </a:t>
            </a:r>
            <a:r>
              <a:rPr dirty="0" err="1"/>
              <a:t>je</a:t>
            </a:r>
            <a:r>
              <a:rPr dirty="0"/>
              <a:t> </a:t>
            </a:r>
            <a:r>
              <a:rPr dirty="0" err="1"/>
              <a:t>posuzována</a:t>
            </a:r>
            <a:r>
              <a:rPr dirty="0"/>
              <a:t> v </a:t>
            </a:r>
            <a:r>
              <a:rPr dirty="0" err="1"/>
              <a:t>rámci</a:t>
            </a:r>
            <a:r>
              <a:rPr dirty="0"/>
              <a:t> </a:t>
            </a:r>
            <a:r>
              <a:rPr dirty="0" err="1"/>
              <a:t>obhajoby</a:t>
            </a:r>
            <a:r>
              <a:rPr dirty="0"/>
              <a:t> </a:t>
            </a:r>
            <a:r>
              <a:rPr dirty="0" err="1"/>
              <a:t>bakalářské</a:t>
            </a:r>
            <a:r>
              <a:rPr dirty="0"/>
              <a:t> práce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692695"/>
            <a:ext cx="4152901" cy="514350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13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70" y="692697"/>
            <a:ext cx="4035387" cy="514350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Abstrakty a klíčová slova</a:t>
            </a:r>
          </a:p>
        </p:txBody>
      </p:sp>
      <p:sp>
        <p:nvSpPr>
          <p:cNvPr id="134" name="Shape 134"/>
          <p:cNvSpPr>
            <a:spLocks noGrp="1"/>
          </p:cNvSpPr>
          <p:nvPr>
            <p:ph idx="1"/>
          </p:nvPr>
        </p:nvSpPr>
        <p:spPr>
          <a:xfrm>
            <a:off x="457200" y="977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spcBef>
                <a:spcPts val="600"/>
              </a:spcBef>
              <a:defRPr sz="2592"/>
            </a:pPr>
            <a:r>
              <a:t>Abstrakty + klíčová slova se nepočítají do celkového počtu stran práce.</a:t>
            </a:r>
          </a:p>
          <a:p>
            <a:pPr marL="329184" indent="-329184" defTabSz="877823">
              <a:spcBef>
                <a:spcPts val="600"/>
              </a:spcBef>
              <a:defRPr sz="2592"/>
            </a:pPr>
            <a:r>
              <a:t>Každý abstrakt má délku maximálně 1450 znaků včetně mezer, povinně se uvádí v češtině/slovenštině a zároveň angličtině; obě jazykové verze jsou vyžadovány i u anglicky psaných prací.</a:t>
            </a:r>
          </a:p>
          <a:p>
            <a:pPr marL="329184" indent="-329184" defTabSz="877823">
              <a:spcBef>
                <a:spcPts val="600"/>
              </a:spcBef>
              <a:defRPr sz="2592"/>
            </a:pPr>
            <a:r>
              <a:t>Klíčová slova (5-10) v češtině/slovenštině a zároveň angličtině mají vystihovat zaměření práce (pro potřeby budoucí katalogizace v knihovnách); obě jazykové verze jsou vyžadovány i u anglicky psaných prací.</a:t>
            </a:r>
          </a:p>
        </p:txBody>
      </p:sp>
      <p:sp>
        <p:nvSpPr>
          <p:cNvPr id="135" name="Shape 135"/>
          <p:cNvSpPr/>
          <p:nvPr/>
        </p:nvSpPr>
        <p:spPr>
          <a:xfrm>
            <a:off x="457200" y="5643562"/>
            <a:ext cx="822960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Tyto části jsou zahrnuty do bakalářské práce, nicméně se ještě zvlášť nahrávají do SISu = klíčová slova jako součást vypsané práce, abstrakty se vkládají při nahrávání celé práce (při odevzdávání).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23" y="1124744"/>
            <a:ext cx="6400324" cy="4493096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0728"/>
            <a:ext cx="6362952" cy="473712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832647" y="104590"/>
            <a:ext cx="313184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Obsah, který se nepočítá do celkového počtu stran práce.</a:t>
            </a:r>
          </a:p>
        </p:txBody>
      </p:sp>
      <p:sp>
        <p:nvSpPr>
          <p:cNvPr id="142" name="Shape 142"/>
          <p:cNvSpPr/>
          <p:nvPr/>
        </p:nvSpPr>
        <p:spPr>
          <a:xfrm>
            <a:off x="6024695" y="3468677"/>
            <a:ext cx="2952329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stránkování (rozsah práce) se počítá až od kapitoly „Úvod“ – je vhodné toto zohlednit i při číslování stran</a:t>
            </a:r>
          </a:p>
        </p:txBody>
      </p:sp>
      <p:pic>
        <p:nvPicPr>
          <p:cNvPr id="143" name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4" y="260647"/>
            <a:ext cx="5570794" cy="556365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4" name="Shape 144"/>
          <p:cNvSpPr/>
          <p:nvPr/>
        </p:nvSpPr>
        <p:spPr>
          <a:xfrm>
            <a:off x="336227" y="692695"/>
            <a:ext cx="5396648" cy="228084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ln w="9524">
                  <a:solidFill>
                    <a:srgbClr val="FF0000"/>
                  </a:solidFill>
                </a:ln>
                <a:noFill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9016604">
            <a:off x="5830635" y="777230"/>
            <a:ext cx="102189" cy="2880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17"/>
                </a:moveTo>
                <a:lnTo>
                  <a:pt x="5400" y="21217"/>
                </a:lnTo>
                <a:lnTo>
                  <a:pt x="5400" y="0"/>
                </a:lnTo>
                <a:lnTo>
                  <a:pt x="16200" y="0"/>
                </a:lnTo>
                <a:lnTo>
                  <a:pt x="16200" y="21217"/>
                </a:lnTo>
                <a:lnTo>
                  <a:pt x="21600" y="2121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Úvod</a:t>
            </a:r>
          </a:p>
        </p:txBody>
      </p:sp>
      <p:sp>
        <p:nvSpPr>
          <p:cNvPr id="148" name="Shape 14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představení</a:t>
            </a:r>
            <a:r>
              <a:rPr dirty="0"/>
              <a:t> </a:t>
            </a:r>
            <a:r>
              <a:rPr dirty="0" err="1"/>
              <a:t>problému</a:t>
            </a:r>
            <a:r>
              <a:rPr dirty="0"/>
              <a:t>, o němž práce </a:t>
            </a:r>
            <a:r>
              <a:rPr dirty="0" err="1"/>
              <a:t>pojednává</a:t>
            </a:r>
            <a:r>
              <a:rPr lang="cs-CZ" dirty="0"/>
              <a:t> </a:t>
            </a:r>
            <a:r>
              <a:rPr dirty="0"/>
              <a:t>a </a:t>
            </a:r>
            <a:r>
              <a:rPr dirty="0" err="1"/>
              <a:t>vymezení</a:t>
            </a:r>
            <a:r>
              <a:rPr dirty="0"/>
              <a:t> </a:t>
            </a:r>
            <a:r>
              <a:rPr dirty="0" err="1"/>
              <a:t>cíle</a:t>
            </a:r>
            <a:r>
              <a:rPr dirty="0"/>
              <a:t> (</a:t>
            </a:r>
            <a:r>
              <a:rPr dirty="0" err="1"/>
              <a:t>cílů</a:t>
            </a:r>
            <a:r>
              <a:rPr dirty="0"/>
              <a:t>) </a:t>
            </a:r>
            <a:r>
              <a:rPr dirty="0" err="1"/>
              <a:t>práce</a:t>
            </a:r>
            <a:endParaRPr lang="cs-CZ" dirty="0"/>
          </a:p>
          <a:p>
            <a:endParaRPr dirty="0"/>
          </a:p>
          <a:p>
            <a:r>
              <a:rPr dirty="0" err="1"/>
              <a:t>představení</a:t>
            </a:r>
            <a:r>
              <a:rPr dirty="0"/>
              <a:t> by mělo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stručné</a:t>
            </a:r>
            <a:r>
              <a:rPr dirty="0"/>
              <a:t> a </a:t>
            </a:r>
            <a:r>
              <a:rPr dirty="0" err="1"/>
              <a:t>výstižné</a:t>
            </a:r>
            <a:r>
              <a:rPr dirty="0"/>
              <a:t> (např. 1-2 </a:t>
            </a:r>
            <a:r>
              <a:rPr dirty="0" err="1"/>
              <a:t>strany</a:t>
            </a:r>
            <a:r>
              <a:rPr dirty="0"/>
              <a:t> </a:t>
            </a:r>
            <a:r>
              <a:rPr dirty="0" err="1"/>
              <a:t>textu</a:t>
            </a:r>
            <a:r>
              <a:rPr dirty="0"/>
              <a:t>)</a:t>
            </a:r>
          </a:p>
          <a:p>
            <a:endParaRPr dirty="0"/>
          </a:p>
          <a:p>
            <a:pPr>
              <a:defRPr>
                <a:solidFill>
                  <a:srgbClr val="FF0000"/>
                </a:solidFill>
              </a:defRPr>
            </a:pPr>
            <a:r>
              <a:rPr dirty="0" err="1"/>
              <a:t>touto</a:t>
            </a:r>
            <a:r>
              <a:rPr dirty="0"/>
              <a:t> </a:t>
            </a:r>
            <a:r>
              <a:rPr dirty="0" err="1"/>
              <a:t>částí</a:t>
            </a:r>
            <a:r>
              <a:rPr dirty="0"/>
              <a:t> </a:t>
            </a:r>
            <a:r>
              <a:rPr dirty="0" err="1"/>
              <a:t>začíná</a:t>
            </a:r>
            <a:r>
              <a:rPr dirty="0"/>
              <a:t> „</a:t>
            </a:r>
            <a:r>
              <a:rPr dirty="0" err="1"/>
              <a:t>počítání</a:t>
            </a:r>
            <a:r>
              <a:rPr dirty="0"/>
              <a:t>“ </a:t>
            </a:r>
            <a:r>
              <a:rPr dirty="0" err="1"/>
              <a:t>stran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6450892" cy="5616624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Vlastní rešerše</a:t>
            </a:r>
          </a:p>
        </p:txBody>
      </p:sp>
      <p:sp>
        <p:nvSpPr>
          <p:cNvPr id="153" name="Shape 153"/>
          <p:cNvSpPr>
            <a:spLocks noGrp="1"/>
          </p:cNvSpPr>
          <p:nvPr>
            <p:ph idx="1"/>
          </p:nvPr>
        </p:nvSpPr>
        <p:spPr>
          <a:xfrm>
            <a:off x="628650" y="1571183"/>
            <a:ext cx="78867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32613" indent="-332613" defTabSz="886968">
              <a:spcBef>
                <a:spcPts val="600"/>
              </a:spcBef>
              <a:defRPr sz="2813"/>
            </a:pPr>
            <a:r>
              <a:rPr dirty="0" err="1"/>
              <a:t>hlavní</a:t>
            </a:r>
            <a:r>
              <a:rPr dirty="0"/>
              <a:t>=</a:t>
            </a:r>
            <a:r>
              <a:rPr dirty="0" err="1"/>
              <a:t>nejobsáhlejší</a:t>
            </a:r>
            <a:r>
              <a:rPr dirty="0"/>
              <a:t> </a:t>
            </a:r>
            <a:r>
              <a:rPr dirty="0" err="1"/>
              <a:t>část</a:t>
            </a:r>
            <a:r>
              <a:rPr dirty="0"/>
              <a:t> </a:t>
            </a:r>
            <a:r>
              <a:rPr dirty="0" err="1"/>
              <a:t>práce</a:t>
            </a:r>
            <a:endParaRPr lang="cs-CZ" dirty="0"/>
          </a:p>
          <a:p>
            <a:pPr marL="332613" indent="-332613" defTabSz="886968">
              <a:spcBef>
                <a:spcPts val="600"/>
              </a:spcBef>
              <a:defRPr sz="2813"/>
            </a:pPr>
            <a:endParaRPr dirty="0"/>
          </a:p>
          <a:p>
            <a:pPr marL="332613" indent="-332613" defTabSz="886968">
              <a:spcBef>
                <a:spcPts val="600"/>
              </a:spcBef>
              <a:defRPr sz="2813"/>
            </a:pPr>
            <a:r>
              <a:rPr dirty="0" err="1"/>
              <a:t>zpracování</a:t>
            </a:r>
            <a:r>
              <a:rPr dirty="0"/>
              <a:t> </a:t>
            </a:r>
            <a:r>
              <a:rPr dirty="0" err="1"/>
              <a:t>původních</a:t>
            </a:r>
            <a:r>
              <a:rPr dirty="0"/>
              <a:t> </a:t>
            </a:r>
            <a:r>
              <a:rPr dirty="0" err="1"/>
              <a:t>literárních</a:t>
            </a:r>
            <a:r>
              <a:rPr dirty="0"/>
              <a:t> </a:t>
            </a:r>
            <a:r>
              <a:rPr dirty="0" err="1"/>
              <a:t>poznatků</a:t>
            </a:r>
            <a:r>
              <a:rPr dirty="0"/>
              <a:t>, </a:t>
            </a:r>
            <a:r>
              <a:rPr dirty="0" err="1"/>
              <a:t>interpretace</a:t>
            </a:r>
            <a:r>
              <a:rPr dirty="0"/>
              <a:t>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pohledů</a:t>
            </a:r>
            <a:r>
              <a:rPr dirty="0"/>
              <a:t> pro a </a:t>
            </a:r>
            <a:r>
              <a:rPr dirty="0" err="1"/>
              <a:t>proti</a:t>
            </a:r>
            <a:r>
              <a:rPr dirty="0"/>
              <a:t>, </a:t>
            </a:r>
            <a:r>
              <a:rPr dirty="0" err="1"/>
              <a:t>upozornění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případné</a:t>
            </a:r>
            <a:r>
              <a:rPr dirty="0"/>
              <a:t> </a:t>
            </a:r>
            <a:r>
              <a:rPr dirty="0" err="1"/>
              <a:t>nedostatky</a:t>
            </a:r>
            <a:r>
              <a:rPr dirty="0"/>
              <a:t> </a:t>
            </a:r>
            <a:r>
              <a:rPr dirty="0" err="1"/>
              <a:t>studií</a:t>
            </a:r>
            <a:r>
              <a:rPr dirty="0"/>
              <a:t>, </a:t>
            </a:r>
            <a:r>
              <a:rPr dirty="0" err="1"/>
              <a:t>zdůraznění</a:t>
            </a:r>
            <a:r>
              <a:rPr dirty="0"/>
              <a:t> </a:t>
            </a:r>
            <a:r>
              <a:rPr dirty="0" err="1"/>
              <a:t>nosných</a:t>
            </a:r>
            <a:r>
              <a:rPr dirty="0"/>
              <a:t> </a:t>
            </a:r>
            <a:r>
              <a:rPr dirty="0" err="1"/>
              <a:t>literárních</a:t>
            </a:r>
            <a:r>
              <a:rPr dirty="0"/>
              <a:t> </a:t>
            </a:r>
            <a:r>
              <a:rPr dirty="0" err="1"/>
              <a:t>informací</a:t>
            </a:r>
            <a:endParaRPr lang="cs-CZ" dirty="0"/>
          </a:p>
          <a:p>
            <a:pPr marL="332613" indent="-332613" defTabSz="886968">
              <a:spcBef>
                <a:spcPts val="600"/>
              </a:spcBef>
              <a:defRPr sz="2813"/>
            </a:pPr>
            <a:endParaRPr dirty="0"/>
          </a:p>
          <a:p>
            <a:pPr marL="332613" indent="-332613" defTabSz="886968">
              <a:spcBef>
                <a:spcPts val="600"/>
              </a:spcBef>
              <a:defRPr sz="2813" b="1">
                <a:solidFill>
                  <a:srgbClr val="FF0000"/>
                </a:solidFill>
              </a:defRPr>
            </a:pPr>
            <a:r>
              <a:rPr dirty="0" err="1"/>
              <a:t>kvalitní</a:t>
            </a:r>
            <a:r>
              <a:rPr dirty="0"/>
              <a:t> </a:t>
            </a:r>
            <a:r>
              <a:rPr dirty="0" err="1"/>
              <a:t>rešerše</a:t>
            </a:r>
            <a:r>
              <a:rPr dirty="0"/>
              <a:t> je </a:t>
            </a:r>
            <a:r>
              <a:rPr dirty="0" err="1"/>
              <a:t>podmíněna</a:t>
            </a:r>
            <a:r>
              <a:rPr dirty="0"/>
              <a:t> </a:t>
            </a:r>
            <a:r>
              <a:rPr dirty="0" err="1"/>
              <a:t>tím</a:t>
            </a:r>
            <a:r>
              <a:rPr dirty="0"/>
              <a:t>, </a:t>
            </a:r>
            <a:r>
              <a:rPr dirty="0" err="1"/>
              <a:t>zda</a:t>
            </a:r>
            <a:r>
              <a:rPr dirty="0"/>
              <a:t> student </a:t>
            </a:r>
            <a:r>
              <a:rPr dirty="0" err="1"/>
              <a:t>tématu</a:t>
            </a:r>
            <a:r>
              <a:rPr dirty="0"/>
              <a:t> </a:t>
            </a:r>
            <a:r>
              <a:rPr dirty="0" err="1"/>
              <a:t>rozumí</a:t>
            </a:r>
            <a:endParaRPr lang="cs-CZ" dirty="0"/>
          </a:p>
          <a:p>
            <a:pPr marL="332613" indent="-332613" defTabSz="886968">
              <a:spcBef>
                <a:spcPts val="600"/>
              </a:spcBef>
              <a:defRPr sz="2813" b="1">
                <a:solidFill>
                  <a:srgbClr val="FF0000"/>
                </a:solidFill>
              </a:defRPr>
            </a:pPr>
            <a:endParaRPr dirty="0"/>
          </a:p>
          <a:p>
            <a:pPr marL="332613" indent="-332613" defTabSz="886968">
              <a:spcBef>
                <a:spcPts val="600"/>
              </a:spcBef>
              <a:defRPr sz="2813"/>
            </a:pPr>
            <a:r>
              <a:rPr dirty="0" err="1"/>
              <a:t>stručně</a:t>
            </a:r>
            <a:r>
              <a:rPr dirty="0"/>
              <a:t> </a:t>
            </a:r>
            <a:r>
              <a:rPr dirty="0" err="1"/>
              <a:t>lze</a:t>
            </a:r>
            <a:r>
              <a:rPr dirty="0"/>
              <a:t> </a:t>
            </a:r>
            <a:r>
              <a:rPr dirty="0" err="1"/>
              <a:t>zmínit</a:t>
            </a:r>
            <a:r>
              <a:rPr dirty="0"/>
              <a:t> </a:t>
            </a:r>
            <a:r>
              <a:rPr dirty="0" err="1"/>
              <a:t>možné</a:t>
            </a:r>
            <a:r>
              <a:rPr dirty="0"/>
              <a:t> </a:t>
            </a:r>
            <a:r>
              <a:rPr dirty="0" err="1"/>
              <a:t>směry</a:t>
            </a:r>
            <a:r>
              <a:rPr dirty="0"/>
              <a:t> </a:t>
            </a:r>
            <a:r>
              <a:rPr dirty="0" err="1"/>
              <a:t>vlastní</a:t>
            </a:r>
            <a:r>
              <a:rPr dirty="0"/>
              <a:t> </a:t>
            </a:r>
            <a:r>
              <a:rPr dirty="0" err="1"/>
              <a:t>práce</a:t>
            </a:r>
            <a:r>
              <a:rPr dirty="0"/>
              <a:t> (</a:t>
            </a:r>
            <a:r>
              <a:rPr dirty="0" err="1"/>
              <a:t>metodiky</a:t>
            </a:r>
            <a:r>
              <a:rPr dirty="0"/>
              <a:t>, design </a:t>
            </a:r>
            <a:r>
              <a:rPr dirty="0" err="1"/>
              <a:t>pokusů</a:t>
            </a:r>
            <a:r>
              <a:rPr dirty="0"/>
              <a:t>, </a:t>
            </a:r>
            <a:r>
              <a:rPr dirty="0" err="1"/>
              <a:t>způsob</a:t>
            </a:r>
            <a:r>
              <a:rPr dirty="0"/>
              <a:t> </a:t>
            </a:r>
            <a:r>
              <a:rPr dirty="0" err="1"/>
              <a:t>hodnocení</a:t>
            </a:r>
            <a:r>
              <a:rPr dirty="0"/>
              <a:t>, </a:t>
            </a:r>
            <a:r>
              <a:rPr dirty="0" err="1"/>
              <a:t>potenciální</a:t>
            </a:r>
            <a:r>
              <a:rPr dirty="0"/>
              <a:t> </a:t>
            </a:r>
            <a:r>
              <a:rPr dirty="0" err="1"/>
              <a:t>problémy</a:t>
            </a:r>
            <a:r>
              <a:rPr dirty="0"/>
              <a:t> a </a:t>
            </a:r>
            <a:r>
              <a:rPr dirty="0" err="1"/>
              <a:t>omezení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36712"/>
            <a:ext cx="6617607" cy="489654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Závěr</a:t>
            </a:r>
          </a:p>
        </p:txBody>
      </p:sp>
      <p:sp>
        <p:nvSpPr>
          <p:cNvPr id="158" name="Shape 15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22325" indent="-322325" defTabSz="859536">
              <a:defRPr sz="3008"/>
            </a:pPr>
            <a:r>
              <a:t>stručný, krátký, výstižný</a:t>
            </a:r>
          </a:p>
          <a:p>
            <a:pPr marL="322325" indent="-322325" defTabSz="859536">
              <a:defRPr sz="3008"/>
            </a:pPr>
            <a:endParaRPr/>
          </a:p>
          <a:p>
            <a:pPr marL="322325" indent="-322325" defTabSz="859536">
              <a:defRPr sz="3008"/>
            </a:pPr>
            <a:r>
              <a:t>Co z předložené rešerše vyplývá?</a:t>
            </a:r>
          </a:p>
          <a:p>
            <a:pPr marL="322325" indent="-322325" defTabSz="859536">
              <a:defRPr sz="3008"/>
            </a:pPr>
            <a:r>
              <a:t>Kde jsou poznatky nedostatečné?</a:t>
            </a:r>
          </a:p>
          <a:p>
            <a:pPr marL="322325" indent="-322325" defTabSz="859536">
              <a:defRPr sz="3008"/>
            </a:pPr>
            <a:r>
              <a:t>Jaké jsou proto aktuální směry výzkumu?</a:t>
            </a:r>
          </a:p>
          <a:p>
            <a:pPr marL="322325" indent="-322325" defTabSz="859536">
              <a:defRPr sz="3008"/>
            </a:pPr>
            <a:r>
              <a:t>Jak by mohlo magisterké studium (diplomová práce) navazovat na tyto aktuální směry?</a:t>
            </a:r>
          </a:p>
          <a:p>
            <a:pPr marL="322325" indent="-322325" defTabSz="859536">
              <a:defRPr sz="3008"/>
            </a:pPr>
            <a:r>
              <a:t>... apod.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628650" y="26176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Bakalářská</a:t>
            </a:r>
            <a:r>
              <a:rPr dirty="0"/>
              <a:t> </a:t>
            </a:r>
            <a:r>
              <a:rPr dirty="0" err="1"/>
              <a:t>práce</a:t>
            </a:r>
            <a:r>
              <a:rPr dirty="0"/>
              <a:t> - </a:t>
            </a:r>
            <a:r>
              <a:rPr dirty="0" err="1"/>
              <a:t>zaměření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3285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 err="1"/>
              <a:t>jedná</a:t>
            </a:r>
            <a:r>
              <a:rPr dirty="0"/>
              <a:t> se o </a:t>
            </a:r>
            <a:r>
              <a:rPr b="1" dirty="0" err="1">
                <a:solidFill>
                  <a:srgbClr val="FF0000"/>
                </a:solidFill>
              </a:rPr>
              <a:t>literární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rešerši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(jsou-li obsaženy i vlastní výsledky, komise k nim nesmí přihlížet), </a:t>
            </a:r>
            <a:r>
              <a:rPr lang="cs-CZ" b="1" dirty="0">
                <a:solidFill>
                  <a:srgbClr val="FF0000"/>
                </a:solidFill>
              </a:rPr>
              <a:t>jedná se o odborný text</a:t>
            </a:r>
            <a:endParaRPr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600"/>
              </a:spcBef>
              <a:defRPr sz="2800"/>
            </a:pPr>
            <a:r>
              <a:rPr dirty="0" err="1"/>
              <a:t>neakceptovatelné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: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rPr dirty="0" err="1"/>
              <a:t>pouhé</a:t>
            </a:r>
            <a:r>
              <a:rPr dirty="0"/>
              <a:t> </a:t>
            </a:r>
            <a:r>
              <a:rPr dirty="0" err="1"/>
              <a:t>přejímání</a:t>
            </a:r>
            <a:r>
              <a:rPr dirty="0"/>
              <a:t> </a:t>
            </a:r>
            <a:r>
              <a:rPr dirty="0" err="1"/>
              <a:t>poznatků</a:t>
            </a:r>
            <a:r>
              <a:rPr dirty="0"/>
              <a:t> z </a:t>
            </a:r>
            <a:r>
              <a:rPr dirty="0" err="1"/>
              <a:t>učebnic</a:t>
            </a:r>
            <a:r>
              <a:rPr dirty="0"/>
              <a:t>, </a:t>
            </a:r>
            <a:r>
              <a:rPr dirty="0" err="1"/>
              <a:t>populárních</a:t>
            </a:r>
            <a:r>
              <a:rPr dirty="0"/>
              <a:t> </a:t>
            </a:r>
            <a:r>
              <a:rPr dirty="0" err="1"/>
              <a:t>časopisů</a:t>
            </a:r>
            <a:r>
              <a:rPr dirty="0"/>
              <a:t> či </a:t>
            </a:r>
            <a:r>
              <a:rPr dirty="0" err="1"/>
              <a:t>dalších</a:t>
            </a:r>
            <a:r>
              <a:rPr dirty="0"/>
              <a:t> </a:t>
            </a:r>
            <a:r>
              <a:rPr dirty="0" err="1"/>
              <a:t>médií</a:t>
            </a:r>
            <a:r>
              <a:rPr dirty="0"/>
              <a:t> </a:t>
            </a:r>
            <a:r>
              <a:rPr dirty="0" err="1"/>
              <a:t>určených</a:t>
            </a:r>
            <a:r>
              <a:rPr dirty="0"/>
              <a:t> </a:t>
            </a:r>
            <a:r>
              <a:rPr dirty="0" err="1"/>
              <a:t>laické</a:t>
            </a:r>
            <a:r>
              <a:rPr dirty="0"/>
              <a:t> </a:t>
            </a:r>
            <a:r>
              <a:rPr dirty="0" err="1"/>
              <a:t>veřejnosti</a:t>
            </a:r>
            <a:endParaRPr lang="cs-CZ" dirty="0"/>
          </a:p>
          <a:p>
            <a:pPr marL="1143000" lvl="2" indent="-228600">
              <a:spcBef>
                <a:spcPts val="500"/>
              </a:spcBef>
              <a:defRPr sz="2400"/>
            </a:pPr>
            <a:endParaRPr dirty="0"/>
          </a:p>
          <a:p>
            <a:pPr marL="1143000" lvl="2" indent="-228600">
              <a:spcBef>
                <a:spcPts val="500"/>
              </a:spcBef>
              <a:defRPr sz="2400"/>
            </a:pPr>
            <a:r>
              <a:rPr dirty="0" err="1"/>
              <a:t>významné</a:t>
            </a:r>
            <a:r>
              <a:rPr dirty="0"/>
              <a:t> </a:t>
            </a:r>
            <a:r>
              <a:rPr dirty="0" err="1"/>
              <a:t>přejímání</a:t>
            </a:r>
            <a:r>
              <a:rPr dirty="0"/>
              <a:t> </a:t>
            </a:r>
            <a:r>
              <a:rPr dirty="0" err="1"/>
              <a:t>poznatků</a:t>
            </a:r>
            <a:r>
              <a:rPr dirty="0"/>
              <a:t> ze </a:t>
            </a:r>
            <a:r>
              <a:rPr dirty="0" err="1"/>
              <a:t>sekundárních</a:t>
            </a:r>
            <a:r>
              <a:rPr dirty="0"/>
              <a:t> </a:t>
            </a:r>
            <a:r>
              <a:rPr dirty="0" err="1"/>
              <a:t>citací</a:t>
            </a:r>
            <a:r>
              <a:rPr dirty="0"/>
              <a:t>; </a:t>
            </a:r>
            <a:r>
              <a:rPr dirty="0" err="1"/>
              <a:t>pokud</a:t>
            </a:r>
            <a:r>
              <a:rPr dirty="0"/>
              <a:t> práce </a:t>
            </a:r>
            <a:r>
              <a:rPr dirty="0" err="1"/>
              <a:t>obsahuje</a:t>
            </a:r>
            <a:r>
              <a:rPr dirty="0"/>
              <a:t> </a:t>
            </a:r>
            <a:r>
              <a:rPr dirty="0" err="1"/>
              <a:t>sekundární</a:t>
            </a:r>
            <a:r>
              <a:rPr dirty="0"/>
              <a:t> </a:t>
            </a:r>
            <a:r>
              <a:rPr dirty="0" err="1"/>
              <a:t>citace</a:t>
            </a:r>
            <a:r>
              <a:rPr dirty="0"/>
              <a:t>, </a:t>
            </a:r>
            <a:r>
              <a:rPr dirty="0" err="1"/>
              <a:t>tyto</a:t>
            </a:r>
            <a:r>
              <a:rPr dirty="0"/>
              <a:t> </a:t>
            </a:r>
            <a:r>
              <a:rPr dirty="0" err="1"/>
              <a:t>musí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dobře a </a:t>
            </a:r>
            <a:r>
              <a:rPr dirty="0" err="1"/>
              <a:t>jasně</a:t>
            </a:r>
            <a:r>
              <a:rPr dirty="0"/>
              <a:t> </a:t>
            </a:r>
            <a:r>
              <a:rPr dirty="0" err="1"/>
              <a:t>citovány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převzaté</a:t>
            </a:r>
            <a:r>
              <a:rPr lang="cs-CZ" dirty="0"/>
              <a:t> v textu i v seznamu literatury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endParaRPr dirty="0"/>
          </a:p>
          <a:p>
            <a:pPr marL="1143000" lvl="2" indent="-228600">
              <a:spcBef>
                <a:spcPts val="500"/>
              </a:spcBef>
              <a:defRPr sz="2400"/>
            </a:pPr>
            <a:r>
              <a:rPr dirty="0" err="1"/>
              <a:t>kopírování</a:t>
            </a:r>
            <a:r>
              <a:rPr dirty="0"/>
              <a:t> či </a:t>
            </a:r>
            <a:r>
              <a:rPr dirty="0" err="1"/>
              <a:t>napodobování</a:t>
            </a:r>
            <a:r>
              <a:rPr dirty="0"/>
              <a:t> </a:t>
            </a:r>
            <a:r>
              <a:rPr dirty="0" err="1"/>
              <a:t>podstatné</a:t>
            </a:r>
            <a:r>
              <a:rPr dirty="0"/>
              <a:t> </a:t>
            </a:r>
            <a:r>
              <a:rPr dirty="0" err="1"/>
              <a:t>části</a:t>
            </a:r>
            <a:r>
              <a:rPr dirty="0"/>
              <a:t> </a:t>
            </a:r>
            <a:r>
              <a:rPr dirty="0" err="1"/>
              <a:t>jiného</a:t>
            </a:r>
            <a:r>
              <a:rPr dirty="0"/>
              <a:t> </a:t>
            </a:r>
            <a:r>
              <a:rPr dirty="0" err="1"/>
              <a:t>odborného</a:t>
            </a:r>
            <a:r>
              <a:rPr dirty="0"/>
              <a:t> </a:t>
            </a:r>
            <a:r>
              <a:rPr dirty="0" err="1"/>
              <a:t>textu</a:t>
            </a:r>
            <a:r>
              <a:rPr dirty="0"/>
              <a:t> (</a:t>
            </a:r>
            <a:r>
              <a:rPr dirty="0" err="1"/>
              <a:t>plagiátorství</a:t>
            </a:r>
            <a:r>
              <a:rPr dirty="0"/>
              <a:t>); </a:t>
            </a:r>
            <a:r>
              <a:rPr dirty="0" err="1"/>
              <a:t>plagiátem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 i </a:t>
            </a:r>
            <a:r>
              <a:rPr dirty="0" err="1"/>
              <a:t>prostý</a:t>
            </a:r>
            <a:r>
              <a:rPr dirty="0"/>
              <a:t> </a:t>
            </a:r>
            <a:r>
              <a:rPr dirty="0" err="1"/>
              <a:t>překlad</a:t>
            </a:r>
            <a:r>
              <a:rPr dirty="0"/>
              <a:t> </a:t>
            </a:r>
            <a:r>
              <a:rPr dirty="0" err="1"/>
              <a:t>cizího</a:t>
            </a:r>
            <a:r>
              <a:rPr dirty="0"/>
              <a:t> </a:t>
            </a:r>
            <a:r>
              <a:rPr dirty="0" err="1"/>
              <a:t>odborného</a:t>
            </a:r>
            <a:r>
              <a:rPr dirty="0"/>
              <a:t> </a:t>
            </a:r>
            <a:r>
              <a:rPr dirty="0" err="1"/>
              <a:t>textu</a:t>
            </a:r>
            <a:r>
              <a:rPr dirty="0"/>
              <a:t>, </a:t>
            </a:r>
            <a:r>
              <a:rPr dirty="0" err="1"/>
              <a:t>který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 </a:t>
            </a:r>
            <a:r>
              <a:rPr dirty="0" err="1"/>
              <a:t>vydávaný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vlastní</a:t>
            </a:r>
            <a:r>
              <a:rPr lang="cs-CZ" dirty="0"/>
              <a:t> … a pozor na autoplagiátorství!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47725"/>
            <a:ext cx="6953250" cy="516255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Přehled použité literatury</a:t>
            </a:r>
          </a:p>
        </p:txBody>
      </p:sp>
      <p:sp>
        <p:nvSpPr>
          <p:cNvPr id="163" name="Shape 16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8609" indent="-308609" defTabSz="822959">
              <a:spcBef>
                <a:spcPts val="500"/>
              </a:spcBef>
              <a:defRPr sz="2430"/>
            </a:pPr>
            <a:r>
              <a:rPr dirty="0"/>
              <a:t>v </a:t>
            </a:r>
            <a:r>
              <a:rPr dirty="0" err="1"/>
              <a:t>různých</a:t>
            </a:r>
            <a:r>
              <a:rPr dirty="0"/>
              <a:t> </a:t>
            </a:r>
            <a:r>
              <a:rPr dirty="0" err="1"/>
              <a:t>oborech</a:t>
            </a:r>
            <a:r>
              <a:rPr dirty="0"/>
              <a:t> </a:t>
            </a:r>
            <a:r>
              <a:rPr dirty="0" err="1"/>
              <a:t>různé</a:t>
            </a:r>
            <a:r>
              <a:rPr dirty="0"/>
              <a:t> </a:t>
            </a:r>
            <a:r>
              <a:rPr dirty="0" err="1"/>
              <a:t>normy</a:t>
            </a:r>
            <a:r>
              <a:rPr dirty="0"/>
              <a:t> a </a:t>
            </a:r>
            <a:r>
              <a:rPr dirty="0" err="1"/>
              <a:t>zvyklosti</a:t>
            </a:r>
            <a:endParaRPr dirty="0"/>
          </a:p>
          <a:p>
            <a:pPr marL="308609" indent="-308609" defTabSz="822959">
              <a:spcBef>
                <a:spcPts val="500"/>
              </a:spcBef>
              <a:defRPr sz="2430"/>
            </a:pPr>
            <a:r>
              <a:rPr dirty="0" err="1"/>
              <a:t>pozor</a:t>
            </a:r>
            <a:r>
              <a:rPr dirty="0"/>
              <a:t> na </a:t>
            </a:r>
            <a:r>
              <a:rPr dirty="0" err="1"/>
              <a:t>jednotnou</a:t>
            </a:r>
            <a:r>
              <a:rPr dirty="0"/>
              <a:t> </a:t>
            </a:r>
            <a:r>
              <a:rPr dirty="0" err="1"/>
              <a:t>úpravu</a:t>
            </a:r>
            <a:r>
              <a:rPr dirty="0"/>
              <a:t> </a:t>
            </a:r>
            <a:r>
              <a:rPr dirty="0" err="1"/>
              <a:t>citací</a:t>
            </a:r>
            <a:endParaRPr dirty="0"/>
          </a:p>
          <a:p>
            <a:pPr marL="308609" indent="-308609" defTabSz="822959">
              <a:spcBef>
                <a:spcPts val="500"/>
              </a:spcBef>
              <a:defRPr sz="2430"/>
            </a:pPr>
            <a:r>
              <a:rPr dirty="0" err="1"/>
              <a:t>kladně</a:t>
            </a:r>
            <a:r>
              <a:rPr dirty="0"/>
              <a:t> </a:t>
            </a:r>
            <a:r>
              <a:rPr dirty="0" err="1"/>
              <a:t>hodnoceno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 </a:t>
            </a:r>
            <a:r>
              <a:rPr dirty="0" err="1"/>
              <a:t>zejména</a:t>
            </a:r>
            <a:r>
              <a:rPr dirty="0"/>
              <a:t> </a:t>
            </a:r>
            <a:r>
              <a:rPr dirty="0" err="1"/>
              <a:t>použití</a:t>
            </a:r>
            <a:r>
              <a:rPr dirty="0"/>
              <a:t> </a:t>
            </a:r>
            <a:r>
              <a:rPr dirty="0" err="1"/>
              <a:t>primárních</a:t>
            </a:r>
            <a:r>
              <a:rPr dirty="0"/>
              <a:t> </a:t>
            </a:r>
            <a:r>
              <a:rPr dirty="0" err="1"/>
              <a:t>citací</a:t>
            </a:r>
            <a:r>
              <a:rPr dirty="0"/>
              <a:t> </a:t>
            </a:r>
            <a:r>
              <a:rPr sz="2070" dirty="0">
                <a:solidFill>
                  <a:srgbClr val="FF0000"/>
                </a:solidFill>
              </a:rPr>
              <a:t>(= </a:t>
            </a:r>
            <a:r>
              <a:rPr sz="2070" dirty="0" err="1">
                <a:solidFill>
                  <a:srgbClr val="FF0000"/>
                </a:solidFill>
              </a:rPr>
              <a:t>pročtení</a:t>
            </a:r>
            <a:r>
              <a:rPr sz="2070" dirty="0">
                <a:solidFill>
                  <a:srgbClr val="FF0000"/>
                </a:solidFill>
              </a:rPr>
              <a:t> a </a:t>
            </a:r>
            <a:r>
              <a:rPr sz="2070" dirty="0" err="1">
                <a:solidFill>
                  <a:srgbClr val="FF0000"/>
                </a:solidFill>
              </a:rPr>
              <a:t>zpracování</a:t>
            </a:r>
            <a:r>
              <a:rPr sz="2070" dirty="0">
                <a:solidFill>
                  <a:srgbClr val="FF0000"/>
                </a:solidFill>
              </a:rPr>
              <a:t> </a:t>
            </a:r>
            <a:r>
              <a:rPr sz="2070" dirty="0" err="1">
                <a:solidFill>
                  <a:srgbClr val="FF0000"/>
                </a:solidFill>
              </a:rPr>
              <a:t>publikací</a:t>
            </a:r>
            <a:r>
              <a:rPr sz="2070" dirty="0">
                <a:solidFill>
                  <a:srgbClr val="FF0000"/>
                </a:solidFill>
              </a:rPr>
              <a:t>, </a:t>
            </a:r>
            <a:r>
              <a:rPr sz="2070" dirty="0" err="1">
                <a:solidFill>
                  <a:srgbClr val="FF0000"/>
                </a:solidFill>
              </a:rPr>
              <a:t>které</a:t>
            </a:r>
            <a:r>
              <a:rPr sz="2070" dirty="0">
                <a:solidFill>
                  <a:srgbClr val="FF0000"/>
                </a:solidFill>
              </a:rPr>
              <a:t> </a:t>
            </a:r>
            <a:r>
              <a:rPr sz="2070" dirty="0" err="1">
                <a:solidFill>
                  <a:srgbClr val="FF0000"/>
                </a:solidFill>
              </a:rPr>
              <a:t>poprvé</a:t>
            </a:r>
            <a:r>
              <a:rPr sz="2070" dirty="0">
                <a:solidFill>
                  <a:srgbClr val="FF0000"/>
                </a:solidFill>
              </a:rPr>
              <a:t> </a:t>
            </a:r>
            <a:r>
              <a:rPr sz="2070" dirty="0" err="1">
                <a:solidFill>
                  <a:srgbClr val="FF0000"/>
                </a:solidFill>
              </a:rPr>
              <a:t>popisují</a:t>
            </a:r>
            <a:r>
              <a:rPr sz="2070" dirty="0">
                <a:solidFill>
                  <a:srgbClr val="FF0000"/>
                </a:solidFill>
              </a:rPr>
              <a:t> </a:t>
            </a:r>
            <a:r>
              <a:rPr sz="2070" dirty="0" err="1">
                <a:solidFill>
                  <a:srgbClr val="FF0000"/>
                </a:solidFill>
              </a:rPr>
              <a:t>nové</a:t>
            </a:r>
            <a:r>
              <a:rPr sz="2070" dirty="0">
                <a:solidFill>
                  <a:srgbClr val="FF0000"/>
                </a:solidFill>
              </a:rPr>
              <a:t> </a:t>
            </a:r>
            <a:r>
              <a:rPr sz="2070" dirty="0" err="1">
                <a:solidFill>
                  <a:srgbClr val="FF0000"/>
                </a:solidFill>
              </a:rPr>
              <a:t>zjistění</a:t>
            </a:r>
            <a:r>
              <a:rPr sz="2070" dirty="0">
                <a:solidFill>
                  <a:srgbClr val="FF0000"/>
                </a:solidFill>
              </a:rPr>
              <a:t>/nový </a:t>
            </a:r>
            <a:r>
              <a:rPr sz="2070" dirty="0" err="1">
                <a:solidFill>
                  <a:srgbClr val="FF0000"/>
                </a:solidFill>
              </a:rPr>
              <a:t>objev</a:t>
            </a:r>
            <a:r>
              <a:rPr sz="2070" dirty="0">
                <a:solidFill>
                  <a:srgbClr val="FF0000"/>
                </a:solidFill>
              </a:rPr>
              <a:t>)</a:t>
            </a:r>
            <a:endParaRPr dirty="0">
              <a:solidFill>
                <a:srgbClr val="FF0000"/>
              </a:solidFill>
            </a:endParaRPr>
          </a:p>
          <a:p>
            <a:pPr marL="308609" indent="-308609" defTabSz="822959">
              <a:spcBef>
                <a:spcPts val="500"/>
              </a:spcBef>
              <a:defRPr sz="2430"/>
            </a:pPr>
            <a:r>
              <a:rPr dirty="0" err="1"/>
              <a:t>sekundární</a:t>
            </a:r>
            <a:r>
              <a:rPr dirty="0"/>
              <a:t> </a:t>
            </a:r>
            <a:r>
              <a:rPr dirty="0" err="1"/>
              <a:t>citace</a:t>
            </a:r>
            <a:r>
              <a:rPr dirty="0"/>
              <a:t> </a:t>
            </a:r>
            <a:r>
              <a:rPr lang="cs-CZ" dirty="0"/>
              <a:t>(= tedy zprostředkované např. nějakým souborným článkem) </a:t>
            </a:r>
            <a:r>
              <a:rPr dirty="0"/>
              <a:t>by </a:t>
            </a:r>
            <a:r>
              <a:rPr dirty="0" err="1"/>
              <a:t>měly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užívány</a:t>
            </a:r>
            <a:r>
              <a:rPr dirty="0"/>
              <a:t> </a:t>
            </a:r>
            <a:r>
              <a:rPr dirty="0" err="1"/>
              <a:t>výjimečně</a:t>
            </a:r>
            <a:endParaRPr dirty="0"/>
          </a:p>
          <a:p>
            <a:pPr marL="668654" lvl="1" indent="-257175" defTabSz="822959">
              <a:spcBef>
                <a:spcPts val="400"/>
              </a:spcBef>
              <a:defRPr sz="2070"/>
            </a:pPr>
            <a:r>
              <a:rPr dirty="0" err="1"/>
              <a:t>sekundární</a:t>
            </a:r>
            <a:r>
              <a:rPr dirty="0"/>
              <a:t> </a:t>
            </a:r>
            <a:r>
              <a:rPr dirty="0" err="1"/>
              <a:t>citace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 v </a:t>
            </a:r>
            <a:r>
              <a:rPr dirty="0" err="1"/>
              <a:t>seznamu</a:t>
            </a:r>
            <a:r>
              <a:rPr dirty="0"/>
              <a:t> </a:t>
            </a:r>
            <a:r>
              <a:rPr dirty="0" err="1"/>
              <a:t>použité</a:t>
            </a:r>
            <a:r>
              <a:rPr dirty="0"/>
              <a:t> </a:t>
            </a:r>
            <a:r>
              <a:rPr dirty="0" err="1"/>
              <a:t>literatury</a:t>
            </a:r>
            <a:r>
              <a:rPr dirty="0"/>
              <a:t> </a:t>
            </a:r>
            <a:r>
              <a:rPr dirty="0" err="1"/>
              <a:t>žádoucí</a:t>
            </a:r>
            <a:r>
              <a:rPr dirty="0"/>
              <a:t> </a:t>
            </a:r>
            <a:r>
              <a:rPr dirty="0" err="1"/>
              <a:t>označit</a:t>
            </a:r>
            <a:r>
              <a:rPr dirty="0"/>
              <a:t> (např. *)</a:t>
            </a:r>
          </a:p>
          <a:p>
            <a:pPr marL="668654" lvl="1" indent="-257175" defTabSz="822959">
              <a:spcBef>
                <a:spcPts val="400"/>
              </a:spcBef>
              <a:defRPr sz="2070"/>
            </a:pPr>
            <a:r>
              <a:rPr dirty="0"/>
              <a:t>v </a:t>
            </a:r>
            <a:r>
              <a:rPr dirty="0" err="1"/>
              <a:t>textu</a:t>
            </a:r>
            <a:r>
              <a:rPr dirty="0"/>
              <a:t> i </a:t>
            </a:r>
            <a:r>
              <a:rPr dirty="0" err="1"/>
              <a:t>seznamu</a:t>
            </a:r>
            <a:r>
              <a:rPr dirty="0"/>
              <a:t> </a:t>
            </a:r>
            <a:r>
              <a:rPr dirty="0" err="1"/>
              <a:t>literatury</a:t>
            </a:r>
            <a:r>
              <a:rPr dirty="0"/>
              <a:t> </a:t>
            </a:r>
            <a:r>
              <a:rPr dirty="0" err="1"/>
              <a:t>je</a:t>
            </a:r>
            <a:r>
              <a:rPr dirty="0"/>
              <a:t> v </a:t>
            </a:r>
            <a:r>
              <a:rPr dirty="0" err="1"/>
              <a:t>těchto</a:t>
            </a:r>
            <a:r>
              <a:rPr dirty="0"/>
              <a:t> </a:t>
            </a:r>
            <a:r>
              <a:rPr dirty="0" err="1"/>
              <a:t>případech</a:t>
            </a:r>
            <a:r>
              <a:rPr dirty="0"/>
              <a:t> </a:t>
            </a:r>
            <a:r>
              <a:rPr dirty="0" err="1"/>
              <a:t>žádoucí</a:t>
            </a:r>
            <a:r>
              <a:rPr dirty="0"/>
              <a:t> </a:t>
            </a:r>
            <a:r>
              <a:rPr dirty="0" err="1"/>
              <a:t>uvádět</a:t>
            </a:r>
            <a:r>
              <a:rPr dirty="0"/>
              <a:t> i </a:t>
            </a:r>
            <a:r>
              <a:rPr dirty="0" err="1"/>
              <a:t>primární</a:t>
            </a:r>
            <a:r>
              <a:rPr dirty="0"/>
              <a:t> </a:t>
            </a:r>
            <a:r>
              <a:rPr dirty="0" err="1"/>
              <a:t>citační</a:t>
            </a:r>
            <a:r>
              <a:rPr dirty="0"/>
              <a:t> </a:t>
            </a:r>
            <a:r>
              <a:rPr dirty="0" err="1"/>
              <a:t>zdroj</a:t>
            </a:r>
            <a:endParaRPr dirty="0"/>
          </a:p>
          <a:p>
            <a:pPr marL="668654" lvl="1" indent="-257175" defTabSz="822959">
              <a:spcBef>
                <a:spcPts val="400"/>
              </a:spcBef>
              <a:defRPr sz="2070"/>
            </a:pPr>
            <a:r>
              <a:rPr dirty="0" err="1"/>
              <a:t>možná</a:t>
            </a:r>
            <a:r>
              <a:rPr dirty="0"/>
              <a:t> </a:t>
            </a:r>
            <a:r>
              <a:rPr dirty="0" err="1"/>
              <a:t>podoba</a:t>
            </a:r>
            <a:r>
              <a:rPr dirty="0"/>
              <a:t> </a:t>
            </a:r>
            <a:r>
              <a:rPr dirty="0" err="1"/>
              <a:t>citace</a:t>
            </a:r>
            <a:r>
              <a:rPr dirty="0"/>
              <a:t> v </a:t>
            </a:r>
            <a:r>
              <a:rPr dirty="0" err="1"/>
              <a:t>textu</a:t>
            </a:r>
            <a:r>
              <a:rPr dirty="0"/>
              <a:t>:</a:t>
            </a:r>
          </a:p>
          <a:p>
            <a:pPr marL="1028700" lvl="2" indent="-205739" defTabSz="822959">
              <a:spcBef>
                <a:spcPts val="400"/>
              </a:spcBef>
              <a:defRPr sz="1800"/>
            </a:pPr>
            <a:r>
              <a:rPr dirty="0"/>
              <a:t>Novák a </a:t>
            </a:r>
            <a:r>
              <a:rPr dirty="0" err="1"/>
              <a:t>kol</a:t>
            </a:r>
            <a:r>
              <a:rPr dirty="0"/>
              <a:t>. (1956; cit. </a:t>
            </a:r>
            <a:r>
              <a:rPr dirty="0" err="1"/>
              <a:t>dle</a:t>
            </a:r>
            <a:r>
              <a:rPr dirty="0"/>
              <a:t> </a:t>
            </a:r>
            <a:r>
              <a:rPr dirty="0" err="1"/>
              <a:t>Nováčka</a:t>
            </a:r>
            <a:r>
              <a:rPr dirty="0"/>
              <a:t> a </a:t>
            </a:r>
            <a:r>
              <a:rPr dirty="0" err="1"/>
              <a:t>kol</a:t>
            </a:r>
            <a:r>
              <a:rPr dirty="0"/>
              <a:t>. 1996)</a:t>
            </a:r>
          </a:p>
          <a:p>
            <a:pPr marL="1028700" lvl="2" indent="-205739" defTabSz="822959">
              <a:spcBef>
                <a:spcPts val="400"/>
              </a:spcBef>
              <a:defRPr sz="1800"/>
            </a:pPr>
            <a:r>
              <a:rPr dirty="0"/>
              <a:t>(Novák a </a:t>
            </a:r>
            <a:r>
              <a:rPr dirty="0" err="1"/>
              <a:t>kol</a:t>
            </a:r>
            <a:r>
              <a:rPr dirty="0"/>
              <a:t>. 1956; cit. </a:t>
            </a:r>
            <a:r>
              <a:rPr dirty="0" err="1"/>
              <a:t>dle</a:t>
            </a:r>
            <a:r>
              <a:rPr dirty="0"/>
              <a:t> </a:t>
            </a:r>
            <a:r>
              <a:rPr dirty="0" err="1"/>
              <a:t>Nováčka</a:t>
            </a:r>
            <a:r>
              <a:rPr dirty="0"/>
              <a:t> a </a:t>
            </a:r>
            <a:r>
              <a:rPr dirty="0" err="1"/>
              <a:t>kol</a:t>
            </a:r>
            <a:r>
              <a:rPr dirty="0"/>
              <a:t>. 1996)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59"/>
            <a:ext cx="7706242" cy="381642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Přílohy</a:t>
            </a:r>
          </a:p>
        </p:txBody>
      </p:sp>
      <p:sp>
        <p:nvSpPr>
          <p:cNvPr id="168" name="Shape 168"/>
          <p:cNvSpPr>
            <a:spLocks noGrp="1"/>
          </p:cNvSpPr>
          <p:nvPr>
            <p:ph idx="1"/>
          </p:nvPr>
        </p:nvSpPr>
        <p:spPr>
          <a:xfrm>
            <a:off x="457200" y="985167"/>
            <a:ext cx="8229600" cy="5184578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spcBef>
                <a:spcPts val="500"/>
              </a:spcBef>
              <a:defRPr sz="2457"/>
            </a:pPr>
            <a:r>
              <a:rPr dirty="0" err="1"/>
              <a:t>tabulky</a:t>
            </a:r>
            <a:r>
              <a:rPr dirty="0"/>
              <a:t>, </a:t>
            </a:r>
            <a:r>
              <a:rPr dirty="0" err="1"/>
              <a:t>grafy</a:t>
            </a:r>
            <a:r>
              <a:rPr dirty="0"/>
              <a:t>, </a:t>
            </a:r>
            <a:r>
              <a:rPr dirty="0" err="1"/>
              <a:t>obrázky</a:t>
            </a:r>
            <a:r>
              <a:rPr dirty="0"/>
              <a:t> - </a:t>
            </a:r>
            <a:r>
              <a:rPr dirty="0" err="1"/>
              <a:t>pokud</a:t>
            </a:r>
            <a:r>
              <a:rPr dirty="0"/>
              <a:t> </a:t>
            </a:r>
            <a:r>
              <a:rPr dirty="0" err="1"/>
              <a:t>nejsou</a:t>
            </a:r>
            <a:r>
              <a:rPr dirty="0"/>
              <a:t> </a:t>
            </a:r>
            <a:r>
              <a:rPr dirty="0" err="1"/>
              <a:t>uvedeny</a:t>
            </a:r>
            <a:r>
              <a:rPr dirty="0"/>
              <a:t> </a:t>
            </a:r>
            <a:r>
              <a:rPr dirty="0" err="1"/>
              <a:t>přímo</a:t>
            </a:r>
            <a:r>
              <a:rPr dirty="0"/>
              <a:t> v </a:t>
            </a:r>
            <a:r>
              <a:rPr dirty="0" err="1"/>
              <a:t>textu</a:t>
            </a:r>
            <a:r>
              <a:rPr dirty="0"/>
              <a:t>; </a:t>
            </a:r>
            <a:r>
              <a:rPr dirty="0" err="1">
                <a:solidFill>
                  <a:srgbClr val="FF0000"/>
                </a:solidFill>
              </a:rPr>
              <a:t>započítávají</a:t>
            </a:r>
            <a:r>
              <a:rPr dirty="0">
                <a:solidFill>
                  <a:srgbClr val="FF0000"/>
                </a:solidFill>
              </a:rPr>
              <a:t> se do </a:t>
            </a:r>
            <a:r>
              <a:rPr dirty="0" err="1">
                <a:solidFill>
                  <a:srgbClr val="FF0000"/>
                </a:solidFill>
              </a:rPr>
              <a:t>celkového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počtu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stran</a:t>
            </a:r>
            <a:endParaRPr lang="cs-CZ" dirty="0">
              <a:solidFill>
                <a:srgbClr val="FF0000"/>
              </a:solidFill>
            </a:endParaRPr>
          </a:p>
          <a:p>
            <a:pPr marL="312039" indent="-312039" defTabSz="832104">
              <a:spcBef>
                <a:spcPts val="500"/>
              </a:spcBef>
              <a:defRPr sz="2457"/>
            </a:pPr>
            <a:endParaRPr dirty="0">
              <a:solidFill>
                <a:srgbClr val="FF0000"/>
              </a:solidFill>
            </a:endParaRPr>
          </a:p>
          <a:p>
            <a:pPr marL="312039" indent="-312039" defTabSz="832104">
              <a:spcBef>
                <a:spcPts val="500"/>
              </a:spcBef>
              <a:defRPr sz="2457"/>
            </a:pPr>
            <a:r>
              <a:rPr dirty="0" err="1"/>
              <a:t>samostatné</a:t>
            </a:r>
            <a:r>
              <a:rPr dirty="0"/>
              <a:t> </a:t>
            </a:r>
            <a:r>
              <a:rPr dirty="0" err="1"/>
              <a:t>přílohy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grafické</a:t>
            </a:r>
            <a:r>
              <a:rPr dirty="0"/>
              <a:t> </a:t>
            </a:r>
            <a:r>
              <a:rPr dirty="0" err="1"/>
              <a:t>součásti</a:t>
            </a:r>
            <a:r>
              <a:rPr dirty="0"/>
              <a:t> </a:t>
            </a:r>
            <a:r>
              <a:rPr dirty="0" err="1"/>
              <a:t>vložené</a:t>
            </a:r>
            <a:r>
              <a:rPr dirty="0"/>
              <a:t> </a:t>
            </a:r>
            <a:r>
              <a:rPr dirty="0" err="1"/>
              <a:t>přímo</a:t>
            </a:r>
            <a:r>
              <a:rPr dirty="0"/>
              <a:t> do </a:t>
            </a:r>
            <a:r>
              <a:rPr dirty="0" err="1"/>
              <a:t>textu</a:t>
            </a:r>
            <a:r>
              <a:rPr dirty="0"/>
              <a:t> se </a:t>
            </a:r>
            <a:r>
              <a:rPr dirty="0" err="1"/>
              <a:t>číslují</a:t>
            </a:r>
            <a:r>
              <a:rPr dirty="0"/>
              <a:t>, </a:t>
            </a:r>
            <a:r>
              <a:rPr dirty="0" err="1"/>
              <a:t>číslování</a:t>
            </a:r>
            <a:r>
              <a:rPr dirty="0"/>
              <a:t> </a:t>
            </a:r>
            <a:r>
              <a:rPr dirty="0" err="1"/>
              <a:t>obvykle</a:t>
            </a:r>
            <a:r>
              <a:rPr dirty="0"/>
              <a:t> </a:t>
            </a:r>
            <a:r>
              <a:rPr dirty="0" err="1"/>
              <a:t>respektuje</a:t>
            </a:r>
            <a:r>
              <a:rPr dirty="0"/>
              <a:t> </a:t>
            </a:r>
            <a:r>
              <a:rPr dirty="0" err="1"/>
              <a:t>pořadí</a:t>
            </a:r>
            <a:r>
              <a:rPr dirty="0"/>
              <a:t> </a:t>
            </a:r>
            <a:r>
              <a:rPr dirty="0" err="1"/>
              <a:t>citování</a:t>
            </a:r>
            <a:r>
              <a:rPr dirty="0"/>
              <a:t> </a:t>
            </a:r>
            <a:r>
              <a:rPr dirty="0" err="1"/>
              <a:t>přílohy</a:t>
            </a:r>
            <a:r>
              <a:rPr dirty="0"/>
              <a:t> (</a:t>
            </a:r>
            <a:r>
              <a:rPr dirty="0" err="1"/>
              <a:t>tabulky</a:t>
            </a:r>
            <a:r>
              <a:rPr dirty="0"/>
              <a:t>, </a:t>
            </a:r>
            <a:r>
              <a:rPr dirty="0" err="1"/>
              <a:t>grafu</a:t>
            </a:r>
            <a:r>
              <a:rPr dirty="0"/>
              <a:t>, </a:t>
            </a:r>
            <a:r>
              <a:rPr dirty="0" err="1"/>
              <a:t>obrázku</a:t>
            </a:r>
            <a:r>
              <a:rPr dirty="0"/>
              <a:t>) v </a:t>
            </a:r>
            <a:r>
              <a:rPr dirty="0" err="1"/>
              <a:t>textu</a:t>
            </a:r>
            <a:endParaRPr lang="cs-CZ" dirty="0"/>
          </a:p>
          <a:p>
            <a:pPr marL="312039" indent="-312039" defTabSz="832104">
              <a:spcBef>
                <a:spcPts val="500"/>
              </a:spcBef>
              <a:defRPr sz="2457"/>
            </a:pPr>
            <a:endParaRPr dirty="0"/>
          </a:p>
          <a:p>
            <a:pPr marL="312039" indent="-312039" defTabSz="832104">
              <a:spcBef>
                <a:spcPts val="500"/>
              </a:spcBef>
              <a:defRPr sz="2457"/>
            </a:pPr>
            <a:r>
              <a:rPr dirty="0" err="1"/>
              <a:t>záhlaví</a:t>
            </a:r>
            <a:r>
              <a:rPr dirty="0"/>
              <a:t> (</a:t>
            </a:r>
            <a:r>
              <a:rPr dirty="0" err="1"/>
              <a:t>název</a:t>
            </a:r>
            <a:r>
              <a:rPr dirty="0"/>
              <a:t>) by </a:t>
            </a:r>
            <a:r>
              <a:rPr dirty="0" err="1"/>
              <a:t>mělo</a:t>
            </a:r>
            <a:r>
              <a:rPr dirty="0"/>
              <a:t> </a:t>
            </a:r>
            <a:r>
              <a:rPr dirty="0" err="1"/>
              <a:t>stručně</a:t>
            </a:r>
            <a:r>
              <a:rPr dirty="0"/>
              <a:t>, ale </a:t>
            </a:r>
            <a:r>
              <a:rPr dirty="0" err="1"/>
              <a:t>výstižně</a:t>
            </a:r>
            <a:r>
              <a:rPr dirty="0"/>
              <a:t> </a:t>
            </a:r>
            <a:r>
              <a:rPr dirty="0" err="1"/>
              <a:t>popisovat</a:t>
            </a:r>
            <a:r>
              <a:rPr dirty="0"/>
              <a:t> </a:t>
            </a:r>
            <a:r>
              <a:rPr dirty="0" err="1"/>
              <a:t>přílohu</a:t>
            </a:r>
            <a:r>
              <a:rPr dirty="0"/>
              <a:t> </a:t>
            </a:r>
            <a:r>
              <a:rPr dirty="0" err="1"/>
              <a:t>či</a:t>
            </a:r>
            <a:r>
              <a:rPr dirty="0"/>
              <a:t> </a:t>
            </a:r>
            <a:r>
              <a:rPr dirty="0" err="1"/>
              <a:t>grafickou</a:t>
            </a:r>
            <a:r>
              <a:rPr dirty="0"/>
              <a:t> </a:t>
            </a:r>
            <a:r>
              <a:rPr dirty="0" err="1"/>
              <a:t>součást</a:t>
            </a:r>
            <a:r>
              <a:rPr dirty="0"/>
              <a:t> </a:t>
            </a:r>
            <a:r>
              <a:rPr dirty="0" err="1"/>
              <a:t>textu</a:t>
            </a:r>
            <a:r>
              <a:rPr dirty="0"/>
              <a:t>, legenda by </a:t>
            </a:r>
            <a:r>
              <a:rPr dirty="0" err="1"/>
              <a:t>měla</a:t>
            </a:r>
            <a:r>
              <a:rPr dirty="0"/>
              <a:t> </a:t>
            </a:r>
            <a:r>
              <a:rPr dirty="0" err="1"/>
              <a:t>poskytnout</a:t>
            </a:r>
            <a:r>
              <a:rPr dirty="0"/>
              <a:t> </a:t>
            </a:r>
            <a:r>
              <a:rPr dirty="0" err="1"/>
              <a:t>vysvětlení</a:t>
            </a:r>
            <a:r>
              <a:rPr dirty="0"/>
              <a:t> </a:t>
            </a:r>
            <a:r>
              <a:rPr dirty="0" err="1"/>
              <a:t>zkratek</a:t>
            </a:r>
            <a:r>
              <a:rPr dirty="0"/>
              <a:t> a </a:t>
            </a:r>
            <a:r>
              <a:rPr dirty="0" err="1"/>
              <a:t>další</a:t>
            </a:r>
            <a:r>
              <a:rPr dirty="0"/>
              <a:t> </a:t>
            </a:r>
            <a:r>
              <a:rPr dirty="0" err="1"/>
              <a:t>detaily</a:t>
            </a:r>
            <a:endParaRPr lang="cs-CZ" dirty="0"/>
          </a:p>
          <a:p>
            <a:pPr marL="312039" indent="-312039" defTabSz="832104">
              <a:spcBef>
                <a:spcPts val="500"/>
              </a:spcBef>
              <a:defRPr sz="2457"/>
            </a:pPr>
            <a:endParaRPr dirty="0"/>
          </a:p>
          <a:p>
            <a:pPr marL="312039" indent="-312039" defTabSz="832104">
              <a:spcBef>
                <a:spcPts val="500"/>
              </a:spcBef>
              <a:defRPr sz="2457"/>
            </a:pPr>
            <a:r>
              <a:rPr dirty="0" err="1"/>
              <a:t>autoři</a:t>
            </a:r>
            <a:r>
              <a:rPr dirty="0"/>
              <a:t> </a:t>
            </a:r>
            <a:r>
              <a:rPr dirty="0" err="1"/>
              <a:t>převzatých</a:t>
            </a:r>
            <a:r>
              <a:rPr dirty="0"/>
              <a:t> </a:t>
            </a:r>
            <a:r>
              <a:rPr dirty="0" err="1"/>
              <a:t>grafických</a:t>
            </a:r>
            <a:r>
              <a:rPr dirty="0"/>
              <a:t> </a:t>
            </a:r>
            <a:r>
              <a:rPr dirty="0" err="1"/>
              <a:t>součástí</a:t>
            </a:r>
            <a:r>
              <a:rPr dirty="0"/>
              <a:t> by </a:t>
            </a:r>
            <a:r>
              <a:rPr dirty="0" err="1"/>
              <a:t>měli</a:t>
            </a:r>
            <a:r>
              <a:rPr dirty="0"/>
              <a:t>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citováni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05" y="260647"/>
            <a:ext cx="6291026" cy="618919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628650" y="1603858"/>
            <a:ext cx="7886700" cy="36502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Pozor na nadužívání obrázků, grafů a tabulek na úkor vlastního textu BP! Komise pozná, kdy obrázky tvoří jen vycpávku a kdy je rešerše příliš krátká. Totéž platí pro zahrnutí případných vlastních výsledků výzkumu v BP, které navíc komise ani nesmí hodnotit. Příliš krátká rešerše (minimální rozsah textu není oficiálně stanoven) vede ke sníženému hodnocení nebo neobhájení práce.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78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idx="1"/>
          </p:nvPr>
        </p:nvSpPr>
        <p:spPr>
          <a:xfrm>
            <a:off x="395536" y="764703"/>
            <a:ext cx="8229601" cy="5328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spcBef>
                <a:spcPts val="600"/>
              </a:spcBef>
              <a:defRPr sz="2800"/>
            </a:pPr>
            <a:r>
              <a:rPr sz="2400" dirty="0" err="1"/>
              <a:t>vědecké</a:t>
            </a:r>
            <a:r>
              <a:rPr sz="2400" dirty="0"/>
              <a:t> </a:t>
            </a:r>
            <a:r>
              <a:rPr sz="2400" dirty="0" err="1"/>
              <a:t>časopisy</a:t>
            </a:r>
            <a:r>
              <a:rPr sz="2400" dirty="0"/>
              <a:t> a </a:t>
            </a:r>
            <a:r>
              <a:rPr sz="2400" dirty="0" err="1"/>
              <a:t>vědecké</a:t>
            </a:r>
            <a:r>
              <a:rPr sz="2400" dirty="0"/>
              <a:t> </a:t>
            </a:r>
            <a:r>
              <a:rPr sz="2400" dirty="0" err="1"/>
              <a:t>informační</a:t>
            </a:r>
            <a:r>
              <a:rPr sz="2400" dirty="0"/>
              <a:t> </a:t>
            </a:r>
            <a:r>
              <a:rPr sz="2400" dirty="0" err="1"/>
              <a:t>databáze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hlavním</a:t>
            </a:r>
            <a:r>
              <a:rPr sz="2400" dirty="0"/>
              <a:t> </a:t>
            </a:r>
            <a:r>
              <a:rPr sz="2400" dirty="0" err="1"/>
              <a:t>zdrojem</a:t>
            </a:r>
            <a:endParaRPr sz="2400" dirty="0"/>
          </a:p>
          <a:p>
            <a:pPr marL="742950" lvl="1" indent="-285750">
              <a:spcBef>
                <a:spcPts val="600"/>
              </a:spcBef>
              <a:defRPr sz="2800"/>
            </a:pPr>
            <a:r>
              <a:rPr lang="cs-CZ" sz="2400" dirty="0"/>
              <a:t>"</a:t>
            </a:r>
            <a:r>
              <a:rPr sz="2400" dirty="0" err="1"/>
              <a:t>riskantní</a:t>
            </a:r>
            <a:r>
              <a:rPr sz="2400" dirty="0"/>
              <a:t>" je </a:t>
            </a:r>
            <a:r>
              <a:rPr sz="2400" dirty="0" err="1"/>
              <a:t>užívání</a:t>
            </a:r>
            <a:r>
              <a:rPr sz="2400" dirty="0"/>
              <a:t> </a:t>
            </a:r>
            <a:r>
              <a:rPr sz="2400" dirty="0" err="1"/>
              <a:t>sekundárních</a:t>
            </a:r>
            <a:r>
              <a:rPr sz="2400" dirty="0"/>
              <a:t> </a:t>
            </a:r>
            <a:r>
              <a:rPr sz="2400" dirty="0" err="1"/>
              <a:t>citací</a:t>
            </a:r>
            <a:r>
              <a:rPr sz="2400" dirty="0"/>
              <a:t>; ty by </a:t>
            </a:r>
            <a:r>
              <a:rPr sz="2400" dirty="0" err="1"/>
              <a:t>měly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používány</a:t>
            </a:r>
            <a:r>
              <a:rPr sz="2400" dirty="0"/>
              <a:t> </a:t>
            </a:r>
            <a:r>
              <a:rPr sz="2400" dirty="0" err="1"/>
              <a:t>jen</a:t>
            </a:r>
            <a:r>
              <a:rPr sz="2400" dirty="0"/>
              <a:t> </a:t>
            </a:r>
            <a:r>
              <a:rPr sz="2400" dirty="0" err="1"/>
              <a:t>výjimečně</a:t>
            </a:r>
            <a:endParaRPr sz="2400" dirty="0"/>
          </a:p>
          <a:p>
            <a:pPr marL="742950" lvl="1" indent="-285750">
              <a:spcBef>
                <a:spcPts val="600"/>
              </a:spcBef>
              <a:defRPr sz="2800"/>
            </a:pPr>
            <a:r>
              <a:rPr sz="2400" dirty="0"/>
              <a:t>práce </a:t>
            </a:r>
            <a:r>
              <a:rPr sz="2400" dirty="0" err="1"/>
              <a:t>musí</a:t>
            </a:r>
            <a:r>
              <a:rPr sz="2400" dirty="0"/>
              <a:t> </a:t>
            </a:r>
            <a:r>
              <a:rPr sz="2400" dirty="0" err="1"/>
              <a:t>být</a:t>
            </a:r>
            <a:r>
              <a:rPr sz="2400" dirty="0"/>
              <a:t> </a:t>
            </a:r>
            <a:r>
              <a:rPr sz="2400" dirty="0" err="1"/>
              <a:t>zadána</a:t>
            </a:r>
            <a:r>
              <a:rPr sz="2400" dirty="0"/>
              <a:t> a </a:t>
            </a:r>
            <a:r>
              <a:rPr sz="2400" dirty="0" err="1"/>
              <a:t>zpracována</a:t>
            </a:r>
            <a:r>
              <a:rPr sz="2400" dirty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literární</a:t>
            </a:r>
            <a:r>
              <a:rPr sz="2400" dirty="0"/>
              <a:t> </a:t>
            </a:r>
            <a:r>
              <a:rPr sz="2400" dirty="0" err="1"/>
              <a:t>rešerše</a:t>
            </a:r>
            <a:r>
              <a:rPr sz="2400" dirty="0"/>
              <a:t> a </a:t>
            </a:r>
            <a:r>
              <a:rPr sz="2400" dirty="0" err="1"/>
              <a:t>je</a:t>
            </a:r>
            <a:r>
              <a:rPr sz="2400" dirty="0"/>
              <a:t> </a:t>
            </a:r>
            <a:r>
              <a:rPr sz="2400" dirty="0" err="1"/>
              <a:t>hodnocena</a:t>
            </a:r>
            <a:r>
              <a:rPr sz="2400" dirty="0"/>
              <a:t> </a:t>
            </a:r>
            <a:r>
              <a:rPr sz="2400" dirty="0" err="1"/>
              <a:t>podle</a:t>
            </a:r>
            <a:r>
              <a:rPr sz="2400" dirty="0"/>
              <a:t> </a:t>
            </a:r>
            <a:r>
              <a:rPr sz="2400" dirty="0" err="1"/>
              <a:t>kvality</a:t>
            </a:r>
            <a:r>
              <a:rPr sz="2400" dirty="0"/>
              <a:t> </a:t>
            </a:r>
            <a:r>
              <a:rPr sz="2400" dirty="0" err="1"/>
              <a:t>provedené</a:t>
            </a:r>
            <a:r>
              <a:rPr sz="2400" dirty="0"/>
              <a:t> </a:t>
            </a:r>
            <a:r>
              <a:rPr sz="2400" dirty="0" err="1"/>
              <a:t>rešerše</a:t>
            </a:r>
            <a:r>
              <a:rPr sz="2400" dirty="0"/>
              <a:t> a </a:t>
            </a:r>
            <a:r>
              <a:rPr sz="2400" dirty="0" err="1"/>
              <a:t>analýzy</a:t>
            </a:r>
            <a:r>
              <a:rPr sz="2400" dirty="0"/>
              <a:t> </a:t>
            </a:r>
            <a:r>
              <a:rPr sz="2400" dirty="0" err="1"/>
              <a:t>problému</a:t>
            </a:r>
            <a:endParaRPr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86213" y="3741988"/>
            <a:ext cx="66672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dirty="0"/>
              <a:t>Kde najdu literaturu k tématu?</a:t>
            </a:r>
          </a:p>
          <a:p>
            <a:endParaRPr lang="cs-CZ" sz="3000" dirty="0"/>
          </a:p>
          <a:p>
            <a:r>
              <a:rPr lang="cs-CZ" sz="2400" dirty="0"/>
              <a:t>- V knihovně </a:t>
            </a:r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- Na internetu, </a:t>
            </a:r>
            <a:r>
              <a:rPr lang="cs-CZ" sz="2400" dirty="0">
                <a:solidFill>
                  <a:schemeClr val="tx1"/>
                </a:solidFill>
                <a:sym typeface="Wingdings" panose="05000000000000000000" pitchFamily="2" charset="2"/>
              </a:rPr>
              <a:t>např. databáze:</a:t>
            </a:r>
          </a:p>
          <a:p>
            <a:pPr lvl="1"/>
            <a:r>
              <a:rPr lang="cs-CZ" sz="2400" dirty="0">
                <a:sym typeface="Wingdings" panose="05000000000000000000" pitchFamily="2" charset="2"/>
              </a:rPr>
              <a:t>Web </a:t>
            </a:r>
            <a:r>
              <a:rPr lang="cs-CZ" sz="2400" dirty="0" err="1">
                <a:sym typeface="Wingdings" panose="05000000000000000000" pitchFamily="2" charset="2"/>
              </a:rPr>
              <a:t>of</a:t>
            </a:r>
            <a:r>
              <a:rPr lang="cs-CZ" sz="2400" dirty="0">
                <a:sym typeface="Wingdings" panose="05000000000000000000" pitchFamily="2" charset="2"/>
              </a:rPr>
              <a:t> science </a:t>
            </a:r>
            <a:r>
              <a:rPr lang="cs-CZ" sz="2400" dirty="0">
                <a:sym typeface="Wingdings" panose="05000000000000000000" pitchFamily="2" charset="2"/>
                <a:hlinkClick r:id="rId2"/>
              </a:rPr>
              <a:t>https://webofknowledge.com/</a:t>
            </a:r>
            <a:endParaRPr lang="cs-CZ" sz="2400" dirty="0">
              <a:sym typeface="Wingdings" panose="05000000000000000000" pitchFamily="2" charset="2"/>
            </a:endParaRPr>
          </a:p>
          <a:p>
            <a:pPr lvl="1"/>
            <a:r>
              <a:rPr lang="cs-CZ" sz="2400" dirty="0" err="1">
                <a:sym typeface="Wingdings" panose="05000000000000000000" pitchFamily="2" charset="2"/>
              </a:rPr>
              <a:t>PubMed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>
                <a:sym typeface="Wingdings" panose="05000000000000000000" pitchFamily="2" charset="2"/>
                <a:hlinkClick r:id="rId3"/>
              </a:rPr>
              <a:t>http://www.ncbi.nlm.nih.gov/pubmed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736" y="-391044"/>
            <a:ext cx="7886700" cy="1325563"/>
          </a:xfrm>
        </p:spPr>
        <p:txBody>
          <a:bodyPr>
            <a:normAutofit/>
          </a:bodyPr>
          <a:lstStyle/>
          <a:p>
            <a:r>
              <a:rPr lang="cs-CZ" sz="2400" b="1" dirty="0"/>
              <a:t>Co je to plagiát?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272" y="532378"/>
            <a:ext cx="7886700" cy="4351338"/>
          </a:xfrm>
        </p:spPr>
        <p:txBody>
          <a:bodyPr>
            <a:normAutofit/>
          </a:bodyPr>
          <a:lstStyle/>
          <a:p>
            <a:r>
              <a:rPr lang="cs-CZ" b="1" dirty="0"/>
              <a:t>Plagiát</a:t>
            </a:r>
            <a:r>
              <a:rPr lang="cs-CZ" dirty="0"/>
              <a:t> je </a:t>
            </a:r>
            <a:r>
              <a:rPr lang="cs-CZ" dirty="0">
                <a:hlinkClick r:id="rId3" tooltip="Umění"/>
              </a:rPr>
              <a:t>umělecké</a:t>
            </a:r>
            <a:r>
              <a:rPr lang="cs-CZ" dirty="0"/>
              <a:t> nebo </a:t>
            </a:r>
            <a:r>
              <a:rPr lang="cs-CZ" dirty="0">
                <a:hlinkClick r:id="rId4" tooltip="Věda"/>
              </a:rPr>
              <a:t>vědecké</a:t>
            </a:r>
            <a:r>
              <a:rPr lang="cs-CZ" dirty="0"/>
              <a:t> </a:t>
            </a:r>
            <a:r>
              <a:rPr lang="cs-CZ" dirty="0">
                <a:hlinkClick r:id="rId5" tooltip="Dílo"/>
              </a:rPr>
              <a:t>dílo</a:t>
            </a:r>
            <a:r>
              <a:rPr lang="cs-CZ" dirty="0"/>
              <a:t>, jež někdo jiný než skutečný </a:t>
            </a:r>
            <a:r>
              <a:rPr lang="cs-CZ" dirty="0">
                <a:hlinkClick r:id="rId6" tooltip="Autor"/>
              </a:rPr>
              <a:t>autor</a:t>
            </a:r>
            <a:r>
              <a:rPr lang="cs-CZ" dirty="0"/>
              <a:t> neprávem vydává za své. Taková činnost se nazývá </a:t>
            </a:r>
            <a:r>
              <a:rPr lang="cs-CZ" b="1" dirty="0" err="1"/>
              <a:t>plagiace</a:t>
            </a:r>
            <a:r>
              <a:rPr lang="cs-CZ" dirty="0"/>
              <a:t>, případně </a:t>
            </a:r>
            <a:r>
              <a:rPr lang="cs-CZ" b="1" dirty="0" err="1"/>
              <a:t>plagiarismus</a:t>
            </a:r>
            <a:r>
              <a:rPr lang="cs-CZ" dirty="0"/>
              <a:t>.</a:t>
            </a:r>
          </a:p>
          <a:p>
            <a:r>
              <a:rPr lang="cs-CZ" dirty="0"/>
              <a:t>Takové jednání je zcela nepřípustné a povede k</a:t>
            </a:r>
          </a:p>
          <a:p>
            <a:pPr lvl="1"/>
            <a:r>
              <a:rPr lang="cs-CZ" sz="2000" dirty="0"/>
              <a:t>neobhájení bakalářské práce</a:t>
            </a:r>
          </a:p>
          <a:p>
            <a:pPr lvl="1"/>
            <a:r>
              <a:rPr lang="cs-CZ" sz="2000" dirty="0"/>
              <a:t>disciplinárnímu řízení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3200" y="2708047"/>
            <a:ext cx="901080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Kontrola závěrečných prací na UK</a:t>
            </a:r>
          </a:p>
          <a:p>
            <a:r>
              <a:rPr lang="cs-CZ" sz="2200" dirty="0"/>
              <a:t>Opatření rektora UK č. 15/2019 „Porovnávání textů závěrečných prací …“</a:t>
            </a:r>
          </a:p>
          <a:p>
            <a:endParaRPr lang="cs-CZ" sz="2200" dirty="0"/>
          </a:p>
          <a:p>
            <a:r>
              <a:rPr lang="cs-CZ" sz="2200" dirty="0"/>
              <a:t>Kontrola proběhne prostřednictvím SIS - systém Theses.cz</a:t>
            </a:r>
          </a:p>
          <a:p>
            <a:r>
              <a:rPr lang="cs-CZ" sz="2200" dirty="0"/>
              <a:t>Po odevzdání elektronické verze práce je porovnání provedeno automaticky, </a:t>
            </a:r>
          </a:p>
          <a:p>
            <a:r>
              <a:rPr lang="cs-CZ" sz="2200" dirty="0"/>
              <a:t>výsledek je přístupný studentovi, školiteli, oponentovi a všem členům komise</a:t>
            </a:r>
          </a:p>
          <a:p>
            <a:endParaRPr lang="cs-CZ" sz="2200" dirty="0"/>
          </a:p>
          <a:p>
            <a:r>
              <a:rPr lang="cs-CZ" sz="2200" dirty="0"/>
              <a:t>Jako „plagiát“ mohou být označeny i shodně citované práce/zdroje</a:t>
            </a:r>
          </a:p>
          <a:p>
            <a:endParaRPr lang="cs-CZ" sz="2200" dirty="0"/>
          </a:p>
          <a:p>
            <a:r>
              <a:rPr lang="cs-CZ" sz="2200" dirty="0"/>
              <a:t>Konečné rozhodnutí zda se jedná o podezření na plagiát – komise pro SZZK,</a:t>
            </a:r>
          </a:p>
          <a:p>
            <a:r>
              <a:rPr lang="cs-CZ" sz="2200" dirty="0"/>
              <a:t>pokud ano - disciplinární řízení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7D503C-09E6-9B8B-066B-A3DA44BDE53B}"/>
              </a:ext>
            </a:extLst>
          </p:cNvPr>
          <p:cNvSpPr txBox="1"/>
          <p:nvPr/>
        </p:nvSpPr>
        <p:spPr>
          <a:xfrm>
            <a:off x="4638600" y="2061670"/>
            <a:ext cx="42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http://cs.wikipedia.org/wiki/Plagi%C3%A1t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9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8829" y="31840"/>
            <a:ext cx="7886700" cy="1325563"/>
          </a:xfrm>
        </p:spPr>
        <p:txBody>
          <a:bodyPr>
            <a:normAutofit/>
          </a:bodyPr>
          <a:lstStyle/>
          <a:p>
            <a:r>
              <a:rPr lang="cs-CZ" sz="2800" b="1" dirty="0"/>
              <a:t>Co nedělat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3416"/>
            <a:ext cx="7886700" cy="4351338"/>
          </a:xfrm>
        </p:spPr>
        <p:txBody>
          <a:bodyPr/>
          <a:lstStyle/>
          <a:p>
            <a:r>
              <a:rPr lang="cs-CZ" dirty="0"/>
              <a:t>CTRL C               CTRL V   (             CTRL S              Alt F4)</a:t>
            </a:r>
          </a:p>
          <a:p>
            <a:r>
              <a:rPr lang="cs-CZ" dirty="0"/>
              <a:t>Přímý překlad z angličtiny</a:t>
            </a:r>
          </a:p>
          <a:p>
            <a:r>
              <a:rPr lang="cs-CZ" dirty="0"/>
              <a:t>Vždy nutno citovat zdroj informace</a:t>
            </a:r>
          </a:p>
          <a:p>
            <a:r>
              <a:rPr lang="cs-CZ" dirty="0"/>
              <a:t>Přebírání (překládání) větších částí textů je nepřípustné, i když citujete.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8829" y="3142377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Co dělat?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6252" y="3774637"/>
            <a:ext cx="85137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/>
              <a:t>  - Vždy všechny použité myšlenky, obrázky a fakta řádně odcitovat (co není citováno, bude považováno za vaši vlastní tvorbu).</a:t>
            </a:r>
          </a:p>
          <a:p>
            <a:endParaRPr lang="cs-CZ" sz="2100" dirty="0"/>
          </a:p>
          <a:p>
            <a:r>
              <a:rPr lang="cs-CZ" sz="2100" dirty="0"/>
              <a:t>  - Nepřebírat text jako takový, přebírat myšlenky a fakta, a ty pak </a:t>
            </a:r>
          </a:p>
          <a:p>
            <a:r>
              <a:rPr lang="cs-CZ" sz="2100" dirty="0"/>
              <a:t>    transformovat do VLASTNÍHO textu (a navíc citovat).</a:t>
            </a:r>
          </a:p>
          <a:p>
            <a:endParaRPr lang="cs-CZ" sz="2100" dirty="0"/>
          </a:p>
          <a:p>
            <a:r>
              <a:rPr lang="cs-CZ" sz="2100" dirty="0"/>
              <a:t>  - Konzultovat se školitelem postup na práci, včetně použité literatury.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784838" y="1318658"/>
            <a:ext cx="6506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E12400C-72EA-45A9-B0CD-B1088393FF3C}"/>
              </a:ext>
            </a:extLst>
          </p:cNvPr>
          <p:cNvCxnSpPr/>
          <p:nvPr/>
        </p:nvCxnSpPr>
        <p:spPr>
          <a:xfrm>
            <a:off x="3603319" y="1316078"/>
            <a:ext cx="6506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EA7DA85-E020-41DF-A84A-8360D8C38169}"/>
              </a:ext>
            </a:extLst>
          </p:cNvPr>
          <p:cNvCxnSpPr/>
          <p:nvPr/>
        </p:nvCxnSpPr>
        <p:spPr>
          <a:xfrm>
            <a:off x="5166061" y="1313498"/>
            <a:ext cx="6506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4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5">
            <a:extLst>
              <a:ext uri="{FF2B5EF4-FFF2-40B4-BE49-F238E27FC236}">
                <a16:creationId xmlns:a16="http://schemas.microsoft.com/office/drawing/2014/main" id="{6C7DA3C9-7B36-5897-C026-248E6E29A2C0}"/>
              </a:ext>
            </a:extLst>
          </p:cNvPr>
          <p:cNvSpPr txBox="1">
            <a:spLocks/>
          </p:cNvSpPr>
          <p:nvPr/>
        </p:nvSpPr>
        <p:spPr>
          <a:xfrm>
            <a:off x="628650" y="214051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Používání AI při psaní bakalářské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F615DB2-ECBE-43B1-F73B-4D0E588806F4}"/>
              </a:ext>
            </a:extLst>
          </p:cNvPr>
          <p:cNvSpPr txBox="1"/>
          <p:nvPr/>
        </p:nvSpPr>
        <p:spPr>
          <a:xfrm>
            <a:off x="301269" y="1674374"/>
            <a:ext cx="85414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Oficiální stanovisko fakulty:</a:t>
            </a:r>
            <a:r>
              <a:rPr lang="cs-CZ" sz="2200" dirty="0"/>
              <a:t> „Nástroje umělé inteligence (</a:t>
            </a:r>
            <a:r>
              <a:rPr lang="cs-CZ" sz="2200" dirty="0" err="1"/>
              <a:t>artificial</a:t>
            </a:r>
            <a:r>
              <a:rPr lang="cs-CZ" sz="2200" dirty="0"/>
              <a:t> </a:t>
            </a:r>
            <a:r>
              <a:rPr lang="cs-CZ" sz="2200" dirty="0" err="1"/>
              <a:t>intelligence</a:t>
            </a:r>
            <a:r>
              <a:rPr lang="cs-CZ" sz="2200" dirty="0"/>
              <a:t>, AI), včetně generativních jazykových modelů a chatbotů (jako např. </a:t>
            </a:r>
            <a:r>
              <a:rPr lang="cs-CZ" sz="2200" dirty="0" err="1"/>
              <a:t>ChatGPT</a:t>
            </a:r>
            <a:r>
              <a:rPr lang="cs-CZ" sz="2200" dirty="0"/>
              <a:t>), představují jeden z možných informačních zdrojů využitelných při výuce a akademické práci, a </a:t>
            </a:r>
            <a:r>
              <a:rPr lang="cs-CZ" sz="2200" dirty="0" err="1"/>
              <a:t>PřF</a:t>
            </a:r>
            <a:r>
              <a:rPr lang="cs-CZ" sz="2200" dirty="0"/>
              <a:t> UK proto explicitně nezakazuje jejich využívání. Každý výstup vygenerovaný pomocí nástrojů AI, který je použitý v seminární, kvalifikační nebo vědecké práci, však musí být autorem řádně citován, stejně jako jiné použité zdroje informací. Vydávání výstupů uměle vygenerovaných nástroji AI za výsledky vlastní práce je plagiátorství a bude takto posuzováno a postihováno v souladu s platnými principy etiky vědecké práce UK.“ </a:t>
            </a:r>
          </a:p>
        </p:txBody>
      </p:sp>
    </p:spTree>
    <p:extLst>
      <p:ext uri="{BB962C8B-B14F-4D97-AF65-F5344CB8AC3E}">
        <p14:creationId xmlns:p14="http://schemas.microsoft.com/office/powerpoint/2010/main" val="51024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Bakalářská práce - struktura</a:t>
            </a:r>
          </a:p>
        </p:txBody>
      </p:sp>
      <p:sp>
        <p:nvSpPr>
          <p:cNvPr id="121" name="Shape 12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2613" indent="-332613" defTabSz="886968">
              <a:spcBef>
                <a:spcPts val="600"/>
              </a:spcBef>
              <a:defRPr sz="2619"/>
            </a:pPr>
            <a:r>
              <a:rPr dirty="0"/>
              <a:t>práce se </a:t>
            </a:r>
            <a:r>
              <a:rPr dirty="0" err="1"/>
              <a:t>nahrává</a:t>
            </a:r>
            <a:r>
              <a:rPr dirty="0"/>
              <a:t> do SISu a </a:t>
            </a:r>
            <a:r>
              <a:rPr dirty="0" err="1"/>
              <a:t>odevzdává</a:t>
            </a:r>
            <a:r>
              <a:rPr dirty="0"/>
              <a:t> </a:t>
            </a:r>
            <a:r>
              <a:rPr lang="cs-CZ" dirty="0"/>
              <a:t>1x</a:t>
            </a:r>
            <a:r>
              <a:rPr dirty="0"/>
              <a:t> v </a:t>
            </a:r>
            <a:r>
              <a:rPr dirty="0" err="1"/>
              <a:t>tištěné</a:t>
            </a:r>
            <a:r>
              <a:rPr dirty="0"/>
              <a:t> </a:t>
            </a:r>
            <a:r>
              <a:rPr dirty="0" err="1"/>
              <a:t>podobě</a:t>
            </a:r>
            <a:r>
              <a:rPr lang="cs-CZ" dirty="0"/>
              <a:t>. </a:t>
            </a:r>
            <a:r>
              <a:rPr dirty="0"/>
              <a:t> </a:t>
            </a:r>
            <a:r>
              <a:rPr lang="cs-CZ" dirty="0">
                <a:solidFill>
                  <a:srgbClr val="FF0000"/>
                </a:solidFill>
              </a:rPr>
              <a:t>Tištěná verze se nově již neodevzdává.</a:t>
            </a:r>
            <a:endParaRPr dirty="0">
              <a:solidFill>
                <a:srgbClr val="FF0000"/>
              </a:solidFill>
            </a:endParaRPr>
          </a:p>
          <a:p>
            <a:pPr marL="332613" indent="-332613" defTabSz="886968">
              <a:spcBef>
                <a:spcPts val="600"/>
              </a:spcBef>
              <a:defRPr sz="2619"/>
            </a:pPr>
            <a:endParaRPr dirty="0"/>
          </a:p>
          <a:p>
            <a:pPr marL="332613" indent="-332613" defTabSz="886968">
              <a:spcBef>
                <a:spcPts val="600"/>
              </a:spcBef>
              <a:defRPr sz="2619"/>
            </a:pPr>
            <a:r>
              <a:rPr dirty="0"/>
              <a:t>práce může </a:t>
            </a:r>
            <a:r>
              <a:rPr dirty="0" err="1"/>
              <a:t>být</a:t>
            </a:r>
            <a:r>
              <a:rPr dirty="0"/>
              <a:t> </a:t>
            </a:r>
            <a:r>
              <a:rPr dirty="0" err="1"/>
              <a:t>česky</a:t>
            </a:r>
            <a:r>
              <a:rPr dirty="0"/>
              <a:t>, </a:t>
            </a:r>
            <a:r>
              <a:rPr dirty="0" err="1"/>
              <a:t>slovensky</a:t>
            </a:r>
            <a:r>
              <a:rPr dirty="0"/>
              <a:t> </a:t>
            </a:r>
            <a:r>
              <a:rPr dirty="0" err="1"/>
              <a:t>nebo</a:t>
            </a:r>
            <a:r>
              <a:rPr dirty="0"/>
              <a:t> </a:t>
            </a:r>
            <a:r>
              <a:rPr dirty="0" err="1"/>
              <a:t>anglicky</a:t>
            </a:r>
            <a:endParaRPr dirty="0"/>
          </a:p>
          <a:p>
            <a:pPr marL="332613" indent="-332613" defTabSz="886968">
              <a:spcBef>
                <a:spcPts val="600"/>
              </a:spcBef>
              <a:defRPr sz="2619"/>
            </a:pPr>
            <a:r>
              <a:rPr dirty="0" err="1"/>
              <a:t>obvyklá</a:t>
            </a:r>
            <a:r>
              <a:rPr dirty="0"/>
              <a:t> </a:t>
            </a:r>
            <a:r>
              <a:rPr dirty="0" err="1"/>
              <a:t>délka</a:t>
            </a:r>
            <a:r>
              <a:rPr dirty="0"/>
              <a:t> </a:t>
            </a:r>
            <a:r>
              <a:rPr lang="cs-CZ" dirty="0"/>
              <a:t>- dle oboru</a:t>
            </a:r>
            <a:r>
              <a:rPr dirty="0"/>
              <a:t>, </a:t>
            </a:r>
            <a:r>
              <a:rPr dirty="0" err="1"/>
              <a:t>rozsah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max.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b="1" u="sng" dirty="0">
                <a:solidFill>
                  <a:srgbClr val="FF0000"/>
                </a:solidFill>
              </a:rPr>
              <a:t>do 40 </a:t>
            </a:r>
            <a:r>
              <a:rPr b="1" u="sng" dirty="0" err="1">
                <a:solidFill>
                  <a:srgbClr val="FF0000"/>
                </a:solidFill>
              </a:rPr>
              <a:t>stran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(</a:t>
            </a:r>
            <a:r>
              <a:rPr dirty="0" err="1"/>
              <a:t>včetně</a:t>
            </a:r>
            <a:r>
              <a:rPr dirty="0"/>
              <a:t> </a:t>
            </a:r>
            <a:r>
              <a:rPr dirty="0" err="1"/>
              <a:t>příloh</a:t>
            </a:r>
            <a:r>
              <a:rPr dirty="0"/>
              <a:t>)</a:t>
            </a:r>
            <a:endParaRPr lang="cs-CZ" dirty="0"/>
          </a:p>
          <a:p>
            <a:pPr marL="332613" indent="-332613" defTabSz="886968">
              <a:spcBef>
                <a:spcPts val="600"/>
              </a:spcBef>
              <a:defRPr sz="2619"/>
            </a:pPr>
            <a:r>
              <a:rPr lang="cs-CZ" dirty="0"/>
              <a:t>Pod pojmem strana se rozumí text o velikosti písma 11 </a:t>
            </a:r>
            <a:r>
              <a:rPr lang="cs-CZ" dirty="0" err="1"/>
              <a:t>či</a:t>
            </a:r>
            <a:r>
              <a:rPr lang="cs-CZ" dirty="0"/>
              <a:t> 12, </a:t>
            </a:r>
            <a:r>
              <a:rPr lang="cs-CZ" dirty="0" err="1"/>
              <a:t>řádkování</a:t>
            </a:r>
            <a:r>
              <a:rPr lang="cs-CZ" dirty="0"/>
              <a:t> 1,5 a maximální </a:t>
            </a:r>
            <a:r>
              <a:rPr lang="cs-CZ" dirty="0" err="1"/>
              <a:t>šířce</a:t>
            </a:r>
            <a:r>
              <a:rPr lang="cs-CZ" dirty="0"/>
              <a:t> </a:t>
            </a:r>
            <a:r>
              <a:rPr lang="cs-CZ" dirty="0" err="1"/>
              <a:t>okraju</a:t>
            </a:r>
            <a:r>
              <a:rPr lang="cs-CZ" dirty="0"/>
              <a:t>̊ 2,5 cm, </a:t>
            </a:r>
            <a:r>
              <a:rPr lang="cs-CZ" dirty="0" err="1"/>
              <a:t>počet</a:t>
            </a:r>
            <a:r>
              <a:rPr lang="cs-CZ" dirty="0"/>
              <a:t> znaků na </a:t>
            </a:r>
            <a:r>
              <a:rPr lang="cs-CZ" dirty="0" err="1"/>
              <a:t>řádku</a:t>
            </a:r>
            <a:r>
              <a:rPr lang="cs-CZ" dirty="0"/>
              <a:t> </a:t>
            </a:r>
            <a:r>
              <a:rPr lang="cs-CZ" dirty="0" err="1"/>
              <a:t>minimálne</a:t>
            </a:r>
            <a:r>
              <a:rPr lang="cs-CZ" dirty="0"/>
              <a:t>̌ 70</a:t>
            </a:r>
            <a:endParaRPr dirty="0"/>
          </a:p>
          <a:p>
            <a:pPr marL="332613" indent="-332613" defTabSz="886968">
              <a:spcBef>
                <a:spcPts val="600"/>
              </a:spcBef>
              <a:defRPr sz="2619"/>
            </a:pPr>
            <a:r>
              <a:rPr dirty="0" err="1"/>
              <a:t>dodržení</a:t>
            </a:r>
            <a:r>
              <a:rPr dirty="0"/>
              <a:t> </a:t>
            </a:r>
            <a:r>
              <a:rPr dirty="0" err="1"/>
              <a:t>rozsahu</a:t>
            </a:r>
            <a:r>
              <a:rPr dirty="0"/>
              <a:t> a </a:t>
            </a:r>
            <a:r>
              <a:rPr dirty="0" err="1"/>
              <a:t>struktury</a:t>
            </a:r>
            <a:r>
              <a:rPr dirty="0"/>
              <a:t> se </a:t>
            </a:r>
            <a:r>
              <a:rPr dirty="0" err="1"/>
              <a:t>zohledňuje</a:t>
            </a:r>
            <a:r>
              <a:rPr dirty="0"/>
              <a:t> při </a:t>
            </a:r>
            <a:r>
              <a:rPr dirty="0" err="1"/>
              <a:t>známkovém</a:t>
            </a:r>
            <a:r>
              <a:rPr dirty="0"/>
              <a:t> </a:t>
            </a:r>
            <a:r>
              <a:rPr dirty="0" err="1"/>
              <a:t>hodnocení</a:t>
            </a:r>
            <a:r>
              <a:rPr dirty="0"/>
              <a:t>, </a:t>
            </a:r>
            <a:r>
              <a:rPr dirty="0" err="1"/>
              <a:t>překročení</a:t>
            </a:r>
            <a:r>
              <a:rPr dirty="0"/>
              <a:t> </a:t>
            </a:r>
            <a:r>
              <a:rPr dirty="0" err="1"/>
              <a:t>rozsahu</a:t>
            </a:r>
            <a:r>
              <a:rPr dirty="0"/>
              <a:t> se </a:t>
            </a:r>
            <a:r>
              <a:rPr dirty="0" err="1"/>
              <a:t>posuzuje</a:t>
            </a:r>
            <a:r>
              <a:rPr dirty="0"/>
              <a:t>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nedostatek</a:t>
            </a:r>
            <a:r>
              <a:rPr dirty="0"/>
              <a:t> práce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67543" y="116632"/>
            <a:ext cx="8229601" cy="1143001"/>
          </a:xfrm>
          <a:prstGeom prst="rect">
            <a:avLst/>
          </a:prstGeom>
        </p:spPr>
        <p:txBody>
          <a:bodyPr/>
          <a:lstStyle/>
          <a:p>
            <a:r>
              <a:t>Titulní strana</a:t>
            </a:r>
          </a:p>
        </p:txBody>
      </p:sp>
      <p:sp>
        <p:nvSpPr>
          <p:cNvPr id="124" name="Shape 124"/>
          <p:cNvSpPr>
            <a:spLocks noGrp="1"/>
          </p:cNvSpPr>
          <p:nvPr>
            <p:ph idx="1"/>
          </p:nvPr>
        </p:nvSpPr>
        <p:spPr>
          <a:xfrm>
            <a:off x="323527" y="1124744"/>
            <a:ext cx="8229601" cy="604665"/>
          </a:xfrm>
          <a:prstGeom prst="rect">
            <a:avLst/>
          </a:prstGeom>
        </p:spPr>
        <p:txBody>
          <a:bodyPr/>
          <a:lstStyle>
            <a:lvl1pPr marL="322325" indent="-322325" defTabSz="859536">
              <a:defRPr sz="3008"/>
            </a:lvl1pPr>
          </a:lstStyle>
          <a:p>
            <a:r>
              <a:rPr dirty="0"/>
              <a:t>podoba je určena Opatřením děkana </a:t>
            </a:r>
            <a:r>
              <a:rPr lang="cs-CZ" dirty="0"/>
              <a:t>22/</a:t>
            </a:r>
            <a:r>
              <a:rPr dirty="0"/>
              <a:t>20</a:t>
            </a:r>
            <a:r>
              <a:rPr lang="cs-CZ" dirty="0"/>
              <a:t>17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000">
            <a:off x="1439015" y="-945524"/>
            <a:ext cx="6306455" cy="9184479"/>
          </a:xfrm>
          <a:prstGeom prst="rect">
            <a:avLst/>
          </a:prstGeom>
        </p:spPr>
      </p:pic>
      <p:sp>
        <p:nvSpPr>
          <p:cNvPr id="128" name="Shape 128"/>
          <p:cNvSpPr/>
          <p:nvPr/>
        </p:nvSpPr>
        <p:spPr>
          <a:xfrm>
            <a:off x="968135" y="213767"/>
            <a:ext cx="711188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rPr lang="cs-CZ" dirty="0"/>
              <a:t>Dle </a:t>
            </a:r>
            <a:r>
              <a:rPr dirty="0" err="1"/>
              <a:t>Opatření</a:t>
            </a:r>
            <a:r>
              <a:rPr dirty="0"/>
              <a:t> děkana</a:t>
            </a:r>
            <a:r>
              <a:rPr lang="cs-CZ" dirty="0"/>
              <a:t> 22/2017</a:t>
            </a:r>
            <a:r>
              <a:rPr dirty="0"/>
              <a:t>: </a:t>
            </a:r>
            <a:r>
              <a:rPr dirty="0" err="1"/>
              <a:t>název</a:t>
            </a:r>
            <a:r>
              <a:rPr dirty="0"/>
              <a:t> VŠ </a:t>
            </a:r>
            <a:r>
              <a:rPr dirty="0" err="1"/>
              <a:t>je</a:t>
            </a:r>
            <a:r>
              <a:rPr dirty="0"/>
              <a:t> </a:t>
            </a:r>
            <a:r>
              <a:rPr b="1" dirty="0"/>
              <a:t>UNIVERZITA KARLOVA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2209798"/>
            <a:ext cx="783771" cy="7837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71" y="2086426"/>
            <a:ext cx="783771" cy="783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Motiv systém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ystém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systém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1320</Words>
  <Application>Microsoft Office PowerPoint</Application>
  <PresentationFormat>Předvádění na obrazovce (4:3)</PresentationFormat>
  <Paragraphs>117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Příprava bakalářské práce</vt:lpstr>
      <vt:lpstr>Bakalářská práce - zaměření</vt:lpstr>
      <vt:lpstr>Prezentace aplikace PowerPoint</vt:lpstr>
      <vt:lpstr>Co je to plagiát?</vt:lpstr>
      <vt:lpstr>Co nedělat</vt:lpstr>
      <vt:lpstr>Prezentace aplikace PowerPoint</vt:lpstr>
      <vt:lpstr>Bakalářská práce - struktura</vt:lpstr>
      <vt:lpstr>Titulní strana</vt:lpstr>
      <vt:lpstr>Prezentace aplikace PowerPoint</vt:lpstr>
      <vt:lpstr>Prezentace aplikace PowerPoint</vt:lpstr>
      <vt:lpstr>Abstrakty a klíčová slova</vt:lpstr>
      <vt:lpstr>Prezentace aplikace PowerPoint</vt:lpstr>
      <vt:lpstr>Prezentace aplikace PowerPoint</vt:lpstr>
      <vt:lpstr>Prezentace aplikace PowerPoint</vt:lpstr>
      <vt:lpstr>Úvod</vt:lpstr>
      <vt:lpstr>Prezentace aplikace PowerPoint</vt:lpstr>
      <vt:lpstr>Vlastní rešerše</vt:lpstr>
      <vt:lpstr>Prezentace aplikace PowerPoint</vt:lpstr>
      <vt:lpstr>Závěr</vt:lpstr>
      <vt:lpstr>Prezentace aplikace PowerPoint</vt:lpstr>
      <vt:lpstr>Přehled použité literatury</vt:lpstr>
      <vt:lpstr>Prezentace aplikace PowerPoint</vt:lpstr>
      <vt:lpstr>Přílohy</vt:lpstr>
      <vt:lpstr>Prezentace aplikace PowerPoint</vt:lpstr>
      <vt:lpstr>Pozor na nadužívání obrázků, grafů a tabulek na úkor vlastního textu BP! Komise pozná, kdy obrázky tvoří jen vycpávku a kdy je rešerše příliš krátká. Totéž platí pro zahrnutí případných vlastních výsledků výzkumu v BP, které navíc komise ani nesmí hodnotit. Příliš krátká rešerše (minimální rozsah textu není oficiálně stanoven) vede ke sníženému hodnocení nebo neobhájení práce.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bakalářské práce</dc:title>
  <dc:creator>User</dc:creator>
  <cp:lastModifiedBy>Čepička Ivan</cp:lastModifiedBy>
  <cp:revision>26</cp:revision>
  <cp:lastPrinted>2019-10-30T08:06:34Z</cp:lastPrinted>
  <dcterms:modified xsi:type="dcterms:W3CDTF">2023-11-10T10:09:05Z</dcterms:modified>
</cp:coreProperties>
</file>